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8"/>
  </p:notesMasterIdLst>
  <p:handoutMasterIdLst>
    <p:handoutMasterId r:id="rId19"/>
  </p:handoutMasterIdLst>
  <p:sldIdLst>
    <p:sldId id="375" r:id="rId5"/>
    <p:sldId id="590" r:id="rId6"/>
    <p:sldId id="291" r:id="rId7"/>
    <p:sldId id="591" r:id="rId8"/>
    <p:sldId id="292" r:id="rId9"/>
    <p:sldId id="592" r:id="rId10"/>
    <p:sldId id="295" r:id="rId11"/>
    <p:sldId id="593" r:id="rId12"/>
    <p:sldId id="296" r:id="rId13"/>
    <p:sldId id="594" r:id="rId14"/>
    <p:sldId id="297" r:id="rId15"/>
    <p:sldId id="301" r:id="rId16"/>
    <p:sldId id="298" r:id="rId17"/>
  </p:sldIdLst>
  <p:sldSz cx="9144000" cy="5143500" type="screen16x9"/>
  <p:notesSz cx="6797675" cy="9926638"/>
  <p:defaultTextStyle>
    <a:defPPr>
      <a:defRPr lang="en-GB"/>
    </a:defPPr>
    <a:lvl1pPr algn="ctr" rtl="0" fontAlgn="base">
      <a:spcBef>
        <a:spcPct val="0"/>
      </a:spcBef>
      <a:spcAft>
        <a:spcPct val="0"/>
      </a:spcAft>
      <a:defRPr sz="2400" kern="1200">
        <a:solidFill>
          <a:schemeClr val="tx1"/>
        </a:solidFill>
        <a:latin typeface="Arial" charset="0"/>
        <a:ea typeface="ＭＳ Ｐゴシック" pitchFamily="34" charset="-128"/>
        <a:cs typeface="+mn-cs"/>
      </a:defRPr>
    </a:lvl1pPr>
    <a:lvl2pPr marL="457200" algn="ctr" rtl="0" fontAlgn="base">
      <a:spcBef>
        <a:spcPct val="0"/>
      </a:spcBef>
      <a:spcAft>
        <a:spcPct val="0"/>
      </a:spcAft>
      <a:defRPr sz="2400" kern="1200">
        <a:solidFill>
          <a:schemeClr val="tx1"/>
        </a:solidFill>
        <a:latin typeface="Arial" charset="0"/>
        <a:ea typeface="ＭＳ Ｐゴシック" pitchFamily="34" charset="-128"/>
        <a:cs typeface="+mn-cs"/>
      </a:defRPr>
    </a:lvl2pPr>
    <a:lvl3pPr marL="914400" algn="ctr" rtl="0" fontAlgn="base">
      <a:spcBef>
        <a:spcPct val="0"/>
      </a:spcBef>
      <a:spcAft>
        <a:spcPct val="0"/>
      </a:spcAft>
      <a:defRPr sz="2400" kern="1200">
        <a:solidFill>
          <a:schemeClr val="tx1"/>
        </a:solidFill>
        <a:latin typeface="Arial" charset="0"/>
        <a:ea typeface="ＭＳ Ｐゴシック" pitchFamily="34" charset="-128"/>
        <a:cs typeface="+mn-cs"/>
      </a:defRPr>
    </a:lvl3pPr>
    <a:lvl4pPr marL="1371600" algn="ctr" rtl="0" fontAlgn="base">
      <a:spcBef>
        <a:spcPct val="0"/>
      </a:spcBef>
      <a:spcAft>
        <a:spcPct val="0"/>
      </a:spcAft>
      <a:defRPr sz="2400" kern="1200">
        <a:solidFill>
          <a:schemeClr val="tx1"/>
        </a:solidFill>
        <a:latin typeface="Arial" charset="0"/>
        <a:ea typeface="ＭＳ Ｐゴシック" pitchFamily="34" charset="-128"/>
        <a:cs typeface="+mn-cs"/>
      </a:defRPr>
    </a:lvl4pPr>
    <a:lvl5pPr marL="1828800" algn="ctr" rtl="0" fontAlgn="base">
      <a:spcBef>
        <a:spcPct val="0"/>
      </a:spcBef>
      <a:spcAft>
        <a:spcPct val="0"/>
      </a:spcAft>
      <a:defRPr sz="2400" kern="1200">
        <a:solidFill>
          <a:schemeClr val="tx1"/>
        </a:solidFill>
        <a:latin typeface="Arial" charset="0"/>
        <a:ea typeface="ＭＳ Ｐゴシック" pitchFamily="34" charset="-128"/>
        <a:cs typeface="+mn-cs"/>
      </a:defRPr>
    </a:lvl5pPr>
    <a:lvl6pPr marL="2286000" algn="l" defTabSz="914400" rtl="0" eaLnBrk="1" latinLnBrk="0" hangingPunct="1">
      <a:defRPr sz="2400" kern="1200">
        <a:solidFill>
          <a:schemeClr val="tx1"/>
        </a:solidFill>
        <a:latin typeface="Arial" charset="0"/>
        <a:ea typeface="ＭＳ Ｐゴシック" pitchFamily="34" charset="-128"/>
        <a:cs typeface="+mn-cs"/>
      </a:defRPr>
    </a:lvl6pPr>
    <a:lvl7pPr marL="2743200" algn="l" defTabSz="914400" rtl="0" eaLnBrk="1" latinLnBrk="0" hangingPunct="1">
      <a:defRPr sz="2400" kern="1200">
        <a:solidFill>
          <a:schemeClr val="tx1"/>
        </a:solidFill>
        <a:latin typeface="Arial" charset="0"/>
        <a:ea typeface="ＭＳ Ｐゴシック" pitchFamily="34" charset="-128"/>
        <a:cs typeface="+mn-cs"/>
      </a:defRPr>
    </a:lvl7pPr>
    <a:lvl8pPr marL="3200400" algn="l" defTabSz="914400" rtl="0" eaLnBrk="1" latinLnBrk="0" hangingPunct="1">
      <a:defRPr sz="2400" kern="1200">
        <a:solidFill>
          <a:schemeClr val="tx1"/>
        </a:solidFill>
        <a:latin typeface="Arial" charset="0"/>
        <a:ea typeface="ＭＳ Ｐゴシック" pitchFamily="34" charset="-128"/>
        <a:cs typeface="+mn-cs"/>
      </a:defRPr>
    </a:lvl8pPr>
    <a:lvl9pPr marL="3657600" algn="l" defTabSz="914400" rtl="0" eaLnBrk="1" latinLnBrk="0" hangingPunct="1">
      <a:defRPr sz="2400" kern="1200">
        <a:solidFill>
          <a:schemeClr val="tx1"/>
        </a:solidFill>
        <a:latin typeface="Arial" charset="0"/>
        <a:ea typeface="ＭＳ Ｐゴシック" pitchFamily="34" charset="-128"/>
        <a:cs typeface="+mn-cs"/>
      </a:defRPr>
    </a:lvl9pPr>
  </p:defaultTextStyle>
  <p:extLst>
    <p:ext uri="{EFAFB233-063F-42B5-8137-9DF3F51BA10A}">
      <p15:sldGuideLst xmlns:p15="http://schemas.microsoft.com/office/powerpoint/2012/main">
        <p15:guide id="1" orient="horz" pos="634">
          <p15:clr>
            <a:srgbClr val="A4A3A4"/>
          </p15:clr>
        </p15:guide>
        <p15:guide id="2" pos="4014">
          <p15:clr>
            <a:srgbClr val="A4A3A4"/>
          </p15:clr>
        </p15:guide>
      </p15:sldGuideLst>
    </p:ext>
    <p:ext uri="{2D200454-40CA-4A62-9FC3-DE9A4176ACB9}">
      <p15:notesGuideLst xmlns:p15="http://schemas.microsoft.com/office/powerpoint/2012/main">
        <p15:guide id="1" orient="horz" pos="3127" userDrawn="1">
          <p15:clr>
            <a:srgbClr val="A4A3A4"/>
          </p15:clr>
        </p15:guide>
        <p15:guide id="2" pos="2141"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E1B34"/>
    <a:srgbClr val="B5003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01DA634-0FE6-4FD0-834A-769D45F24DE3}" v="3" dt="2021-03-08T11:27:32.02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1264" autoAdjust="0"/>
    <p:restoredTop sz="92024" autoAdjust="0"/>
  </p:normalViewPr>
  <p:slideViewPr>
    <p:cSldViewPr>
      <p:cViewPr varScale="1">
        <p:scale>
          <a:sx n="113" d="100"/>
          <a:sy n="113" d="100"/>
        </p:scale>
        <p:origin x="326" y="67"/>
      </p:cViewPr>
      <p:guideLst>
        <p:guide orient="horz" pos="634"/>
        <p:guide pos="4014"/>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80" d="100"/>
          <a:sy n="80" d="100"/>
        </p:scale>
        <p:origin x="4014" y="96"/>
      </p:cViewPr>
      <p:guideLst>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rah-Jane Dean" userId="a39c76e7-0b01-48a6-9cf3-3251568950c2" providerId="ADAL" clId="{B01DA634-0FE6-4FD0-834A-769D45F24DE3}"/>
    <pc:docChg chg="undo custSel modSld">
      <pc:chgData name="Sarah-Jane Dean" userId="a39c76e7-0b01-48a6-9cf3-3251568950c2" providerId="ADAL" clId="{B01DA634-0FE6-4FD0-834A-769D45F24DE3}" dt="2021-03-08T11:27:41.806" v="65" actId="1076"/>
      <pc:docMkLst>
        <pc:docMk/>
      </pc:docMkLst>
      <pc:sldChg chg="modSp">
        <pc:chgData name="Sarah-Jane Dean" userId="a39c76e7-0b01-48a6-9cf3-3251568950c2" providerId="ADAL" clId="{B01DA634-0FE6-4FD0-834A-769D45F24DE3}" dt="2021-03-08T11:20:57.121" v="62" actId="207"/>
        <pc:sldMkLst>
          <pc:docMk/>
          <pc:sldMk cId="3013251033" sldId="298"/>
        </pc:sldMkLst>
        <pc:spChg chg="mod">
          <ac:chgData name="Sarah-Jane Dean" userId="a39c76e7-0b01-48a6-9cf3-3251568950c2" providerId="ADAL" clId="{B01DA634-0FE6-4FD0-834A-769D45F24DE3}" dt="2021-03-08T11:20:57.121" v="62" actId="207"/>
          <ac:spMkLst>
            <pc:docMk/>
            <pc:sldMk cId="3013251033" sldId="298"/>
            <ac:spMk id="3" creationId="{00000000-0000-0000-0000-000000000000}"/>
          </ac:spMkLst>
        </pc:spChg>
      </pc:sldChg>
      <pc:sldChg chg="modSp mod">
        <pc:chgData name="Sarah-Jane Dean" userId="a39c76e7-0b01-48a6-9cf3-3251568950c2" providerId="ADAL" clId="{B01DA634-0FE6-4FD0-834A-769D45F24DE3}" dt="2021-03-08T11:27:41.806" v="65" actId="1076"/>
        <pc:sldMkLst>
          <pc:docMk/>
          <pc:sldMk cId="0" sldId="375"/>
        </pc:sldMkLst>
        <pc:spChg chg="mod">
          <ac:chgData name="Sarah-Jane Dean" userId="a39c76e7-0b01-48a6-9cf3-3251568950c2" providerId="ADAL" clId="{B01DA634-0FE6-4FD0-834A-769D45F24DE3}" dt="2021-03-08T11:27:41.806" v="65" actId="1076"/>
          <ac:spMkLst>
            <pc:docMk/>
            <pc:sldMk cId="0" sldId="375"/>
            <ac:spMk id="6" creationId="{3BDEB319-AEF9-4DD2-9976-8248C917D316}"/>
          </ac:spMkLst>
        </pc:spChg>
        <pc:spChg chg="mod">
          <ac:chgData name="Sarah-Jane Dean" userId="a39c76e7-0b01-48a6-9cf3-3251568950c2" providerId="ADAL" clId="{B01DA634-0FE6-4FD0-834A-769D45F24DE3}" dt="2021-03-08T11:27:34.045" v="64" actId="20577"/>
          <ac:spMkLst>
            <pc:docMk/>
            <pc:sldMk cId="0" sldId="375"/>
            <ac:spMk id="7" creationId="{FB160960-1C98-403E-96ED-7F40A6E781F9}"/>
          </ac:spMkLst>
        </pc:spChg>
      </pc:sldChg>
      <pc:sldChg chg="modSp mod">
        <pc:chgData name="Sarah-Jane Dean" userId="a39c76e7-0b01-48a6-9cf3-3251568950c2" providerId="ADAL" clId="{B01DA634-0FE6-4FD0-834A-769D45F24DE3}" dt="2021-03-08T11:18:48.842" v="19" actId="20577"/>
        <pc:sldMkLst>
          <pc:docMk/>
          <pc:sldMk cId="1438371055" sldId="591"/>
        </pc:sldMkLst>
        <pc:spChg chg="mod">
          <ac:chgData name="Sarah-Jane Dean" userId="a39c76e7-0b01-48a6-9cf3-3251568950c2" providerId="ADAL" clId="{B01DA634-0FE6-4FD0-834A-769D45F24DE3}" dt="2021-03-08T11:18:48.842" v="19" actId="20577"/>
          <ac:spMkLst>
            <pc:docMk/>
            <pc:sldMk cId="1438371055" sldId="591"/>
            <ac:spMk id="3" creationId="{D192DA97-BCA1-4600-997E-E45B622BD963}"/>
          </ac:spMkLst>
        </pc:spChg>
      </pc:sldChg>
      <pc:sldChg chg="modSp mod">
        <pc:chgData name="Sarah-Jane Dean" userId="a39c76e7-0b01-48a6-9cf3-3251568950c2" providerId="ADAL" clId="{B01DA634-0FE6-4FD0-834A-769D45F24DE3}" dt="2021-03-08T11:19:36.373" v="32" actId="20577"/>
        <pc:sldMkLst>
          <pc:docMk/>
          <pc:sldMk cId="1058651432" sldId="592"/>
        </pc:sldMkLst>
        <pc:spChg chg="mod">
          <ac:chgData name="Sarah-Jane Dean" userId="a39c76e7-0b01-48a6-9cf3-3251568950c2" providerId="ADAL" clId="{B01DA634-0FE6-4FD0-834A-769D45F24DE3}" dt="2021-03-08T11:19:36.373" v="32" actId="20577"/>
          <ac:spMkLst>
            <pc:docMk/>
            <pc:sldMk cId="1058651432" sldId="592"/>
            <ac:spMk id="3" creationId="{A0453353-05C1-43BC-B56A-A060B8FB2FF1}"/>
          </ac:spMkLst>
        </pc:spChg>
      </pc:sldChg>
      <pc:sldChg chg="modSp mod">
        <pc:chgData name="Sarah-Jane Dean" userId="a39c76e7-0b01-48a6-9cf3-3251568950c2" providerId="ADAL" clId="{B01DA634-0FE6-4FD0-834A-769D45F24DE3}" dt="2021-03-08T11:20:03.671" v="39" actId="20577"/>
        <pc:sldMkLst>
          <pc:docMk/>
          <pc:sldMk cId="2267825282" sldId="593"/>
        </pc:sldMkLst>
        <pc:spChg chg="mod">
          <ac:chgData name="Sarah-Jane Dean" userId="a39c76e7-0b01-48a6-9cf3-3251568950c2" providerId="ADAL" clId="{B01DA634-0FE6-4FD0-834A-769D45F24DE3}" dt="2021-03-08T11:20:03.671" v="39" actId="20577"/>
          <ac:spMkLst>
            <pc:docMk/>
            <pc:sldMk cId="2267825282" sldId="593"/>
            <ac:spMk id="3" creationId="{B2EE5D25-029F-4073-8561-D719B1436EC7}"/>
          </ac:spMkLst>
        </pc:spChg>
      </pc:sldChg>
      <pc:sldChg chg="modSp mod">
        <pc:chgData name="Sarah-Jane Dean" userId="a39c76e7-0b01-48a6-9cf3-3251568950c2" providerId="ADAL" clId="{B01DA634-0FE6-4FD0-834A-769D45F24DE3}" dt="2021-03-08T11:20:34.692" v="61" actId="20577"/>
        <pc:sldMkLst>
          <pc:docMk/>
          <pc:sldMk cId="2385807890" sldId="594"/>
        </pc:sldMkLst>
        <pc:spChg chg="mod">
          <ac:chgData name="Sarah-Jane Dean" userId="a39c76e7-0b01-48a6-9cf3-3251568950c2" providerId="ADAL" clId="{B01DA634-0FE6-4FD0-834A-769D45F24DE3}" dt="2021-03-08T11:20:34.692" v="61" actId="20577"/>
          <ac:spMkLst>
            <pc:docMk/>
            <pc:sldMk cId="2385807890" sldId="594"/>
            <ac:spMk id="3" creationId="{3A88CFDB-2524-4F63-9A18-335694DB8485}"/>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wrap="square" lIns="91440" tIns="45720" rIns="91440" bIns="45720" numCol="1" anchor="t" anchorCtr="0" compatLnSpc="1">
            <a:prstTxWarp prst="textNoShape">
              <a:avLst/>
            </a:prstTxWarp>
          </a:bodyPr>
          <a:lstStyle>
            <a:lvl1pPr algn="l">
              <a:defRPr sz="1200">
                <a:latin typeface="Arial" pitchFamily="34" charset="0"/>
              </a:defRPr>
            </a:lvl1pPr>
          </a:lstStyle>
          <a:p>
            <a:pPr>
              <a:defRPr/>
            </a:pPr>
            <a:endParaRPr lang="en-US" dirty="0"/>
          </a:p>
        </p:txBody>
      </p:sp>
      <p:sp>
        <p:nvSpPr>
          <p:cNvPr id="3" name="Date Placeholder 2"/>
          <p:cNvSpPr>
            <a:spLocks noGrp="1"/>
          </p:cNvSpPr>
          <p:nvPr>
            <p:ph type="dt" sz="quarter" idx="1"/>
          </p:nvPr>
        </p:nvSpPr>
        <p:spPr>
          <a:xfrm>
            <a:off x="3850443" y="0"/>
            <a:ext cx="2945659" cy="496332"/>
          </a:xfrm>
          <a:prstGeom prst="rect">
            <a:avLst/>
          </a:prstGeom>
        </p:spPr>
        <p:txBody>
          <a:bodyPr vert="horz" wrap="square" lIns="91440" tIns="45720" rIns="91440" bIns="45720" numCol="1" anchor="t" anchorCtr="0" compatLnSpc="1">
            <a:prstTxWarp prst="textNoShape">
              <a:avLst/>
            </a:prstTxWarp>
          </a:bodyPr>
          <a:lstStyle>
            <a:lvl1pPr algn="r">
              <a:defRPr sz="1200">
                <a:latin typeface="Arial" pitchFamily="34" charset="0"/>
              </a:defRPr>
            </a:lvl1pPr>
          </a:lstStyle>
          <a:p>
            <a:pPr>
              <a:defRPr/>
            </a:pPr>
            <a:fld id="{F71937B9-9BEB-4715-9929-27D5D50C9E9C}" type="datetimeFigureOut">
              <a:rPr lang="en-US"/>
              <a:pPr>
                <a:defRPr/>
              </a:pPr>
              <a:t>3/16/2021</a:t>
            </a:fld>
            <a:endParaRPr lang="en-US" dirty="0"/>
          </a:p>
        </p:txBody>
      </p:sp>
      <p:sp>
        <p:nvSpPr>
          <p:cNvPr id="4" name="Footer Placeholder 3"/>
          <p:cNvSpPr>
            <a:spLocks noGrp="1"/>
          </p:cNvSpPr>
          <p:nvPr>
            <p:ph type="ftr" sz="quarter" idx="2"/>
          </p:nvPr>
        </p:nvSpPr>
        <p:spPr>
          <a:xfrm>
            <a:off x="0" y="9428583"/>
            <a:ext cx="2945659" cy="496332"/>
          </a:xfrm>
          <a:prstGeom prst="rect">
            <a:avLst/>
          </a:prstGeom>
        </p:spPr>
        <p:txBody>
          <a:bodyPr vert="horz" wrap="square" lIns="91440" tIns="45720" rIns="91440" bIns="45720" numCol="1" anchor="b" anchorCtr="0" compatLnSpc="1">
            <a:prstTxWarp prst="textNoShape">
              <a:avLst/>
            </a:prstTxWarp>
          </a:bodyPr>
          <a:lstStyle>
            <a:lvl1pPr algn="l">
              <a:defRPr sz="1200">
                <a:latin typeface="Arial" pitchFamily="34" charset="0"/>
              </a:defRPr>
            </a:lvl1pPr>
          </a:lstStyle>
          <a:p>
            <a:pPr>
              <a:defRPr/>
            </a:pPr>
            <a:endParaRPr lang="en-US" dirty="0"/>
          </a:p>
        </p:txBody>
      </p:sp>
      <p:sp>
        <p:nvSpPr>
          <p:cNvPr id="5" name="Slide Number Placeholder 4"/>
          <p:cNvSpPr>
            <a:spLocks noGrp="1"/>
          </p:cNvSpPr>
          <p:nvPr>
            <p:ph type="sldNum" sz="quarter" idx="3"/>
          </p:nvPr>
        </p:nvSpPr>
        <p:spPr>
          <a:xfrm>
            <a:off x="3850443" y="9428583"/>
            <a:ext cx="2945659" cy="496332"/>
          </a:xfrm>
          <a:prstGeom prst="rect">
            <a:avLst/>
          </a:prstGeom>
        </p:spPr>
        <p:txBody>
          <a:bodyPr vert="horz" wrap="square" lIns="91440" tIns="45720" rIns="91440" bIns="45720" numCol="1" anchor="b" anchorCtr="0" compatLnSpc="1">
            <a:prstTxWarp prst="textNoShape">
              <a:avLst/>
            </a:prstTxWarp>
          </a:bodyPr>
          <a:lstStyle>
            <a:lvl1pPr algn="r">
              <a:defRPr sz="1200">
                <a:latin typeface="Arial" pitchFamily="34" charset="0"/>
              </a:defRPr>
            </a:lvl1pPr>
          </a:lstStyle>
          <a:p>
            <a:pPr>
              <a:defRPr/>
            </a:pPr>
            <a:fld id="{45915B72-6729-4D09-98FB-FD8BA4F4A6E6}" type="slidenum">
              <a:rPr lang="en-US"/>
              <a:pPr>
                <a:defRPr/>
              </a:pPr>
              <a:t>‹#›</a:t>
            </a:fld>
            <a:endParaRPr lang="en-US" dirty="0"/>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96AD2A28-839E-46F0-B1A1-91E2B3468AD4}" type="datetimeFigureOut">
              <a:rPr lang="en-GB" smtClean="0"/>
              <a:t>16/03/2021</a:t>
            </a:fld>
            <a:endParaRPr lang="en-GB" dirty="0"/>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E24F30AF-DF9D-4FD4-9F68-559E4844A327}" type="slidenum">
              <a:rPr lang="en-GB" smtClean="0"/>
              <a:t>‹#›</a:t>
            </a:fld>
            <a:endParaRPr lang="en-GB" dirty="0"/>
          </a:p>
        </p:txBody>
      </p:sp>
    </p:spTree>
    <p:extLst>
      <p:ext uri="{BB962C8B-B14F-4D97-AF65-F5344CB8AC3E}">
        <p14:creationId xmlns:p14="http://schemas.microsoft.com/office/powerpoint/2010/main" val="32142975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E24F30AF-DF9D-4FD4-9F68-559E4844A327}" type="slidenum">
              <a:rPr kumimoji="0" lang="en-GB" sz="1200" b="0" i="0" u="none" strike="noStrike" kern="1200" cap="none" spc="0" normalizeH="0" baseline="0" noProof="0" smtClean="0">
                <a:ln>
                  <a:noFill/>
                </a:ln>
                <a:solidFill>
                  <a:prstClr val="black"/>
                </a:solidFill>
                <a:effectLst/>
                <a:uLnTx/>
                <a:uFillTx/>
                <a:latin typeface="Arial" charset="0"/>
                <a:ea typeface="ＭＳ Ｐゴシック"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a:t>
            </a:fld>
            <a:endParaRPr kumimoji="0" lang="en-GB" sz="1200" b="0" i="0" u="none" strike="noStrike" kern="1200" cap="none" spc="0" normalizeH="0" baseline="0" noProof="0" dirty="0">
              <a:ln>
                <a:noFill/>
              </a:ln>
              <a:solidFill>
                <a:prstClr val="black"/>
              </a:solidFill>
              <a:effectLst/>
              <a:uLnTx/>
              <a:uFillTx/>
              <a:latin typeface="Arial" charset="0"/>
              <a:ea typeface="ＭＳ Ｐゴシック" pitchFamily="34" charset="-128"/>
              <a:cs typeface="+mn-cs"/>
            </a:endParaRPr>
          </a:p>
        </p:txBody>
      </p:sp>
    </p:spTree>
    <p:extLst>
      <p:ext uri="{BB962C8B-B14F-4D97-AF65-F5344CB8AC3E}">
        <p14:creationId xmlns:p14="http://schemas.microsoft.com/office/powerpoint/2010/main" val="25221199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a:p>
            <a:endParaRPr lang="en-GB" dirty="0"/>
          </a:p>
          <a:p>
            <a:endParaRPr lang="en-GB" dirty="0"/>
          </a:p>
        </p:txBody>
      </p:sp>
      <p:sp>
        <p:nvSpPr>
          <p:cNvPr id="4" name="Slide Number Placeholder 3"/>
          <p:cNvSpPr>
            <a:spLocks noGrp="1"/>
          </p:cNvSpPr>
          <p:nvPr>
            <p:ph type="sldNum" sz="quarter" idx="5"/>
          </p:nvPr>
        </p:nvSpPr>
        <p:spPr/>
        <p:txBody>
          <a:bodyPr/>
          <a:lstStyle/>
          <a:p>
            <a:fld id="{E24F30AF-DF9D-4FD4-9F68-559E4844A327}" type="slidenum">
              <a:rPr lang="en-GB" smtClean="0"/>
              <a:t>2</a:t>
            </a:fld>
            <a:endParaRPr lang="en-GB" dirty="0"/>
          </a:p>
        </p:txBody>
      </p:sp>
    </p:spTree>
    <p:extLst>
      <p:ext uri="{BB962C8B-B14F-4D97-AF65-F5344CB8AC3E}">
        <p14:creationId xmlns:p14="http://schemas.microsoft.com/office/powerpoint/2010/main" val="37496218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Overall, we found that the areas needing the most work from firms were:</a:t>
            </a:r>
          </a:p>
          <a:p>
            <a:pPr lvl="0"/>
            <a:r>
              <a:rPr lang="en-GB" sz="1200" b="1" kern="1200" dirty="0">
                <a:solidFill>
                  <a:schemeClr val="tx1"/>
                </a:solidFill>
                <a:effectLst/>
                <a:latin typeface="+mn-lt"/>
                <a:ea typeface="+mn-ea"/>
                <a:cs typeface="+mn-cs"/>
              </a:rPr>
              <a:t>Audit</a:t>
            </a:r>
            <a:r>
              <a:rPr lang="en-GB" sz="1200" kern="1200" dirty="0">
                <a:solidFill>
                  <a:schemeClr val="tx1"/>
                </a:solidFill>
                <a:effectLst/>
                <a:latin typeface="+mn-lt"/>
                <a:ea typeface="+mn-ea"/>
                <a:cs typeface="+mn-cs"/>
              </a:rPr>
              <a:t>, where firms frequently misunderstood the requirement for an independent audit and failed to test the effectiveness of their AML regime. </a:t>
            </a:r>
          </a:p>
          <a:p>
            <a:pPr lvl="0"/>
            <a:r>
              <a:rPr lang="en-GB" sz="1200" b="1" kern="1200" dirty="0">
                <a:solidFill>
                  <a:schemeClr val="tx1"/>
                </a:solidFill>
                <a:effectLst/>
                <a:latin typeface="+mn-lt"/>
                <a:ea typeface="+mn-ea"/>
                <a:cs typeface="+mn-cs"/>
              </a:rPr>
              <a:t>Screening</a:t>
            </a:r>
            <a:r>
              <a:rPr lang="en-GB" sz="1200" kern="1200" dirty="0">
                <a:solidFill>
                  <a:schemeClr val="tx1"/>
                </a:solidFill>
                <a:effectLst/>
                <a:latin typeface="+mn-lt"/>
                <a:ea typeface="+mn-ea"/>
                <a:cs typeface="+mn-cs"/>
              </a:rPr>
              <a:t>, where firms were generally compliant with the requirement to screen employees on appointment, but failing to conduct ongoing checks. </a:t>
            </a:r>
          </a:p>
          <a:p>
            <a:pPr lvl="0"/>
            <a:r>
              <a:rPr lang="en-GB" sz="1200" b="1" kern="1200" dirty="0">
                <a:solidFill>
                  <a:schemeClr val="tx1"/>
                </a:solidFill>
                <a:effectLst/>
                <a:latin typeface="+mn-lt"/>
                <a:ea typeface="+mn-ea"/>
                <a:cs typeface="+mn-cs"/>
              </a:rPr>
              <a:t>Matter risk assessments</a:t>
            </a:r>
            <a:r>
              <a:rPr lang="en-GB" sz="1200" kern="1200" dirty="0">
                <a:solidFill>
                  <a:schemeClr val="tx1"/>
                </a:solidFill>
                <a:effectLst/>
                <a:latin typeface="+mn-lt"/>
                <a:ea typeface="+mn-ea"/>
                <a:cs typeface="+mn-cs"/>
              </a:rPr>
              <a:t>, which were variously incomplete, or inconsistent with the firm’s risk assessment, or not completed at all. </a:t>
            </a:r>
          </a:p>
          <a:p>
            <a:pPr lvl="0"/>
            <a:r>
              <a:rPr lang="en-GB" sz="1200" b="1" kern="1200" dirty="0">
                <a:solidFill>
                  <a:schemeClr val="tx1"/>
                </a:solidFill>
                <a:effectLst/>
                <a:latin typeface="+mn-lt"/>
                <a:ea typeface="+mn-ea"/>
                <a:cs typeface="+mn-cs"/>
              </a:rPr>
              <a:t>Source of funds, </a:t>
            </a:r>
            <a:r>
              <a:rPr lang="en-GB" sz="1200" kern="1200" dirty="0">
                <a:solidFill>
                  <a:schemeClr val="tx1"/>
                </a:solidFill>
                <a:effectLst/>
                <a:latin typeface="+mn-lt"/>
                <a:ea typeface="+mn-ea"/>
                <a:cs typeface="+mn-cs"/>
              </a:rPr>
              <a:t>where fee earners made few or insufficient enquiries into where the funding for a transaction had come from. </a:t>
            </a:r>
          </a:p>
          <a:p>
            <a:r>
              <a:rPr lang="en-GB" sz="1200" kern="1200" dirty="0">
                <a:solidFill>
                  <a:schemeClr val="tx1"/>
                </a:solidFill>
                <a:effectLst/>
                <a:latin typeface="+mn-lt"/>
                <a:ea typeface="+mn-ea"/>
                <a:cs typeface="+mn-cs"/>
              </a:rPr>
              <a:t>Audit was a particular matter of interest. While firms generally had an understanding that they needed to keep their policies, controls and procedures updated, they failed to monitor their effectiveness. </a:t>
            </a:r>
          </a:p>
          <a:p>
            <a:endParaRPr lang="en-GB" dirty="0"/>
          </a:p>
        </p:txBody>
      </p:sp>
      <p:sp>
        <p:nvSpPr>
          <p:cNvPr id="4" name="Slide Number Placeholder 3"/>
          <p:cNvSpPr>
            <a:spLocks noGrp="1"/>
          </p:cNvSpPr>
          <p:nvPr>
            <p:ph type="sldNum" sz="quarter" idx="5"/>
          </p:nvPr>
        </p:nvSpPr>
        <p:spPr/>
        <p:txBody>
          <a:bodyPr/>
          <a:lstStyle/>
          <a:p>
            <a:fld id="{704FE36F-B076-4CD3-BAFE-3C47D2FEAA34}" type="slidenum">
              <a:rPr lang="en-GB" smtClean="0"/>
              <a:t>3</a:t>
            </a:fld>
            <a:endParaRPr lang="en-GB"/>
          </a:p>
        </p:txBody>
      </p:sp>
    </p:spTree>
    <p:extLst>
      <p:ext uri="{BB962C8B-B14F-4D97-AF65-F5344CB8AC3E}">
        <p14:creationId xmlns:p14="http://schemas.microsoft.com/office/powerpoint/2010/main" val="18009141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24F30AF-DF9D-4FD4-9F68-559E4844A327}" type="slidenum">
              <a:rPr lang="en-GB" smtClean="0"/>
              <a:t>4</a:t>
            </a:fld>
            <a:endParaRPr lang="en-GB" dirty="0"/>
          </a:p>
        </p:txBody>
      </p:sp>
    </p:spTree>
    <p:extLst>
      <p:ext uri="{BB962C8B-B14F-4D97-AF65-F5344CB8AC3E}">
        <p14:creationId xmlns:p14="http://schemas.microsoft.com/office/powerpoint/2010/main" val="17932376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04FE36F-B076-4CD3-BAFE-3C47D2FEAA34}" type="slidenum">
              <a:rPr lang="en-GB" smtClean="0"/>
              <a:t>5</a:t>
            </a:fld>
            <a:endParaRPr lang="en-GB"/>
          </a:p>
        </p:txBody>
      </p:sp>
    </p:spTree>
    <p:extLst>
      <p:ext uri="{BB962C8B-B14F-4D97-AF65-F5344CB8AC3E}">
        <p14:creationId xmlns:p14="http://schemas.microsoft.com/office/powerpoint/2010/main" val="22404050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04FE36F-B076-4CD3-BAFE-3C47D2FEAA34}" type="slidenum">
              <a:rPr lang="en-GB" smtClean="0"/>
              <a:t>7</a:t>
            </a:fld>
            <a:endParaRPr lang="en-GB"/>
          </a:p>
        </p:txBody>
      </p:sp>
    </p:spTree>
    <p:extLst>
      <p:ext uri="{BB962C8B-B14F-4D97-AF65-F5344CB8AC3E}">
        <p14:creationId xmlns:p14="http://schemas.microsoft.com/office/powerpoint/2010/main" val="28431061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04FE36F-B076-4CD3-BAFE-3C47D2FEAA34}" type="slidenum">
              <a:rPr lang="en-GB" smtClean="0"/>
              <a:t>9</a:t>
            </a:fld>
            <a:endParaRPr lang="en-GB"/>
          </a:p>
        </p:txBody>
      </p:sp>
    </p:spTree>
    <p:extLst>
      <p:ext uri="{BB962C8B-B14F-4D97-AF65-F5344CB8AC3E}">
        <p14:creationId xmlns:p14="http://schemas.microsoft.com/office/powerpoint/2010/main" val="24859908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There is no explicit requirement in the Regulations to check source of funds, except ‘where necessary’ under Regulation 28(11). We consider, however, that it is impossible for a firm to comply with its other obligations without knowing and evidencing this. For example, a solicitor could not be said to have properly assessed the risk of the matter under Regulations 28(12) and (13), or determining whether EDD is necessary under Regulations 33(1) and (6), without evidencing the source of funds. This is not limited to transactional matters – for example, a solicitor instructed to set up a trust would need the source of the settlor’s funds to properly assess the risk.</a:t>
            </a:r>
          </a:p>
          <a:p>
            <a:endParaRPr lang="en-GB" dirty="0"/>
          </a:p>
        </p:txBody>
      </p:sp>
      <p:sp>
        <p:nvSpPr>
          <p:cNvPr id="4" name="Slide Number Placeholder 3"/>
          <p:cNvSpPr>
            <a:spLocks noGrp="1"/>
          </p:cNvSpPr>
          <p:nvPr>
            <p:ph type="sldNum" sz="quarter" idx="5"/>
          </p:nvPr>
        </p:nvSpPr>
        <p:spPr/>
        <p:txBody>
          <a:bodyPr/>
          <a:lstStyle/>
          <a:p>
            <a:fld id="{704FE36F-B076-4CD3-BAFE-3C47D2FEAA34}" type="slidenum">
              <a:rPr lang="en-GB" smtClean="0"/>
              <a:t>11</a:t>
            </a:fld>
            <a:endParaRPr lang="en-GB"/>
          </a:p>
        </p:txBody>
      </p:sp>
    </p:spTree>
    <p:extLst>
      <p:ext uri="{BB962C8B-B14F-4D97-AF65-F5344CB8AC3E}">
        <p14:creationId xmlns:p14="http://schemas.microsoft.com/office/powerpoint/2010/main" val="34185797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24F30AF-DF9D-4FD4-9F68-559E4844A327}" type="slidenum">
              <a:rPr lang="en-GB" smtClean="0"/>
              <a:t>12</a:t>
            </a:fld>
            <a:endParaRPr lang="en-GB" dirty="0"/>
          </a:p>
        </p:txBody>
      </p:sp>
    </p:spTree>
    <p:extLst>
      <p:ext uri="{BB962C8B-B14F-4D97-AF65-F5344CB8AC3E}">
        <p14:creationId xmlns:p14="http://schemas.microsoft.com/office/powerpoint/2010/main" val="12483698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04FE36F-B076-4CD3-BAFE-3C47D2FEAA34}" type="slidenum">
              <a:rPr lang="en-GB" smtClean="0"/>
              <a:t>13</a:t>
            </a:fld>
            <a:endParaRPr lang="en-GB"/>
          </a:p>
        </p:txBody>
      </p:sp>
    </p:spTree>
    <p:extLst>
      <p:ext uri="{BB962C8B-B14F-4D97-AF65-F5344CB8AC3E}">
        <p14:creationId xmlns:p14="http://schemas.microsoft.com/office/powerpoint/2010/main" val="57784375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2" descr="I:\mydocs\Images\square-background\sra_background_cubes_red_option.jpg"/>
          <p:cNvPicPr>
            <a:picLocks noChangeAspect="1" noChangeArrowheads="1"/>
          </p:cNvPicPr>
          <p:nvPr userDrawn="1"/>
        </p:nvPicPr>
        <p:blipFill>
          <a:blip r:embed="rId2" cstate="print"/>
          <a:srcRect l="8440"/>
          <a:stretch>
            <a:fillRect/>
          </a:stretch>
        </p:blipFill>
        <p:spPr bwMode="auto">
          <a:xfrm flipH="1" flipV="1">
            <a:off x="4420487" y="987574"/>
            <a:ext cx="4723507" cy="4155926"/>
          </a:xfrm>
          <a:prstGeom prst="rect">
            <a:avLst/>
          </a:prstGeom>
          <a:noFill/>
          <a:ln w="9525">
            <a:noFill/>
            <a:miter lim="800000"/>
            <a:headEnd/>
            <a:tailEnd/>
          </a:ln>
        </p:spPr>
      </p:pic>
      <p:pic>
        <p:nvPicPr>
          <p:cNvPr id="5" name="Picture 2" descr="I:\red-banner.jpg"/>
          <p:cNvPicPr>
            <a:picLocks noChangeAspect="1" noChangeArrowheads="1"/>
          </p:cNvPicPr>
          <p:nvPr userDrawn="1"/>
        </p:nvPicPr>
        <p:blipFill>
          <a:blip r:embed="rId3" cstate="print"/>
          <a:srcRect/>
          <a:stretch>
            <a:fillRect/>
          </a:stretch>
        </p:blipFill>
        <p:spPr bwMode="auto">
          <a:xfrm>
            <a:off x="0" y="0"/>
            <a:ext cx="9144000" cy="1020763"/>
          </a:xfrm>
          <a:prstGeom prst="rect">
            <a:avLst/>
          </a:prstGeom>
          <a:noFill/>
          <a:ln w="9525">
            <a:noFill/>
            <a:miter lim="800000"/>
            <a:headEnd/>
            <a:tailEnd/>
          </a:ln>
        </p:spPr>
      </p:pic>
      <p:pic>
        <p:nvPicPr>
          <p:cNvPr id="6" name="Picture 3" descr="I:\mydocs\Images\logos\sra-white-logo.png"/>
          <p:cNvPicPr>
            <a:picLocks noChangeAspect="1" noChangeArrowheads="1"/>
          </p:cNvPicPr>
          <p:nvPr userDrawn="1"/>
        </p:nvPicPr>
        <p:blipFill>
          <a:blip r:embed="rId4" cstate="print"/>
          <a:srcRect/>
          <a:stretch>
            <a:fillRect/>
          </a:stretch>
        </p:blipFill>
        <p:spPr bwMode="auto">
          <a:xfrm>
            <a:off x="7164388" y="176213"/>
            <a:ext cx="1655762" cy="661987"/>
          </a:xfrm>
          <a:prstGeom prst="rect">
            <a:avLst/>
          </a:prstGeom>
          <a:noFill/>
          <a:ln w="9525">
            <a:noFill/>
            <a:miter lim="800000"/>
            <a:headEnd/>
            <a:tailEnd/>
          </a:ln>
        </p:spPr>
      </p:pic>
      <p:sp>
        <p:nvSpPr>
          <p:cNvPr id="60418" name="Rectangle 2"/>
          <p:cNvSpPr>
            <a:spLocks noGrp="1" noChangeArrowheads="1"/>
          </p:cNvSpPr>
          <p:nvPr>
            <p:ph type="ctrTitle"/>
          </p:nvPr>
        </p:nvSpPr>
        <p:spPr>
          <a:xfrm>
            <a:off x="1692275" y="1491854"/>
            <a:ext cx="6694488" cy="1102519"/>
          </a:xfrm>
        </p:spPr>
        <p:txBody>
          <a:bodyPr/>
          <a:lstStyle>
            <a:lvl1pPr algn="ctr">
              <a:defRPr>
                <a:solidFill>
                  <a:schemeClr val="tx1">
                    <a:lumMod val="85000"/>
                    <a:lumOff val="15000"/>
                  </a:schemeClr>
                </a:solidFill>
              </a:defRPr>
            </a:lvl1pPr>
          </a:lstStyle>
          <a:p>
            <a:r>
              <a:rPr lang="en-US"/>
              <a:t>Click to edit Master title style</a:t>
            </a:r>
            <a:endParaRPr lang="en-GB" dirty="0"/>
          </a:p>
        </p:txBody>
      </p:sp>
      <p:sp>
        <p:nvSpPr>
          <p:cNvPr id="60419" name="Rectangle 3"/>
          <p:cNvSpPr>
            <a:spLocks noGrp="1" noChangeArrowheads="1"/>
          </p:cNvSpPr>
          <p:nvPr>
            <p:ph type="subTitle" idx="1"/>
          </p:nvPr>
        </p:nvSpPr>
        <p:spPr>
          <a:xfrm>
            <a:off x="1763714" y="2842022"/>
            <a:ext cx="6624637" cy="1314450"/>
          </a:xfrm>
        </p:spPr>
        <p:txBody>
          <a:bodyPr/>
          <a:lstStyle>
            <a:lvl1pPr marL="0" indent="0" algn="ctr">
              <a:buFontTx/>
              <a:buNone/>
              <a:defRPr>
                <a:solidFill>
                  <a:schemeClr val="tx1">
                    <a:lumMod val="85000"/>
                    <a:lumOff val="15000"/>
                  </a:schemeClr>
                </a:solidFill>
              </a:defRPr>
            </a:lvl1pPr>
          </a:lstStyle>
          <a:p>
            <a:r>
              <a:rPr lang="en-US"/>
              <a:t>Click to edit Master subtitle style</a:t>
            </a:r>
            <a:endParaRPr lang="en-GB" dirty="0"/>
          </a:p>
        </p:txBody>
      </p:sp>
      <p:sp>
        <p:nvSpPr>
          <p:cNvPr id="2" name="Slide Number Placeholder 1">
            <a:extLst>
              <a:ext uri="{FF2B5EF4-FFF2-40B4-BE49-F238E27FC236}">
                <a16:creationId xmlns:a16="http://schemas.microsoft.com/office/drawing/2014/main" id="{85DD6084-95A3-4BB7-8923-648A28983EC1}"/>
              </a:ext>
            </a:extLst>
          </p:cNvPr>
          <p:cNvSpPr>
            <a:spLocks noGrp="1"/>
          </p:cNvSpPr>
          <p:nvPr>
            <p:ph type="sldNum" sz="quarter" idx="10"/>
          </p:nvPr>
        </p:nvSpPr>
        <p:spPr/>
        <p:txBody>
          <a:bodyPr/>
          <a:lstStyle/>
          <a:p>
            <a:fld id="{71556916-3026-4832-9292-F5DD05CE6D2D}" type="slidenum">
              <a:rPr lang="en-GB" smtClean="0"/>
              <a:t>‹#›</a:t>
            </a:fld>
            <a:endParaRPr lang="en-GB"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lvl1pPr>
              <a:defRPr sz="2400"/>
            </a:lvl1pPr>
            <a:lvl2pPr>
              <a:defRPr sz="2200"/>
            </a:lvl2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1331913" y="1428750"/>
            <a:ext cx="3714750" cy="33575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5199064" y="1428750"/>
            <a:ext cx="3716337" cy="33575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a:t>Click icon to add picture</a:t>
            </a:r>
            <a:endParaRPr lang="en-GB" noProof="0" dirty="0"/>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19926" y="94060"/>
            <a:ext cx="1895475" cy="4692253"/>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1331913" y="94060"/>
            <a:ext cx="5535612" cy="4692253"/>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 descr="I:\red-banner.jpg"/>
          <p:cNvPicPr>
            <a:picLocks noChangeAspect="1" noChangeArrowheads="1"/>
          </p:cNvPicPr>
          <p:nvPr userDrawn="1"/>
        </p:nvPicPr>
        <p:blipFill>
          <a:blip r:embed="rId13" cstate="print"/>
          <a:srcRect/>
          <a:stretch>
            <a:fillRect/>
          </a:stretch>
        </p:blipFill>
        <p:spPr bwMode="auto">
          <a:xfrm>
            <a:off x="0" y="0"/>
            <a:ext cx="9144000" cy="1020763"/>
          </a:xfrm>
          <a:prstGeom prst="rect">
            <a:avLst/>
          </a:prstGeom>
          <a:noFill/>
          <a:ln w="9525">
            <a:noFill/>
            <a:miter lim="800000"/>
            <a:headEnd/>
            <a:tailEnd/>
          </a:ln>
        </p:spPr>
      </p:pic>
      <p:sp>
        <p:nvSpPr>
          <p:cNvPr id="1027" name="Rectangle 2"/>
          <p:cNvSpPr>
            <a:spLocks noGrp="1" noChangeArrowheads="1"/>
          </p:cNvSpPr>
          <p:nvPr>
            <p:ph type="title"/>
          </p:nvPr>
        </p:nvSpPr>
        <p:spPr bwMode="auto">
          <a:xfrm>
            <a:off x="250825" y="195263"/>
            <a:ext cx="4895850" cy="85725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GB"/>
              <a:t>Title of presentation</a:t>
            </a:r>
          </a:p>
        </p:txBody>
      </p:sp>
      <p:sp>
        <p:nvSpPr>
          <p:cNvPr id="1028" name="Rectangle 3"/>
          <p:cNvSpPr>
            <a:spLocks noGrp="1" noChangeArrowheads="1"/>
          </p:cNvSpPr>
          <p:nvPr>
            <p:ph type="body" idx="1"/>
          </p:nvPr>
        </p:nvSpPr>
        <p:spPr bwMode="auto">
          <a:xfrm>
            <a:off x="250825" y="1419225"/>
            <a:ext cx="8642350" cy="33575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029" name="Picture 3" descr="I:\mydocs\Images\logos\sra-white-logo.png"/>
          <p:cNvPicPr>
            <a:picLocks noChangeAspect="1" noChangeArrowheads="1"/>
          </p:cNvPicPr>
          <p:nvPr userDrawn="1"/>
        </p:nvPicPr>
        <p:blipFill>
          <a:blip r:embed="rId14" cstate="print"/>
          <a:srcRect/>
          <a:stretch>
            <a:fillRect/>
          </a:stretch>
        </p:blipFill>
        <p:spPr bwMode="auto">
          <a:xfrm>
            <a:off x="7164388" y="176213"/>
            <a:ext cx="1655762" cy="661987"/>
          </a:xfrm>
          <a:prstGeom prst="rect">
            <a:avLst/>
          </a:prstGeom>
          <a:noFill/>
          <a:ln w="9525">
            <a:noFill/>
            <a:miter lim="800000"/>
            <a:headEnd/>
            <a:tailEnd/>
          </a:ln>
        </p:spPr>
      </p:pic>
      <p:sp>
        <p:nvSpPr>
          <p:cNvPr id="2" name="Slide Number Placeholder 1">
            <a:extLst>
              <a:ext uri="{FF2B5EF4-FFF2-40B4-BE49-F238E27FC236}">
                <a16:creationId xmlns:a16="http://schemas.microsoft.com/office/drawing/2014/main" id="{EE41A35C-E00E-4B04-97F8-B4BE76AEA5DA}"/>
              </a:ext>
            </a:extLst>
          </p:cNvPr>
          <p:cNvSpPr>
            <a:spLocks noGrp="1"/>
          </p:cNvSpPr>
          <p:nvPr>
            <p:ph type="sldNum" sz="quarter" idx="4"/>
          </p:nvPr>
        </p:nvSpPr>
        <p:spPr>
          <a:xfrm>
            <a:off x="6457950" y="4767263"/>
            <a:ext cx="2057400" cy="274637"/>
          </a:xfrm>
          <a:prstGeom prst="rect">
            <a:avLst/>
          </a:prstGeom>
        </p:spPr>
        <p:txBody>
          <a:bodyPr vert="horz" lIns="91440" tIns="45720" rIns="91440" bIns="45720" rtlCol="0" anchor="ctr"/>
          <a:lstStyle>
            <a:lvl1pPr algn="r">
              <a:defRPr sz="1200">
                <a:solidFill>
                  <a:schemeClr val="tx1">
                    <a:tint val="75000"/>
                  </a:schemeClr>
                </a:solidFill>
              </a:defRPr>
            </a:lvl1pPr>
          </a:lstStyle>
          <a:p>
            <a:fld id="{71556916-3026-4832-9292-F5DD05CE6D2D}" type="slidenum">
              <a:rPr lang="en-GB" smtClean="0"/>
              <a:t>‹#›</a:t>
            </a:fld>
            <a:endParaRPr lang="en-GB" dirty="0"/>
          </a:p>
        </p:txBody>
      </p:sp>
    </p:spTree>
  </p:cSld>
  <p:clrMap bg1="lt1" tx1="dk1" bg2="lt2" tx2="dk2" accent1="accent1" accent2="accent2" accent3="accent3" accent4="accent4" accent5="accent5" accent6="accent6" hlink="hlink" folHlink="folHlink"/>
  <p:sldLayoutIdLst>
    <p:sldLayoutId id="2147483719" r:id="rId1"/>
    <p:sldLayoutId id="2147483709" r:id="rId2"/>
    <p:sldLayoutId id="2147483710" r:id="rId3"/>
    <p:sldLayoutId id="2147483711" r:id="rId4"/>
    <p:sldLayoutId id="2147483712" r:id="rId5"/>
    <p:sldLayoutId id="2147483713" r:id="rId6"/>
    <p:sldLayoutId id="2147483714" r:id="rId7"/>
    <p:sldLayoutId id="2147483715" r:id="rId8"/>
    <p:sldLayoutId id="2147483716" r:id="rId9"/>
    <p:sldLayoutId id="2147483717" r:id="rId10"/>
    <p:sldLayoutId id="2147483718" r:id="rId11"/>
  </p:sldLayoutIdLst>
  <p:txStyles>
    <p:titleStyle>
      <a:lvl1pPr algn="l" rtl="0" eaLnBrk="1" fontAlgn="base" hangingPunct="1">
        <a:spcBef>
          <a:spcPct val="0"/>
        </a:spcBef>
        <a:spcAft>
          <a:spcPct val="0"/>
        </a:spcAft>
        <a:defRPr sz="3200">
          <a:solidFill>
            <a:schemeClr val="bg1"/>
          </a:solidFill>
          <a:latin typeface="+mj-lt"/>
          <a:ea typeface="ＭＳ Ｐゴシック" charset="0"/>
          <a:cs typeface="ＭＳ Ｐゴシック" charset="0"/>
        </a:defRPr>
      </a:lvl1pPr>
      <a:lvl2pPr algn="l" rtl="0" eaLnBrk="1" fontAlgn="base" hangingPunct="1">
        <a:spcBef>
          <a:spcPct val="0"/>
        </a:spcBef>
        <a:spcAft>
          <a:spcPct val="0"/>
        </a:spcAft>
        <a:defRPr sz="3200">
          <a:solidFill>
            <a:schemeClr val="bg1"/>
          </a:solidFill>
          <a:latin typeface="Arial" charset="0"/>
          <a:ea typeface="ＭＳ Ｐゴシック" charset="0"/>
          <a:cs typeface="ＭＳ Ｐゴシック" charset="0"/>
        </a:defRPr>
      </a:lvl2pPr>
      <a:lvl3pPr algn="l" rtl="0" eaLnBrk="1" fontAlgn="base" hangingPunct="1">
        <a:spcBef>
          <a:spcPct val="0"/>
        </a:spcBef>
        <a:spcAft>
          <a:spcPct val="0"/>
        </a:spcAft>
        <a:defRPr sz="3200">
          <a:solidFill>
            <a:schemeClr val="bg1"/>
          </a:solidFill>
          <a:latin typeface="Arial" charset="0"/>
          <a:ea typeface="ＭＳ Ｐゴシック" charset="0"/>
          <a:cs typeface="ＭＳ Ｐゴシック" charset="0"/>
        </a:defRPr>
      </a:lvl3pPr>
      <a:lvl4pPr algn="l" rtl="0" eaLnBrk="1" fontAlgn="base" hangingPunct="1">
        <a:spcBef>
          <a:spcPct val="0"/>
        </a:spcBef>
        <a:spcAft>
          <a:spcPct val="0"/>
        </a:spcAft>
        <a:defRPr sz="3200">
          <a:solidFill>
            <a:schemeClr val="bg1"/>
          </a:solidFill>
          <a:latin typeface="Arial" charset="0"/>
          <a:ea typeface="ＭＳ Ｐゴシック" charset="0"/>
          <a:cs typeface="ＭＳ Ｐゴシック" charset="0"/>
        </a:defRPr>
      </a:lvl4pPr>
      <a:lvl5pPr algn="l" rtl="0" eaLnBrk="1" fontAlgn="base" hangingPunct="1">
        <a:spcBef>
          <a:spcPct val="0"/>
        </a:spcBef>
        <a:spcAft>
          <a:spcPct val="0"/>
        </a:spcAft>
        <a:defRPr sz="3200">
          <a:solidFill>
            <a:schemeClr val="bg1"/>
          </a:solidFill>
          <a:latin typeface="Arial" charset="0"/>
          <a:ea typeface="ＭＳ Ｐゴシック" charset="0"/>
          <a:cs typeface="ＭＳ Ｐゴシック" charset="0"/>
        </a:defRPr>
      </a:lvl5pPr>
      <a:lvl6pPr marL="457200" algn="l" rtl="0" eaLnBrk="1" fontAlgn="base" hangingPunct="1">
        <a:spcBef>
          <a:spcPct val="0"/>
        </a:spcBef>
        <a:spcAft>
          <a:spcPct val="0"/>
        </a:spcAft>
        <a:defRPr sz="3200">
          <a:solidFill>
            <a:schemeClr val="tx2"/>
          </a:solidFill>
          <a:latin typeface="Arial" charset="0"/>
        </a:defRPr>
      </a:lvl6pPr>
      <a:lvl7pPr marL="914400" algn="l" rtl="0" eaLnBrk="1" fontAlgn="base" hangingPunct="1">
        <a:spcBef>
          <a:spcPct val="0"/>
        </a:spcBef>
        <a:spcAft>
          <a:spcPct val="0"/>
        </a:spcAft>
        <a:defRPr sz="3200">
          <a:solidFill>
            <a:schemeClr val="tx2"/>
          </a:solidFill>
          <a:latin typeface="Arial" charset="0"/>
        </a:defRPr>
      </a:lvl7pPr>
      <a:lvl8pPr marL="1371600" algn="l" rtl="0" eaLnBrk="1" fontAlgn="base" hangingPunct="1">
        <a:spcBef>
          <a:spcPct val="0"/>
        </a:spcBef>
        <a:spcAft>
          <a:spcPct val="0"/>
        </a:spcAft>
        <a:defRPr sz="3200">
          <a:solidFill>
            <a:schemeClr val="tx2"/>
          </a:solidFill>
          <a:latin typeface="Arial" charset="0"/>
        </a:defRPr>
      </a:lvl8pPr>
      <a:lvl9pPr marL="1828800" algn="l" rtl="0" eaLnBrk="1" fontAlgn="base" hangingPunct="1">
        <a:spcBef>
          <a:spcPct val="0"/>
        </a:spcBef>
        <a:spcAft>
          <a:spcPct val="0"/>
        </a:spcAft>
        <a:defRPr sz="3200">
          <a:solidFill>
            <a:schemeClr val="tx2"/>
          </a:solidFill>
          <a:latin typeface="Arial" charset="0"/>
        </a:defRPr>
      </a:lvl9pPr>
    </p:titleStyle>
    <p:bodyStyle>
      <a:lvl1pPr marL="342900" indent="-342900" algn="l" rtl="0" eaLnBrk="1" fontAlgn="base" hangingPunct="1">
        <a:spcBef>
          <a:spcPct val="20000"/>
        </a:spcBef>
        <a:spcAft>
          <a:spcPct val="0"/>
        </a:spcAft>
        <a:buClr>
          <a:srgbClr val="9E1B34"/>
        </a:buClr>
        <a:buChar char="•"/>
        <a:defRPr sz="2800">
          <a:solidFill>
            <a:srgbClr val="262626"/>
          </a:solidFill>
          <a:latin typeface="+mn-lt"/>
          <a:ea typeface="ＭＳ Ｐゴシック" charset="0"/>
          <a:cs typeface="ＭＳ Ｐゴシック" charset="0"/>
        </a:defRPr>
      </a:lvl1pPr>
      <a:lvl2pPr marL="742950" indent="-285750" algn="l" rtl="0" eaLnBrk="1" fontAlgn="base" hangingPunct="1">
        <a:spcBef>
          <a:spcPct val="20000"/>
        </a:spcBef>
        <a:spcAft>
          <a:spcPct val="0"/>
        </a:spcAft>
        <a:buClr>
          <a:srgbClr val="9E1B34"/>
        </a:buClr>
        <a:buChar char="–"/>
        <a:defRPr sz="2400">
          <a:solidFill>
            <a:srgbClr val="262626"/>
          </a:solidFill>
          <a:latin typeface="+mn-lt"/>
          <a:ea typeface="ＭＳ Ｐゴシック" charset="0"/>
        </a:defRPr>
      </a:lvl2pPr>
      <a:lvl3pPr marL="1143000" indent="-228600" algn="l" rtl="0" eaLnBrk="1" fontAlgn="base" hangingPunct="1">
        <a:spcBef>
          <a:spcPct val="20000"/>
        </a:spcBef>
        <a:spcAft>
          <a:spcPct val="0"/>
        </a:spcAft>
        <a:buClr>
          <a:srgbClr val="9E1B34"/>
        </a:buClr>
        <a:buChar char="•"/>
        <a:defRPr sz="2000">
          <a:solidFill>
            <a:srgbClr val="262626"/>
          </a:solidFill>
          <a:latin typeface="+mn-lt"/>
          <a:ea typeface="ＭＳ Ｐゴシック" charset="0"/>
        </a:defRPr>
      </a:lvl3pPr>
      <a:lvl4pPr marL="1600200" indent="-228600" algn="l" rtl="0" eaLnBrk="1" fontAlgn="base" hangingPunct="1">
        <a:spcBef>
          <a:spcPct val="20000"/>
        </a:spcBef>
        <a:spcAft>
          <a:spcPct val="0"/>
        </a:spcAft>
        <a:buClr>
          <a:srgbClr val="9E1B34"/>
        </a:buClr>
        <a:buChar char="–"/>
        <a:defRPr>
          <a:solidFill>
            <a:srgbClr val="262626"/>
          </a:solidFill>
          <a:latin typeface="+mn-lt"/>
          <a:ea typeface="ＭＳ Ｐゴシック" charset="0"/>
        </a:defRPr>
      </a:lvl4pPr>
      <a:lvl5pPr marL="2057400" indent="-228600" algn="l" rtl="0" eaLnBrk="1" fontAlgn="base" hangingPunct="1">
        <a:spcBef>
          <a:spcPct val="20000"/>
        </a:spcBef>
        <a:spcAft>
          <a:spcPct val="0"/>
        </a:spcAft>
        <a:buClr>
          <a:srgbClr val="9E1B34"/>
        </a:buClr>
        <a:buChar char="»"/>
        <a:defRPr sz="1600">
          <a:solidFill>
            <a:srgbClr val="262626"/>
          </a:solidFill>
          <a:latin typeface="+mn-lt"/>
          <a:ea typeface="ＭＳ Ｐゴシック" charset="0"/>
        </a:defRPr>
      </a:lvl5pPr>
      <a:lvl6pPr marL="2514600" indent="-228600" algn="l" rtl="0" eaLnBrk="1" fontAlgn="base" hangingPunct="1">
        <a:spcBef>
          <a:spcPct val="20000"/>
        </a:spcBef>
        <a:spcAft>
          <a:spcPct val="0"/>
        </a:spcAft>
        <a:buClr>
          <a:srgbClr val="9E1B34"/>
        </a:buClr>
        <a:buChar char="»"/>
        <a:defRPr sz="1600">
          <a:solidFill>
            <a:schemeClr val="tx1"/>
          </a:solidFill>
          <a:latin typeface="+mn-lt"/>
        </a:defRPr>
      </a:lvl6pPr>
      <a:lvl7pPr marL="2971800" indent="-228600" algn="l" rtl="0" eaLnBrk="1" fontAlgn="base" hangingPunct="1">
        <a:spcBef>
          <a:spcPct val="20000"/>
        </a:spcBef>
        <a:spcAft>
          <a:spcPct val="0"/>
        </a:spcAft>
        <a:buClr>
          <a:srgbClr val="9E1B34"/>
        </a:buClr>
        <a:buChar char="»"/>
        <a:defRPr sz="1600">
          <a:solidFill>
            <a:schemeClr val="tx1"/>
          </a:solidFill>
          <a:latin typeface="+mn-lt"/>
        </a:defRPr>
      </a:lvl7pPr>
      <a:lvl8pPr marL="3429000" indent="-228600" algn="l" rtl="0" eaLnBrk="1" fontAlgn="base" hangingPunct="1">
        <a:spcBef>
          <a:spcPct val="20000"/>
        </a:spcBef>
        <a:spcAft>
          <a:spcPct val="0"/>
        </a:spcAft>
        <a:buClr>
          <a:srgbClr val="9E1B34"/>
        </a:buClr>
        <a:buChar char="»"/>
        <a:defRPr sz="1600">
          <a:solidFill>
            <a:schemeClr val="tx1"/>
          </a:solidFill>
          <a:latin typeface="+mn-lt"/>
        </a:defRPr>
      </a:lvl8pPr>
      <a:lvl9pPr marL="3886200" indent="-228600" algn="l" rtl="0" eaLnBrk="1" fontAlgn="base" hangingPunct="1">
        <a:spcBef>
          <a:spcPct val="20000"/>
        </a:spcBef>
        <a:spcAft>
          <a:spcPct val="0"/>
        </a:spcAft>
        <a:buClr>
          <a:srgbClr val="9E1B34"/>
        </a:buClr>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9.sv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7.svg"/><Relationship Id="rId5" Type="http://schemas.openxmlformats.org/officeDocument/2006/relationships/image" Target="../media/image6.png"/><Relationship Id="rId10" Type="http://schemas.openxmlformats.org/officeDocument/2006/relationships/image" Target="../media/image11.svg"/><Relationship Id="rId4" Type="http://schemas.openxmlformats.org/officeDocument/2006/relationships/image" Target="../media/image5.svg"/><Relationship Id="rId9" Type="http://schemas.openxmlformats.org/officeDocument/2006/relationships/image" Target="../media/image10.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5.svg"/><Relationship Id="rId5" Type="http://schemas.openxmlformats.org/officeDocument/2006/relationships/image" Target="../media/image14.png"/><Relationship Id="rId4" Type="http://schemas.openxmlformats.org/officeDocument/2006/relationships/image" Target="../media/image13.sv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5.svg"/><Relationship Id="rId5" Type="http://schemas.openxmlformats.org/officeDocument/2006/relationships/image" Target="../media/image14.png"/><Relationship Id="rId4" Type="http://schemas.openxmlformats.org/officeDocument/2006/relationships/image" Target="../media/image13.sv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5.svg"/><Relationship Id="rId5" Type="http://schemas.openxmlformats.org/officeDocument/2006/relationships/image" Target="../media/image14.png"/><Relationship Id="rId4" Type="http://schemas.openxmlformats.org/officeDocument/2006/relationships/image" Target="../media/image13.sv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5.svg"/><Relationship Id="rId5" Type="http://schemas.openxmlformats.org/officeDocument/2006/relationships/image" Target="../media/image14.png"/><Relationship Id="rId4" Type="http://schemas.openxmlformats.org/officeDocument/2006/relationships/image" Target="../media/image13.sv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s://www.sra.org.uk/globalassets/documents/solicitors/firm-based-authorisation/lsag-aml-guidance.pdf?version=4903b4"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hyperlink" Target="https://www.sra.org.uk/staysharp"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3BDEB319-AEF9-4DD2-9976-8248C917D316}"/>
              </a:ext>
            </a:extLst>
          </p:cNvPr>
          <p:cNvSpPr/>
          <p:nvPr/>
        </p:nvSpPr>
        <p:spPr>
          <a:xfrm>
            <a:off x="369630" y="2715766"/>
            <a:ext cx="8404739" cy="2893100"/>
          </a:xfrm>
          <a:prstGeom prst="rect">
            <a:avLst/>
          </a:prstGeom>
        </p:spPr>
        <p:txBody>
          <a:bodyPr wrap="square">
            <a:spAutoFit/>
          </a:bodyPr>
          <a:lstStyle/>
          <a:p>
            <a:pPr>
              <a:defRPr/>
            </a:pPr>
            <a:r>
              <a:rPr lang="en-US" sz="2600"/>
              <a:t>Zoë Allen-Robinson, AML Proactive Supervision Manager </a:t>
            </a:r>
          </a:p>
          <a:p>
            <a:pPr>
              <a:defRPr/>
            </a:pPr>
            <a:r>
              <a:rPr lang="en-US" sz="2600">
                <a:solidFill>
                  <a:srgbClr val="000000"/>
                </a:solidFill>
              </a:rPr>
              <a:t>Ross </a:t>
            </a:r>
            <a:r>
              <a:rPr lang="en-US" sz="2600" dirty="0">
                <a:solidFill>
                  <a:srgbClr val="000000"/>
                </a:solidFill>
              </a:rPr>
              <a:t>Gillson, </a:t>
            </a:r>
            <a:r>
              <a:rPr lang="en-US" sz="2600" dirty="0"/>
              <a:t>Anti-Money Laundering Regulatory  Manager </a:t>
            </a:r>
          </a:p>
          <a:p>
            <a:pPr>
              <a:defRPr/>
            </a:pPr>
            <a:endParaRPr lang="en-US" sz="2600" dirty="0"/>
          </a:p>
          <a:p>
            <a:pPr>
              <a:defRPr/>
            </a:pPr>
            <a:endParaRPr lang="en-GB" sz="2600" dirty="0"/>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GB" sz="2600" b="0" i="0" u="none" strike="noStrike" kern="1200" cap="none" spc="0" normalizeH="0" baseline="0" noProof="0" dirty="0">
              <a:ln>
                <a:noFill/>
              </a:ln>
              <a:solidFill>
                <a:srgbClr val="000000"/>
              </a:solidFill>
              <a:effectLst/>
              <a:uLnTx/>
              <a:uFillTx/>
              <a:latin typeface="Arial" charset="0"/>
              <a:ea typeface="ＭＳ Ｐゴシック" pitchFamily="34" charset="-128"/>
              <a:cs typeface="+mn-cs"/>
            </a:endParaRPr>
          </a:p>
        </p:txBody>
      </p:sp>
      <p:sp>
        <p:nvSpPr>
          <p:cNvPr id="7" name="Rectangle 6">
            <a:extLst>
              <a:ext uri="{FF2B5EF4-FFF2-40B4-BE49-F238E27FC236}">
                <a16:creationId xmlns:a16="http://schemas.microsoft.com/office/drawing/2014/main" id="{FB160960-1C98-403E-96ED-7F40A6E781F9}"/>
              </a:ext>
            </a:extLst>
          </p:cNvPr>
          <p:cNvSpPr/>
          <p:nvPr/>
        </p:nvSpPr>
        <p:spPr>
          <a:xfrm>
            <a:off x="899592" y="1323513"/>
            <a:ext cx="7344816" cy="1200329"/>
          </a:xfrm>
          <a:prstGeom prst="rect">
            <a:avLst/>
          </a:prstGeom>
        </p:spPr>
        <p:txBody>
          <a:bodyPr wrap="square">
            <a:spAutoFit/>
          </a:bodyPr>
          <a:lstStyle/>
          <a:p>
            <a:pPr lvl="0">
              <a:defRPr/>
            </a:pPr>
            <a:r>
              <a:rPr lang="en-GB" sz="3600" b="1" dirty="0">
                <a:solidFill>
                  <a:srgbClr val="000000"/>
                </a:solidFill>
              </a:rPr>
              <a:t>Anti-money laundering: what we learnt from law firm visits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A3360868-4BE4-4B11-BF39-2C5D5B6E5DE2}"/>
              </a:ext>
            </a:extLst>
          </p:cNvPr>
          <p:cNvSpPr>
            <a:spLocks noGrp="1"/>
          </p:cNvSpPr>
          <p:nvPr>
            <p:ph type="title"/>
          </p:nvPr>
        </p:nvSpPr>
        <p:spPr>
          <a:xfrm>
            <a:off x="250824" y="123478"/>
            <a:ext cx="5113263" cy="857250"/>
          </a:xfrm>
        </p:spPr>
        <p:txBody>
          <a:bodyPr/>
          <a:lstStyle/>
          <a:p>
            <a:r>
              <a:rPr lang="en-GB" dirty="0"/>
              <a:t>AML visits </a:t>
            </a:r>
          </a:p>
        </p:txBody>
      </p:sp>
      <p:sp>
        <p:nvSpPr>
          <p:cNvPr id="40" name="Rectangle 39">
            <a:extLst>
              <a:ext uri="{FF2B5EF4-FFF2-40B4-BE49-F238E27FC236}">
                <a16:creationId xmlns:a16="http://schemas.microsoft.com/office/drawing/2014/main" id="{36012808-231D-4C64-8263-EB01347B0188}"/>
              </a:ext>
            </a:extLst>
          </p:cNvPr>
          <p:cNvSpPr/>
          <p:nvPr/>
        </p:nvSpPr>
        <p:spPr>
          <a:xfrm>
            <a:off x="1165457" y="4426968"/>
            <a:ext cx="5040560" cy="400110"/>
          </a:xfrm>
          <a:prstGeom prst="rect">
            <a:avLst/>
          </a:prstGeom>
        </p:spPr>
        <p:txBody>
          <a:bodyPr wrap="square">
            <a:spAutoFit/>
          </a:bodyPr>
          <a:lstStyle/>
          <a:p>
            <a:pPr algn="l"/>
            <a:r>
              <a:rPr lang="en-GB" sz="2000" dirty="0"/>
              <a:t>Further checks planned for the future  </a:t>
            </a:r>
          </a:p>
        </p:txBody>
      </p:sp>
      <p:grpSp>
        <p:nvGrpSpPr>
          <p:cNvPr id="59" name="Group 58">
            <a:extLst>
              <a:ext uri="{FF2B5EF4-FFF2-40B4-BE49-F238E27FC236}">
                <a16:creationId xmlns:a16="http://schemas.microsoft.com/office/drawing/2014/main" id="{151FAD24-1F80-465C-ADB6-F6B0760D347E}"/>
              </a:ext>
            </a:extLst>
          </p:cNvPr>
          <p:cNvGrpSpPr/>
          <p:nvPr/>
        </p:nvGrpSpPr>
        <p:grpSpPr>
          <a:xfrm>
            <a:off x="250824" y="1657350"/>
            <a:ext cx="8791994" cy="2063129"/>
            <a:chOff x="506524" y="2419835"/>
            <a:chExt cx="8791994" cy="2063129"/>
          </a:xfrm>
        </p:grpSpPr>
        <p:sp>
          <p:nvSpPr>
            <p:cNvPr id="12" name="Rectangle 11">
              <a:extLst>
                <a:ext uri="{FF2B5EF4-FFF2-40B4-BE49-F238E27FC236}">
                  <a16:creationId xmlns:a16="http://schemas.microsoft.com/office/drawing/2014/main" id="{14CCF264-808A-4627-935F-A25DD88B6061}"/>
                </a:ext>
              </a:extLst>
            </p:cNvPr>
            <p:cNvSpPr/>
            <p:nvPr/>
          </p:nvSpPr>
          <p:spPr>
            <a:xfrm>
              <a:off x="2659273" y="3405746"/>
              <a:ext cx="3816424" cy="1077218"/>
            </a:xfrm>
            <a:prstGeom prst="rect">
              <a:avLst/>
            </a:prstGeom>
          </p:spPr>
          <p:txBody>
            <a:bodyPr wrap="square">
              <a:spAutoFit/>
            </a:bodyPr>
            <a:lstStyle/>
            <a:p>
              <a:r>
                <a:rPr lang="en-GB" b="1" dirty="0">
                  <a:solidFill>
                    <a:srgbClr val="9E1B34"/>
                  </a:solidFill>
                </a:rPr>
                <a:t>64%</a:t>
              </a:r>
              <a:r>
                <a:rPr lang="en-GB" sz="2000" dirty="0"/>
                <a:t> required follow up engagement, </a:t>
              </a:r>
              <a:r>
                <a:rPr lang="en-GB" sz="2000" b="1" dirty="0">
                  <a:solidFill>
                    <a:srgbClr val="9E1B34"/>
                  </a:solidFill>
                </a:rPr>
                <a:t>9 firms</a:t>
              </a:r>
              <a:r>
                <a:rPr lang="en-GB" sz="2000" dirty="0"/>
                <a:t> referred for investigation</a:t>
              </a:r>
            </a:p>
          </p:txBody>
        </p:sp>
        <p:grpSp>
          <p:nvGrpSpPr>
            <p:cNvPr id="28" name="Group 27">
              <a:extLst>
                <a:ext uri="{FF2B5EF4-FFF2-40B4-BE49-F238E27FC236}">
                  <a16:creationId xmlns:a16="http://schemas.microsoft.com/office/drawing/2014/main" id="{1CFA1184-F4CE-4773-93EF-9EFC45B7F42B}"/>
                </a:ext>
              </a:extLst>
            </p:cNvPr>
            <p:cNvGrpSpPr/>
            <p:nvPr/>
          </p:nvGrpSpPr>
          <p:grpSpPr>
            <a:xfrm>
              <a:off x="3870773" y="2419835"/>
              <a:ext cx="1473274" cy="937939"/>
              <a:chOff x="4106800" y="1146855"/>
              <a:chExt cx="1473274" cy="937939"/>
            </a:xfrm>
          </p:grpSpPr>
          <p:pic>
            <p:nvPicPr>
              <p:cNvPr id="6" name="Graphic 5" descr="City">
                <a:extLst>
                  <a:ext uri="{FF2B5EF4-FFF2-40B4-BE49-F238E27FC236}">
                    <a16:creationId xmlns:a16="http://schemas.microsoft.com/office/drawing/2014/main" id="{F5EB7649-9F96-48BA-97A4-55E68E7678E9}"/>
                  </a:ext>
                </a:extLst>
              </p:cNvPr>
              <p:cNvPicPr>
                <a:picLocks noChangeAspect="1"/>
              </p:cNvPicPr>
              <p:nvPr/>
            </p:nvPicPr>
            <p:blipFill rotWithShape="1">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l="62999"/>
              <a:stretch/>
            </p:blipFill>
            <p:spPr>
              <a:xfrm>
                <a:off x="4106800" y="1146855"/>
                <a:ext cx="338336" cy="914400"/>
              </a:xfrm>
              <a:prstGeom prst="rect">
                <a:avLst/>
              </a:prstGeom>
            </p:spPr>
          </p:pic>
          <p:pic>
            <p:nvPicPr>
              <p:cNvPr id="14" name="Graphic 13" descr="City">
                <a:extLst>
                  <a:ext uri="{FF2B5EF4-FFF2-40B4-BE49-F238E27FC236}">
                    <a16:creationId xmlns:a16="http://schemas.microsoft.com/office/drawing/2014/main" id="{C925AC00-3B32-41D7-B1F8-4AD96ABCFB66}"/>
                  </a:ext>
                </a:extLst>
              </p:cNvPr>
              <p:cNvPicPr>
                <a:picLocks noChangeAspect="1"/>
              </p:cNvPicPr>
              <p:nvPr/>
            </p:nvPicPr>
            <p:blipFill rotWithShape="1">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l="62999"/>
              <a:stretch/>
            </p:blipFill>
            <p:spPr>
              <a:xfrm>
                <a:off x="4492873" y="1148429"/>
                <a:ext cx="338336" cy="914400"/>
              </a:xfrm>
              <a:prstGeom prst="rect">
                <a:avLst/>
              </a:prstGeom>
            </p:spPr>
          </p:pic>
          <p:pic>
            <p:nvPicPr>
              <p:cNvPr id="15" name="Graphic 14" descr="City">
                <a:extLst>
                  <a:ext uri="{FF2B5EF4-FFF2-40B4-BE49-F238E27FC236}">
                    <a16:creationId xmlns:a16="http://schemas.microsoft.com/office/drawing/2014/main" id="{B399F65E-DC59-47BE-9D65-51E1B3C12614}"/>
                  </a:ext>
                </a:extLst>
              </p:cNvPr>
              <p:cNvPicPr>
                <a:picLocks noChangeAspect="1"/>
              </p:cNvPicPr>
              <p:nvPr/>
            </p:nvPicPr>
            <p:blipFill rotWithShape="1">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l="62999"/>
              <a:stretch/>
            </p:blipFill>
            <p:spPr>
              <a:xfrm>
                <a:off x="4878946" y="1170394"/>
                <a:ext cx="338336" cy="914400"/>
              </a:xfrm>
              <a:prstGeom prst="rect">
                <a:avLst/>
              </a:prstGeom>
            </p:spPr>
          </p:pic>
          <p:pic>
            <p:nvPicPr>
              <p:cNvPr id="16" name="Graphic 15" descr="City">
                <a:extLst>
                  <a:ext uri="{FF2B5EF4-FFF2-40B4-BE49-F238E27FC236}">
                    <a16:creationId xmlns:a16="http://schemas.microsoft.com/office/drawing/2014/main" id="{AD7DF7DB-E548-4FBE-9CA6-155FD3F32AB4}"/>
                  </a:ext>
                </a:extLst>
              </p:cNvPr>
              <p:cNvPicPr>
                <a:picLocks noChangeAspect="1"/>
              </p:cNvPicPr>
              <p:nvPr/>
            </p:nvPicPr>
            <p:blipFill rotWithShape="1">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l="62999"/>
              <a:stretch/>
            </p:blipFill>
            <p:spPr>
              <a:xfrm>
                <a:off x="5241738" y="1157091"/>
                <a:ext cx="338336" cy="914400"/>
              </a:xfrm>
              <a:prstGeom prst="rect">
                <a:avLst/>
              </a:prstGeom>
            </p:spPr>
          </p:pic>
        </p:grpSp>
        <p:sp>
          <p:nvSpPr>
            <p:cNvPr id="7" name="Rectangle 6">
              <a:extLst>
                <a:ext uri="{FF2B5EF4-FFF2-40B4-BE49-F238E27FC236}">
                  <a16:creationId xmlns:a16="http://schemas.microsoft.com/office/drawing/2014/main" id="{85D634FC-A406-4EE8-925E-B96C6FD3C242}"/>
                </a:ext>
              </a:extLst>
            </p:cNvPr>
            <p:cNvSpPr/>
            <p:nvPr/>
          </p:nvSpPr>
          <p:spPr>
            <a:xfrm>
              <a:off x="506524" y="3479426"/>
              <a:ext cx="1421904" cy="769441"/>
            </a:xfrm>
            <a:prstGeom prst="rect">
              <a:avLst/>
            </a:prstGeom>
          </p:spPr>
          <p:txBody>
            <a:bodyPr wrap="square">
              <a:spAutoFit/>
            </a:bodyPr>
            <a:lstStyle/>
            <a:p>
              <a:r>
                <a:rPr lang="en-GB" b="1" dirty="0">
                  <a:solidFill>
                    <a:srgbClr val="9E1B34"/>
                  </a:solidFill>
                </a:rPr>
                <a:t>74</a:t>
              </a:r>
              <a:r>
                <a:rPr lang="en-GB" dirty="0"/>
                <a:t> </a:t>
              </a:r>
              <a:r>
                <a:rPr lang="en-GB" sz="2000" dirty="0"/>
                <a:t>firms </a:t>
              </a:r>
            </a:p>
            <a:p>
              <a:r>
                <a:rPr lang="en-GB" sz="2000" dirty="0"/>
                <a:t>involved </a:t>
              </a:r>
            </a:p>
          </p:txBody>
        </p:sp>
        <p:pic>
          <p:nvPicPr>
            <p:cNvPr id="19" name="Graphic 18" descr="City">
              <a:extLst>
                <a:ext uri="{FF2B5EF4-FFF2-40B4-BE49-F238E27FC236}">
                  <a16:creationId xmlns:a16="http://schemas.microsoft.com/office/drawing/2014/main" id="{B9C28094-0224-402A-88DD-737D8FFC4640}"/>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38692" y="2538840"/>
              <a:ext cx="914400" cy="914400"/>
            </a:xfrm>
            <a:prstGeom prst="rect">
              <a:avLst/>
            </a:prstGeom>
          </p:spPr>
        </p:pic>
        <p:sp>
          <p:nvSpPr>
            <p:cNvPr id="30" name="Arrow: Right 29">
              <a:extLst>
                <a:ext uri="{FF2B5EF4-FFF2-40B4-BE49-F238E27FC236}">
                  <a16:creationId xmlns:a16="http://schemas.microsoft.com/office/drawing/2014/main" id="{C4BBB9A1-35D8-42C6-8B74-55474AFCBED5}"/>
                </a:ext>
              </a:extLst>
            </p:cNvPr>
            <p:cNvSpPr/>
            <p:nvPr/>
          </p:nvSpPr>
          <p:spPr bwMode="auto">
            <a:xfrm>
              <a:off x="2172258" y="2962456"/>
              <a:ext cx="509881" cy="153568"/>
            </a:xfrm>
            <a:prstGeom prst="rightArrow">
              <a:avLst/>
            </a:prstGeom>
            <a:solidFill>
              <a:srgbClr val="B50038"/>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GB" sz="2400" b="0" i="0" u="none" strike="noStrike" cap="none" normalizeH="0" baseline="0" dirty="0">
                <a:ln>
                  <a:noFill/>
                </a:ln>
                <a:solidFill>
                  <a:schemeClr val="tx1"/>
                </a:solidFill>
                <a:effectLst/>
                <a:latin typeface="Arial" charset="0"/>
              </a:endParaRPr>
            </a:p>
          </p:txBody>
        </p:sp>
        <p:sp>
          <p:nvSpPr>
            <p:cNvPr id="38" name="Rectangle 37">
              <a:extLst>
                <a:ext uri="{FF2B5EF4-FFF2-40B4-BE49-F238E27FC236}">
                  <a16:creationId xmlns:a16="http://schemas.microsoft.com/office/drawing/2014/main" id="{C0321981-B885-479E-9F5B-9C66B00D5AEF}"/>
                </a:ext>
              </a:extLst>
            </p:cNvPr>
            <p:cNvSpPr/>
            <p:nvPr/>
          </p:nvSpPr>
          <p:spPr>
            <a:xfrm>
              <a:off x="7066270" y="3427317"/>
              <a:ext cx="2232248" cy="707886"/>
            </a:xfrm>
            <a:prstGeom prst="rect">
              <a:avLst/>
            </a:prstGeom>
          </p:spPr>
          <p:txBody>
            <a:bodyPr wrap="square">
              <a:spAutoFit/>
            </a:bodyPr>
            <a:lstStyle/>
            <a:p>
              <a:r>
                <a:rPr lang="en-GB" sz="2000" dirty="0"/>
                <a:t>Published useful guidance</a:t>
              </a:r>
            </a:p>
          </p:txBody>
        </p:sp>
        <p:sp>
          <p:nvSpPr>
            <p:cNvPr id="49" name="Arrow: Right 48">
              <a:extLst>
                <a:ext uri="{FF2B5EF4-FFF2-40B4-BE49-F238E27FC236}">
                  <a16:creationId xmlns:a16="http://schemas.microsoft.com/office/drawing/2014/main" id="{16A67F23-BEE1-4D2C-8D51-B9F369E06790}"/>
                </a:ext>
              </a:extLst>
            </p:cNvPr>
            <p:cNvSpPr/>
            <p:nvPr/>
          </p:nvSpPr>
          <p:spPr bwMode="auto">
            <a:xfrm>
              <a:off x="6336062" y="2937838"/>
              <a:ext cx="509881" cy="202803"/>
            </a:xfrm>
            <a:prstGeom prst="rightArrow">
              <a:avLst/>
            </a:prstGeom>
            <a:solidFill>
              <a:srgbClr val="B50038"/>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GB" sz="2400" b="0" i="0" u="none" strike="noStrike" cap="none" normalizeH="0" baseline="0" dirty="0">
                <a:ln>
                  <a:noFill/>
                </a:ln>
                <a:solidFill>
                  <a:schemeClr val="tx1"/>
                </a:solidFill>
                <a:effectLst/>
                <a:latin typeface="Arial" charset="0"/>
              </a:endParaRPr>
            </a:p>
          </p:txBody>
        </p:sp>
      </p:grpSp>
      <p:pic>
        <p:nvPicPr>
          <p:cNvPr id="3" name="Graphic 2" descr="Warning">
            <a:extLst>
              <a:ext uri="{FF2B5EF4-FFF2-40B4-BE49-F238E27FC236}">
                <a16:creationId xmlns:a16="http://schemas.microsoft.com/office/drawing/2014/main" id="{4FB4D8F3-DAF1-4419-8976-CE7EBCA09BED}"/>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277768" y="4240905"/>
            <a:ext cx="669268" cy="669268"/>
          </a:xfrm>
          <a:prstGeom prst="rect">
            <a:avLst/>
          </a:prstGeom>
        </p:spPr>
      </p:pic>
      <p:pic>
        <p:nvPicPr>
          <p:cNvPr id="8" name="Graphic 7" descr="Internet">
            <a:extLst>
              <a:ext uri="{FF2B5EF4-FFF2-40B4-BE49-F238E27FC236}">
                <a16:creationId xmlns:a16="http://schemas.microsoft.com/office/drawing/2014/main" id="{E11A6F73-CC4B-486B-A863-6B6899CE1445}"/>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7244380" y="1636328"/>
            <a:ext cx="1194454" cy="1194454"/>
          </a:xfrm>
          <a:prstGeom prst="rect">
            <a:avLst/>
          </a:prstGeom>
        </p:spPr>
      </p:pic>
    </p:spTree>
    <p:extLst>
      <p:ext uri="{BB962C8B-B14F-4D97-AF65-F5344CB8AC3E}">
        <p14:creationId xmlns:p14="http://schemas.microsoft.com/office/powerpoint/2010/main" val="12347638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611188" y="195263"/>
            <a:ext cx="6481092" cy="857250"/>
          </a:xfrm>
        </p:spPr>
        <p:txBody>
          <a:bodyPr/>
          <a:lstStyle/>
          <a:p>
            <a:r>
              <a:rPr lang="en-GB" dirty="0">
                <a:ea typeface="ＭＳ Ｐゴシック" pitchFamily="34" charset="-128"/>
              </a:rPr>
              <a:t>Areas that required improvement</a:t>
            </a:r>
          </a:p>
        </p:txBody>
      </p:sp>
      <p:sp>
        <p:nvSpPr>
          <p:cNvPr id="4099" name="Rectangle 3"/>
          <p:cNvSpPr>
            <a:spLocks noGrp="1" noChangeArrowheads="1"/>
          </p:cNvSpPr>
          <p:nvPr>
            <p:ph type="body" idx="1"/>
          </p:nvPr>
        </p:nvSpPr>
        <p:spPr>
          <a:xfrm>
            <a:off x="467544" y="1275606"/>
            <a:ext cx="7583487" cy="3357563"/>
          </a:xfrm>
        </p:spPr>
        <p:txBody>
          <a:bodyPr/>
          <a:lstStyle/>
          <a:p>
            <a:pPr lvl="0"/>
            <a:r>
              <a:rPr lang="en-GB" dirty="0"/>
              <a:t>Audit </a:t>
            </a:r>
          </a:p>
          <a:p>
            <a:pPr lvl="0"/>
            <a:endParaRPr lang="en-GB" dirty="0"/>
          </a:p>
          <a:p>
            <a:pPr lvl="0"/>
            <a:r>
              <a:rPr lang="en-GB" dirty="0"/>
              <a:t>Screening </a:t>
            </a:r>
          </a:p>
          <a:p>
            <a:pPr lvl="0"/>
            <a:endParaRPr lang="en-GB" dirty="0"/>
          </a:p>
          <a:p>
            <a:pPr lvl="0"/>
            <a:r>
              <a:rPr lang="en-GB" dirty="0"/>
              <a:t>Matter risk assessments </a:t>
            </a:r>
          </a:p>
          <a:p>
            <a:pPr lvl="0"/>
            <a:endParaRPr lang="en-GB" dirty="0"/>
          </a:p>
          <a:p>
            <a:pPr lvl="0"/>
            <a:r>
              <a:rPr lang="en-GB" dirty="0"/>
              <a:t>Source of funds </a:t>
            </a:r>
          </a:p>
        </p:txBody>
      </p:sp>
    </p:spTree>
    <p:extLst>
      <p:ext uri="{BB962C8B-B14F-4D97-AF65-F5344CB8AC3E}">
        <p14:creationId xmlns:p14="http://schemas.microsoft.com/office/powerpoint/2010/main" val="8033196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09B25A-913F-4AF5-B729-E41AEF48332C}"/>
              </a:ext>
            </a:extLst>
          </p:cNvPr>
          <p:cNvSpPr>
            <a:spLocks noGrp="1"/>
          </p:cNvSpPr>
          <p:nvPr>
            <p:ph type="title"/>
          </p:nvPr>
        </p:nvSpPr>
        <p:spPr/>
        <p:txBody>
          <a:bodyPr/>
          <a:lstStyle/>
          <a:p>
            <a:r>
              <a:rPr lang="en-GB" dirty="0"/>
              <a:t>Audit: 21(1)(c)</a:t>
            </a:r>
          </a:p>
        </p:txBody>
      </p:sp>
      <p:sp>
        <p:nvSpPr>
          <p:cNvPr id="3" name="Content Placeholder 2">
            <a:extLst>
              <a:ext uri="{FF2B5EF4-FFF2-40B4-BE49-F238E27FC236}">
                <a16:creationId xmlns:a16="http://schemas.microsoft.com/office/drawing/2014/main" id="{D192DA97-BCA1-4600-997E-E45B622BD963}"/>
              </a:ext>
            </a:extLst>
          </p:cNvPr>
          <p:cNvSpPr>
            <a:spLocks noGrp="1"/>
          </p:cNvSpPr>
          <p:nvPr>
            <p:ph idx="1"/>
          </p:nvPr>
        </p:nvSpPr>
        <p:spPr>
          <a:xfrm>
            <a:off x="179512" y="987574"/>
            <a:ext cx="8642350" cy="3816423"/>
          </a:xfrm>
        </p:spPr>
        <p:txBody>
          <a:bodyPr/>
          <a:lstStyle/>
          <a:p>
            <a:pPr marL="0" indent="0">
              <a:buNone/>
            </a:pPr>
            <a:r>
              <a:rPr lang="en-GB" dirty="0"/>
              <a:t>Ingredients of an audit:</a:t>
            </a:r>
          </a:p>
          <a:p>
            <a:pPr marL="0" indent="0">
              <a:buNone/>
            </a:pPr>
            <a:endParaRPr lang="en-GB" dirty="0"/>
          </a:p>
          <a:p>
            <a:r>
              <a:rPr lang="en-GB" dirty="0"/>
              <a:t>Independent</a:t>
            </a:r>
          </a:p>
          <a:p>
            <a:r>
              <a:rPr lang="en-GB" dirty="0"/>
              <a:t>Adequacy</a:t>
            </a:r>
          </a:p>
          <a:p>
            <a:r>
              <a:rPr lang="en-GB" dirty="0"/>
              <a:t>Effectiveness</a:t>
            </a:r>
          </a:p>
          <a:p>
            <a:r>
              <a:rPr lang="en-GB" dirty="0"/>
              <a:t>Recommendations</a:t>
            </a:r>
          </a:p>
          <a:p>
            <a:r>
              <a:rPr lang="en-GB" dirty="0"/>
              <a:t>Monitor</a:t>
            </a:r>
          </a:p>
          <a:p>
            <a:pPr marL="0" indent="0">
              <a:buNone/>
            </a:pPr>
            <a:endParaRPr lang="en-GB" dirty="0"/>
          </a:p>
          <a:p>
            <a:pPr marL="0" indent="0">
              <a:buNone/>
            </a:pPr>
            <a:r>
              <a:rPr lang="en-GB" dirty="0"/>
              <a:t>Size &amp; nature: most firms will need an audit, but not all. </a:t>
            </a:r>
          </a:p>
        </p:txBody>
      </p:sp>
    </p:spTree>
    <p:extLst>
      <p:ext uri="{BB962C8B-B14F-4D97-AF65-F5344CB8AC3E}">
        <p14:creationId xmlns:p14="http://schemas.microsoft.com/office/powerpoint/2010/main" val="14383710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611188" y="195263"/>
            <a:ext cx="6481092" cy="857250"/>
          </a:xfrm>
        </p:spPr>
        <p:txBody>
          <a:bodyPr/>
          <a:lstStyle/>
          <a:p>
            <a:r>
              <a:rPr lang="en-GB" dirty="0">
                <a:ea typeface="ＭＳ Ｐゴシック" pitchFamily="34" charset="-128"/>
              </a:rPr>
              <a:t>Audit</a:t>
            </a:r>
          </a:p>
        </p:txBody>
      </p:sp>
      <p:pic>
        <p:nvPicPr>
          <p:cNvPr id="7" name="Graphic 6" descr="Checkmark">
            <a:extLst>
              <a:ext uri="{FF2B5EF4-FFF2-40B4-BE49-F238E27FC236}">
                <a16:creationId xmlns:a16="http://schemas.microsoft.com/office/drawing/2014/main" id="{FBFBD964-AC94-4A13-855E-ED5F6182474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685996" y="1045059"/>
            <a:ext cx="533102" cy="533102"/>
          </a:xfrm>
          <a:prstGeom prst="rect">
            <a:avLst/>
          </a:prstGeom>
        </p:spPr>
      </p:pic>
      <p:sp>
        <p:nvSpPr>
          <p:cNvPr id="8" name="Rectangle 7">
            <a:extLst>
              <a:ext uri="{FF2B5EF4-FFF2-40B4-BE49-F238E27FC236}">
                <a16:creationId xmlns:a16="http://schemas.microsoft.com/office/drawing/2014/main" id="{7E1E2194-5C6A-49EA-9994-BD42CBEE15C7}"/>
              </a:ext>
            </a:extLst>
          </p:cNvPr>
          <p:cNvSpPr/>
          <p:nvPr/>
        </p:nvSpPr>
        <p:spPr>
          <a:xfrm>
            <a:off x="0" y="1491630"/>
            <a:ext cx="4076333" cy="461665"/>
          </a:xfrm>
          <a:prstGeom prst="rect">
            <a:avLst/>
          </a:prstGeom>
        </p:spPr>
        <p:txBody>
          <a:bodyPr wrap="square">
            <a:spAutoFit/>
          </a:bodyPr>
          <a:lstStyle/>
          <a:p>
            <a:pPr marL="0" indent="0">
              <a:buNone/>
            </a:pPr>
            <a:r>
              <a:rPr lang="en-GB" dirty="0">
                <a:solidFill>
                  <a:srgbClr val="9E1B34"/>
                </a:solidFill>
              </a:rPr>
              <a:t>What we </a:t>
            </a:r>
            <a:r>
              <a:rPr lang="en-GB" b="1" dirty="0">
                <a:solidFill>
                  <a:srgbClr val="9E1B34"/>
                </a:solidFill>
              </a:rPr>
              <a:t>are</a:t>
            </a:r>
            <a:r>
              <a:rPr lang="en-GB" dirty="0">
                <a:solidFill>
                  <a:srgbClr val="9E1B34"/>
                </a:solidFill>
              </a:rPr>
              <a:t> looking for</a:t>
            </a:r>
          </a:p>
        </p:txBody>
      </p:sp>
      <p:pic>
        <p:nvPicPr>
          <p:cNvPr id="9" name="Graphic 8" descr="Close">
            <a:extLst>
              <a:ext uri="{FF2B5EF4-FFF2-40B4-BE49-F238E27FC236}">
                <a16:creationId xmlns:a16="http://schemas.microsoft.com/office/drawing/2014/main" id="{8DFE23F4-A544-491A-823E-828A61941B87}"/>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857359" y="1085677"/>
            <a:ext cx="457200" cy="457200"/>
          </a:xfrm>
          <a:prstGeom prst="rect">
            <a:avLst/>
          </a:prstGeom>
        </p:spPr>
      </p:pic>
      <p:sp>
        <p:nvSpPr>
          <p:cNvPr id="10" name="Rectangle 9">
            <a:extLst>
              <a:ext uri="{FF2B5EF4-FFF2-40B4-BE49-F238E27FC236}">
                <a16:creationId xmlns:a16="http://schemas.microsoft.com/office/drawing/2014/main" id="{2125CBA7-A752-4AE5-B15D-895373BD1CD4}"/>
              </a:ext>
            </a:extLst>
          </p:cNvPr>
          <p:cNvSpPr/>
          <p:nvPr/>
        </p:nvSpPr>
        <p:spPr>
          <a:xfrm>
            <a:off x="4222724" y="1466441"/>
            <a:ext cx="3866561" cy="461665"/>
          </a:xfrm>
          <a:prstGeom prst="rect">
            <a:avLst/>
          </a:prstGeom>
        </p:spPr>
        <p:txBody>
          <a:bodyPr wrap="square">
            <a:spAutoFit/>
          </a:bodyPr>
          <a:lstStyle/>
          <a:p>
            <a:r>
              <a:rPr lang="en-GB" dirty="0">
                <a:solidFill>
                  <a:srgbClr val="9E1B34"/>
                </a:solidFill>
              </a:rPr>
              <a:t>What could be better</a:t>
            </a:r>
          </a:p>
        </p:txBody>
      </p:sp>
      <p:sp>
        <p:nvSpPr>
          <p:cNvPr id="11" name="Rectangle 10">
            <a:extLst>
              <a:ext uri="{FF2B5EF4-FFF2-40B4-BE49-F238E27FC236}">
                <a16:creationId xmlns:a16="http://schemas.microsoft.com/office/drawing/2014/main" id="{A4C1037F-E48D-400D-84C9-5902DBD70EAB}"/>
              </a:ext>
            </a:extLst>
          </p:cNvPr>
          <p:cNvSpPr/>
          <p:nvPr/>
        </p:nvSpPr>
        <p:spPr>
          <a:xfrm>
            <a:off x="170921" y="2089199"/>
            <a:ext cx="4213858" cy="2702278"/>
          </a:xfrm>
          <a:prstGeom prst="rect">
            <a:avLst/>
          </a:prstGeom>
          <a:ln>
            <a:noFill/>
          </a:ln>
        </p:spPr>
        <p:txBody>
          <a:bodyPr wrap="square">
            <a:spAutoFit/>
          </a:bodyPr>
          <a:lstStyle/>
          <a:p>
            <a:pPr marL="342900" indent="-342900" algn="l">
              <a:spcBef>
                <a:spcPct val="20000"/>
              </a:spcBef>
              <a:buClr>
                <a:srgbClr val="9E1B34"/>
              </a:buClr>
              <a:buFont typeface="Arial" panose="020B0604020202020204" pitchFamily="34" charset="0"/>
              <a:buChar char="•"/>
            </a:pPr>
            <a:r>
              <a:rPr lang="en-GB" sz="1600" dirty="0">
                <a:solidFill>
                  <a:schemeClr val="tx1">
                    <a:lumMod val="95000"/>
                    <a:lumOff val="5000"/>
                  </a:schemeClr>
                </a:solidFill>
                <a:latin typeface="+mn-lt"/>
                <a:ea typeface="ＭＳ Ｐゴシック" charset="0"/>
              </a:rPr>
              <a:t>Most have undertaken or planning an independent audit </a:t>
            </a:r>
          </a:p>
          <a:p>
            <a:pPr marL="342900" indent="-342900" algn="l">
              <a:spcBef>
                <a:spcPct val="20000"/>
              </a:spcBef>
              <a:buClr>
                <a:srgbClr val="9E1B34"/>
              </a:buClr>
              <a:buFont typeface="Arial" panose="020B0604020202020204" pitchFamily="34" charset="0"/>
              <a:buChar char="•"/>
            </a:pPr>
            <a:r>
              <a:rPr lang="en-GB" sz="1600" dirty="0">
                <a:solidFill>
                  <a:schemeClr val="tx1">
                    <a:lumMod val="95000"/>
                    <a:lumOff val="5000"/>
                  </a:schemeClr>
                </a:solidFill>
                <a:latin typeface="+mn-lt"/>
                <a:ea typeface="ＭＳ Ｐゴシック" charset="0"/>
              </a:rPr>
              <a:t>If internal audit, auditor is sufficiently removed from the compliance function so as to be independent </a:t>
            </a:r>
          </a:p>
          <a:p>
            <a:pPr marL="342900" indent="-342900" algn="l">
              <a:spcBef>
                <a:spcPct val="20000"/>
              </a:spcBef>
              <a:buClr>
                <a:srgbClr val="9E1B34"/>
              </a:buClr>
              <a:buFont typeface="Arial" panose="020B0604020202020204" pitchFamily="34" charset="0"/>
              <a:buChar char="•"/>
            </a:pPr>
            <a:r>
              <a:rPr lang="en-GB" sz="1600" dirty="0">
                <a:solidFill>
                  <a:schemeClr val="tx1">
                    <a:lumMod val="95000"/>
                    <a:lumOff val="5000"/>
                  </a:schemeClr>
                </a:solidFill>
                <a:latin typeface="+mn-lt"/>
                <a:ea typeface="ＭＳ Ｐゴシック" charset="0"/>
              </a:rPr>
              <a:t>Audit involves file reviews for compliance with AML policy and legislation</a:t>
            </a:r>
          </a:p>
          <a:p>
            <a:pPr marL="342900" indent="-342900" algn="l">
              <a:spcBef>
                <a:spcPct val="20000"/>
              </a:spcBef>
              <a:buClr>
                <a:srgbClr val="9E1B34"/>
              </a:buClr>
              <a:buFont typeface="Arial" panose="020B0604020202020204" pitchFamily="34" charset="0"/>
              <a:buChar char="•"/>
            </a:pPr>
            <a:r>
              <a:rPr lang="en-GB" sz="1600" dirty="0">
                <a:solidFill>
                  <a:schemeClr val="tx1">
                    <a:lumMod val="95000"/>
                    <a:lumOff val="5000"/>
                  </a:schemeClr>
                </a:solidFill>
                <a:latin typeface="+mn-lt"/>
                <a:ea typeface="ＭＳ Ｐゴシック" charset="0"/>
              </a:rPr>
              <a:t>Audit produces recommendations, which are then monitored </a:t>
            </a:r>
          </a:p>
        </p:txBody>
      </p:sp>
      <p:sp>
        <p:nvSpPr>
          <p:cNvPr id="12" name="Content Placeholder 2">
            <a:extLst>
              <a:ext uri="{FF2B5EF4-FFF2-40B4-BE49-F238E27FC236}">
                <a16:creationId xmlns:a16="http://schemas.microsoft.com/office/drawing/2014/main" id="{9BC08A9F-3E5D-414E-A83D-9FDA780E3CFD}"/>
              </a:ext>
            </a:extLst>
          </p:cNvPr>
          <p:cNvSpPr>
            <a:spLocks noGrp="1"/>
          </p:cNvSpPr>
          <p:nvPr>
            <p:ph idx="1"/>
          </p:nvPr>
        </p:nvSpPr>
        <p:spPr>
          <a:xfrm>
            <a:off x="4457280" y="2089199"/>
            <a:ext cx="4515799" cy="1968624"/>
          </a:xfrm>
        </p:spPr>
        <p:txBody>
          <a:bodyPr/>
          <a:lstStyle/>
          <a:p>
            <a:pPr>
              <a:buFont typeface="Arial" panose="020B0604020202020204" pitchFamily="34" charset="0"/>
              <a:buChar char="•"/>
            </a:pPr>
            <a:r>
              <a:rPr lang="en-GB" sz="1600" kern="1200" dirty="0">
                <a:solidFill>
                  <a:schemeClr val="tx1">
                    <a:lumMod val="95000"/>
                    <a:lumOff val="5000"/>
                  </a:schemeClr>
                </a:solidFill>
                <a:cs typeface="+mn-cs"/>
              </a:rPr>
              <a:t>No audit undertaken, or plan to undertake one where size and nature of the firm warrants an audit</a:t>
            </a:r>
          </a:p>
          <a:p>
            <a:pPr>
              <a:buFont typeface="Arial" panose="020B0604020202020204" pitchFamily="34" charset="0"/>
              <a:buChar char="•"/>
            </a:pPr>
            <a:r>
              <a:rPr lang="en-GB" sz="1600" kern="1200" dirty="0">
                <a:solidFill>
                  <a:schemeClr val="tx1">
                    <a:lumMod val="95000"/>
                    <a:lumOff val="5000"/>
                  </a:schemeClr>
                </a:solidFill>
                <a:cs typeface="+mn-cs"/>
              </a:rPr>
              <a:t>Audit of policies, controls and procedures but no test of their effectiveness</a:t>
            </a:r>
          </a:p>
          <a:p>
            <a:pPr>
              <a:buFont typeface="Arial" panose="020B0604020202020204" pitchFamily="34" charset="0"/>
              <a:buChar char="•"/>
            </a:pPr>
            <a:r>
              <a:rPr lang="en-GB" sz="1600" kern="1200" dirty="0">
                <a:solidFill>
                  <a:schemeClr val="tx1">
                    <a:lumMod val="95000"/>
                    <a:lumOff val="5000"/>
                  </a:schemeClr>
                </a:solidFill>
                <a:cs typeface="+mn-cs"/>
              </a:rPr>
              <a:t>Failing to keep written records of previous audits</a:t>
            </a:r>
          </a:p>
          <a:p>
            <a:pPr>
              <a:buFont typeface="Arial" panose="020B0604020202020204" pitchFamily="34" charset="0"/>
              <a:buChar char="•"/>
            </a:pPr>
            <a:r>
              <a:rPr lang="en-GB" sz="1600" kern="1200" dirty="0">
                <a:solidFill>
                  <a:schemeClr val="tx1">
                    <a:lumMod val="95000"/>
                    <a:lumOff val="5000"/>
                  </a:schemeClr>
                </a:solidFill>
                <a:cs typeface="+mn-cs"/>
              </a:rPr>
              <a:t>Failure to implement recommendations in a timely way</a:t>
            </a:r>
          </a:p>
        </p:txBody>
      </p:sp>
    </p:spTree>
    <p:extLst>
      <p:ext uri="{BB962C8B-B14F-4D97-AF65-F5344CB8AC3E}">
        <p14:creationId xmlns:p14="http://schemas.microsoft.com/office/powerpoint/2010/main" val="34495248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22D0C7-D092-46A3-A944-C152AE58D099}"/>
              </a:ext>
            </a:extLst>
          </p:cNvPr>
          <p:cNvSpPr>
            <a:spLocks noGrp="1"/>
          </p:cNvSpPr>
          <p:nvPr>
            <p:ph type="title"/>
          </p:nvPr>
        </p:nvSpPr>
        <p:spPr/>
        <p:txBody>
          <a:bodyPr/>
          <a:lstStyle/>
          <a:p>
            <a:r>
              <a:rPr lang="en-GB" dirty="0"/>
              <a:t>Screening: 21(1)(b) &amp; (2)</a:t>
            </a:r>
          </a:p>
        </p:txBody>
      </p:sp>
      <p:sp>
        <p:nvSpPr>
          <p:cNvPr id="3" name="Content Placeholder 2">
            <a:extLst>
              <a:ext uri="{FF2B5EF4-FFF2-40B4-BE49-F238E27FC236}">
                <a16:creationId xmlns:a16="http://schemas.microsoft.com/office/drawing/2014/main" id="{A0453353-05C1-43BC-B56A-A060B8FB2FF1}"/>
              </a:ext>
            </a:extLst>
          </p:cNvPr>
          <p:cNvSpPr>
            <a:spLocks noGrp="1"/>
          </p:cNvSpPr>
          <p:nvPr>
            <p:ph idx="1"/>
          </p:nvPr>
        </p:nvSpPr>
        <p:spPr>
          <a:xfrm>
            <a:off x="250825" y="1203599"/>
            <a:ext cx="8642350" cy="3744638"/>
          </a:xfrm>
        </p:spPr>
        <p:txBody>
          <a:bodyPr/>
          <a:lstStyle/>
          <a:p>
            <a:pPr marL="0" indent="0">
              <a:buNone/>
            </a:pPr>
            <a:r>
              <a:rPr lang="en-GB" dirty="0"/>
              <a:t>Ingredients of effective screening:</a:t>
            </a:r>
          </a:p>
          <a:p>
            <a:pPr>
              <a:lnSpc>
                <a:spcPct val="200000"/>
              </a:lnSpc>
            </a:pPr>
            <a:r>
              <a:rPr lang="en-GB" dirty="0"/>
              <a:t>All relevant employees</a:t>
            </a:r>
          </a:p>
          <a:p>
            <a:pPr>
              <a:lnSpc>
                <a:spcPct val="200000"/>
              </a:lnSpc>
            </a:pPr>
            <a:r>
              <a:rPr lang="en-GB" dirty="0"/>
              <a:t>Skills, knowledge and expertise</a:t>
            </a:r>
          </a:p>
          <a:p>
            <a:pPr>
              <a:lnSpc>
                <a:spcPct val="200000"/>
              </a:lnSpc>
            </a:pPr>
            <a:r>
              <a:rPr lang="en-GB" dirty="0"/>
              <a:t>Conduct and integrity</a:t>
            </a:r>
          </a:p>
          <a:p>
            <a:pPr>
              <a:lnSpc>
                <a:spcPct val="200000"/>
              </a:lnSpc>
            </a:pPr>
            <a:r>
              <a:rPr lang="en-GB" dirty="0"/>
              <a:t>Before and during employment</a:t>
            </a:r>
          </a:p>
        </p:txBody>
      </p:sp>
    </p:spTree>
    <p:extLst>
      <p:ext uri="{BB962C8B-B14F-4D97-AF65-F5344CB8AC3E}">
        <p14:creationId xmlns:p14="http://schemas.microsoft.com/office/powerpoint/2010/main" val="10586514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611188" y="195263"/>
            <a:ext cx="6481092" cy="857250"/>
          </a:xfrm>
        </p:spPr>
        <p:txBody>
          <a:bodyPr/>
          <a:lstStyle/>
          <a:p>
            <a:r>
              <a:rPr lang="en-GB" dirty="0">
                <a:ea typeface="ＭＳ Ｐゴシック" pitchFamily="34" charset="-128"/>
              </a:rPr>
              <a:t>Screening</a:t>
            </a:r>
          </a:p>
        </p:txBody>
      </p:sp>
      <p:pic>
        <p:nvPicPr>
          <p:cNvPr id="7" name="Graphic 6" descr="Checkmark">
            <a:extLst>
              <a:ext uri="{FF2B5EF4-FFF2-40B4-BE49-F238E27FC236}">
                <a16:creationId xmlns:a16="http://schemas.microsoft.com/office/drawing/2014/main" id="{FBFBD964-AC94-4A13-855E-ED5F6182474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685996" y="1045059"/>
            <a:ext cx="533102" cy="533102"/>
          </a:xfrm>
          <a:prstGeom prst="rect">
            <a:avLst/>
          </a:prstGeom>
        </p:spPr>
      </p:pic>
      <p:sp>
        <p:nvSpPr>
          <p:cNvPr id="8" name="Rectangle 7">
            <a:extLst>
              <a:ext uri="{FF2B5EF4-FFF2-40B4-BE49-F238E27FC236}">
                <a16:creationId xmlns:a16="http://schemas.microsoft.com/office/drawing/2014/main" id="{7E1E2194-5C6A-49EA-9994-BD42CBEE15C7}"/>
              </a:ext>
            </a:extLst>
          </p:cNvPr>
          <p:cNvSpPr/>
          <p:nvPr/>
        </p:nvSpPr>
        <p:spPr>
          <a:xfrm>
            <a:off x="0" y="1491630"/>
            <a:ext cx="4076333" cy="461665"/>
          </a:xfrm>
          <a:prstGeom prst="rect">
            <a:avLst/>
          </a:prstGeom>
        </p:spPr>
        <p:txBody>
          <a:bodyPr wrap="square">
            <a:spAutoFit/>
          </a:bodyPr>
          <a:lstStyle/>
          <a:p>
            <a:pPr marL="0" indent="0">
              <a:buNone/>
            </a:pPr>
            <a:r>
              <a:rPr lang="en-GB" dirty="0">
                <a:solidFill>
                  <a:srgbClr val="9E1B34"/>
                </a:solidFill>
              </a:rPr>
              <a:t>What we </a:t>
            </a:r>
            <a:r>
              <a:rPr lang="en-GB" b="1" dirty="0">
                <a:solidFill>
                  <a:srgbClr val="9E1B34"/>
                </a:solidFill>
              </a:rPr>
              <a:t>are</a:t>
            </a:r>
            <a:r>
              <a:rPr lang="en-GB" dirty="0">
                <a:solidFill>
                  <a:srgbClr val="9E1B34"/>
                </a:solidFill>
              </a:rPr>
              <a:t> looking for</a:t>
            </a:r>
          </a:p>
        </p:txBody>
      </p:sp>
      <p:pic>
        <p:nvPicPr>
          <p:cNvPr id="9" name="Graphic 8" descr="Close">
            <a:extLst>
              <a:ext uri="{FF2B5EF4-FFF2-40B4-BE49-F238E27FC236}">
                <a16:creationId xmlns:a16="http://schemas.microsoft.com/office/drawing/2014/main" id="{8DFE23F4-A544-491A-823E-828A61941B87}"/>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857359" y="1085677"/>
            <a:ext cx="457200" cy="457200"/>
          </a:xfrm>
          <a:prstGeom prst="rect">
            <a:avLst/>
          </a:prstGeom>
        </p:spPr>
      </p:pic>
      <p:sp>
        <p:nvSpPr>
          <p:cNvPr id="10" name="Rectangle 9">
            <a:extLst>
              <a:ext uri="{FF2B5EF4-FFF2-40B4-BE49-F238E27FC236}">
                <a16:creationId xmlns:a16="http://schemas.microsoft.com/office/drawing/2014/main" id="{2125CBA7-A752-4AE5-B15D-895373BD1CD4}"/>
              </a:ext>
            </a:extLst>
          </p:cNvPr>
          <p:cNvSpPr/>
          <p:nvPr/>
        </p:nvSpPr>
        <p:spPr>
          <a:xfrm>
            <a:off x="4222724" y="1466441"/>
            <a:ext cx="3866561" cy="461665"/>
          </a:xfrm>
          <a:prstGeom prst="rect">
            <a:avLst/>
          </a:prstGeom>
        </p:spPr>
        <p:txBody>
          <a:bodyPr wrap="square">
            <a:spAutoFit/>
          </a:bodyPr>
          <a:lstStyle/>
          <a:p>
            <a:r>
              <a:rPr lang="en-GB" dirty="0">
                <a:solidFill>
                  <a:srgbClr val="9E1B34"/>
                </a:solidFill>
              </a:rPr>
              <a:t>What could be better</a:t>
            </a:r>
          </a:p>
        </p:txBody>
      </p:sp>
      <p:sp>
        <p:nvSpPr>
          <p:cNvPr id="11" name="Rectangle 10">
            <a:extLst>
              <a:ext uri="{FF2B5EF4-FFF2-40B4-BE49-F238E27FC236}">
                <a16:creationId xmlns:a16="http://schemas.microsoft.com/office/drawing/2014/main" id="{A4C1037F-E48D-400D-84C9-5902DBD70EAB}"/>
              </a:ext>
            </a:extLst>
          </p:cNvPr>
          <p:cNvSpPr/>
          <p:nvPr/>
        </p:nvSpPr>
        <p:spPr>
          <a:xfrm>
            <a:off x="112169" y="2108158"/>
            <a:ext cx="4213858" cy="2209836"/>
          </a:xfrm>
          <a:prstGeom prst="rect">
            <a:avLst/>
          </a:prstGeom>
          <a:ln>
            <a:noFill/>
          </a:ln>
        </p:spPr>
        <p:txBody>
          <a:bodyPr wrap="square">
            <a:spAutoFit/>
          </a:bodyPr>
          <a:lstStyle/>
          <a:p>
            <a:pPr marL="342900" indent="-342900" algn="l">
              <a:spcBef>
                <a:spcPct val="20000"/>
              </a:spcBef>
              <a:buClr>
                <a:srgbClr val="9E1B34"/>
              </a:buClr>
              <a:buFont typeface="Arial" panose="020B0604020202020204" pitchFamily="34" charset="0"/>
              <a:buChar char="•"/>
            </a:pPr>
            <a:r>
              <a:rPr lang="en-GB" sz="1600" dirty="0">
                <a:solidFill>
                  <a:schemeClr val="tx1">
                    <a:lumMod val="95000"/>
                    <a:lumOff val="5000"/>
                  </a:schemeClr>
                </a:solidFill>
                <a:ea typeface="ＭＳ Ｐゴシック" charset="0"/>
              </a:rPr>
              <a:t>Firms are screening staff at appointment and on an ongoing basis </a:t>
            </a:r>
          </a:p>
          <a:p>
            <a:pPr marL="342900" indent="-342900" algn="l">
              <a:spcBef>
                <a:spcPct val="20000"/>
              </a:spcBef>
              <a:buClr>
                <a:srgbClr val="9E1B34"/>
              </a:buClr>
              <a:buFont typeface="Arial" panose="020B0604020202020204" pitchFamily="34" charset="0"/>
              <a:buChar char="•"/>
            </a:pPr>
            <a:r>
              <a:rPr lang="en-GB" sz="1600" dirty="0">
                <a:solidFill>
                  <a:schemeClr val="tx1">
                    <a:lumMod val="95000"/>
                    <a:lumOff val="5000"/>
                  </a:schemeClr>
                </a:solidFill>
                <a:ea typeface="ＭＳ Ｐゴシック" charset="0"/>
              </a:rPr>
              <a:t>Firms taking a risk based approach on DBS checks</a:t>
            </a:r>
          </a:p>
          <a:p>
            <a:pPr marL="342900" indent="-342900" algn="l">
              <a:spcBef>
                <a:spcPct val="20000"/>
              </a:spcBef>
              <a:buClr>
                <a:srgbClr val="9E1B34"/>
              </a:buClr>
              <a:buFont typeface="Arial" panose="020B0604020202020204" pitchFamily="34" charset="0"/>
              <a:buChar char="•"/>
            </a:pPr>
            <a:r>
              <a:rPr lang="en-GB" sz="1600" dirty="0">
                <a:solidFill>
                  <a:schemeClr val="tx1">
                    <a:lumMod val="95000"/>
                    <a:lumOff val="5000"/>
                  </a:schemeClr>
                </a:solidFill>
                <a:ea typeface="ＭＳ Ｐゴシック" charset="0"/>
              </a:rPr>
              <a:t>Relying on independent sources</a:t>
            </a:r>
          </a:p>
          <a:p>
            <a:pPr marL="342900" indent="-342900" algn="l">
              <a:spcBef>
                <a:spcPct val="20000"/>
              </a:spcBef>
              <a:buClr>
                <a:srgbClr val="9E1B34"/>
              </a:buClr>
              <a:buFont typeface="Arial" panose="020B0604020202020204" pitchFamily="34" charset="0"/>
              <a:buChar char="•"/>
            </a:pPr>
            <a:r>
              <a:rPr lang="en-GB" sz="1600" dirty="0">
                <a:solidFill>
                  <a:schemeClr val="tx1">
                    <a:lumMod val="95000"/>
                    <a:lumOff val="5000"/>
                  </a:schemeClr>
                </a:solidFill>
                <a:ea typeface="ＭＳ Ｐゴシック" charset="0"/>
              </a:rPr>
              <a:t>Adopting a holistic approach, using existing measures such as annual appraisals and checking referees</a:t>
            </a:r>
          </a:p>
        </p:txBody>
      </p:sp>
      <p:sp>
        <p:nvSpPr>
          <p:cNvPr id="12" name="Content Placeholder 2">
            <a:extLst>
              <a:ext uri="{FF2B5EF4-FFF2-40B4-BE49-F238E27FC236}">
                <a16:creationId xmlns:a16="http://schemas.microsoft.com/office/drawing/2014/main" id="{9BC08A9F-3E5D-414E-A83D-9FDA780E3CFD}"/>
              </a:ext>
            </a:extLst>
          </p:cNvPr>
          <p:cNvSpPr>
            <a:spLocks noGrp="1"/>
          </p:cNvSpPr>
          <p:nvPr>
            <p:ph idx="1"/>
          </p:nvPr>
        </p:nvSpPr>
        <p:spPr>
          <a:xfrm>
            <a:off x="4346260" y="2108158"/>
            <a:ext cx="4515799" cy="1872208"/>
          </a:xfrm>
        </p:spPr>
        <p:txBody>
          <a:bodyPr/>
          <a:lstStyle/>
          <a:p>
            <a:pPr>
              <a:buFont typeface="Arial" panose="020B0604020202020204" pitchFamily="34" charset="0"/>
              <a:buChar char="•"/>
            </a:pPr>
            <a:r>
              <a:rPr lang="en-GB" sz="1600" kern="1200" dirty="0">
                <a:solidFill>
                  <a:schemeClr val="tx1">
                    <a:lumMod val="95000"/>
                    <a:lumOff val="5000"/>
                  </a:schemeClr>
                </a:solidFill>
              </a:rPr>
              <a:t>Screening only at appointment </a:t>
            </a:r>
          </a:p>
          <a:p>
            <a:pPr>
              <a:buFont typeface="Arial" panose="020B0604020202020204" pitchFamily="34" charset="0"/>
              <a:buChar char="•"/>
            </a:pPr>
            <a:r>
              <a:rPr lang="en-GB" sz="1600" kern="1200" dirty="0">
                <a:solidFill>
                  <a:schemeClr val="tx1">
                    <a:lumMod val="95000"/>
                    <a:lumOff val="5000"/>
                  </a:schemeClr>
                </a:solidFill>
              </a:rPr>
              <a:t>Not maintaining records </a:t>
            </a:r>
          </a:p>
          <a:p>
            <a:pPr>
              <a:buFont typeface="Arial" panose="020B0604020202020204" pitchFamily="34" charset="0"/>
              <a:buChar char="•"/>
            </a:pPr>
            <a:r>
              <a:rPr lang="en-GB" sz="1600" kern="1200" dirty="0">
                <a:solidFill>
                  <a:schemeClr val="tx1">
                    <a:lumMod val="95000"/>
                    <a:lumOff val="5000"/>
                  </a:schemeClr>
                </a:solidFill>
              </a:rPr>
              <a:t>Reliance on fee earner declarations alone </a:t>
            </a:r>
          </a:p>
          <a:p>
            <a:pPr>
              <a:buFont typeface="Arial" panose="020B0604020202020204" pitchFamily="34" charset="0"/>
              <a:buChar char="•"/>
            </a:pPr>
            <a:r>
              <a:rPr lang="en-GB" sz="1600" kern="1200" dirty="0">
                <a:solidFill>
                  <a:schemeClr val="tx1">
                    <a:lumMod val="95000"/>
                    <a:lumOff val="5000"/>
                  </a:schemeClr>
                </a:solidFill>
              </a:rPr>
              <a:t>MLCO unfamiliar with screening processes </a:t>
            </a:r>
          </a:p>
          <a:p>
            <a:pPr>
              <a:buFont typeface="Arial" panose="020B0604020202020204" pitchFamily="34" charset="0"/>
              <a:buChar char="•"/>
            </a:pPr>
            <a:r>
              <a:rPr lang="en-GB" sz="1600" kern="1200" dirty="0">
                <a:solidFill>
                  <a:schemeClr val="tx1">
                    <a:lumMod val="95000"/>
                    <a:lumOff val="5000"/>
                  </a:schemeClr>
                </a:solidFill>
              </a:rPr>
              <a:t>Firms limiting screening to conveyancing staff</a:t>
            </a:r>
          </a:p>
        </p:txBody>
      </p:sp>
    </p:spTree>
    <p:extLst>
      <p:ext uri="{BB962C8B-B14F-4D97-AF65-F5344CB8AC3E}">
        <p14:creationId xmlns:p14="http://schemas.microsoft.com/office/powerpoint/2010/main" val="26733625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BACD02-CC0C-4306-96AD-166CC8D75E1F}"/>
              </a:ext>
            </a:extLst>
          </p:cNvPr>
          <p:cNvSpPr>
            <a:spLocks noGrp="1"/>
          </p:cNvSpPr>
          <p:nvPr>
            <p:ph type="title"/>
          </p:nvPr>
        </p:nvSpPr>
        <p:spPr>
          <a:xfrm>
            <a:off x="250824" y="195263"/>
            <a:ext cx="7057479" cy="857250"/>
          </a:xfrm>
        </p:spPr>
        <p:txBody>
          <a:bodyPr/>
          <a:lstStyle/>
          <a:p>
            <a:r>
              <a:rPr lang="en-GB" dirty="0"/>
              <a:t>Matter risk assessments: 28(12)-(13)</a:t>
            </a:r>
          </a:p>
        </p:txBody>
      </p:sp>
      <p:sp>
        <p:nvSpPr>
          <p:cNvPr id="3" name="Content Placeholder 2">
            <a:extLst>
              <a:ext uri="{FF2B5EF4-FFF2-40B4-BE49-F238E27FC236}">
                <a16:creationId xmlns:a16="http://schemas.microsoft.com/office/drawing/2014/main" id="{B2EE5D25-029F-4073-8561-D719B1436EC7}"/>
              </a:ext>
            </a:extLst>
          </p:cNvPr>
          <p:cNvSpPr>
            <a:spLocks noGrp="1"/>
          </p:cNvSpPr>
          <p:nvPr>
            <p:ph idx="1"/>
          </p:nvPr>
        </p:nvSpPr>
        <p:spPr>
          <a:xfrm>
            <a:off x="250825" y="1052513"/>
            <a:ext cx="8642350" cy="4090987"/>
          </a:xfrm>
        </p:spPr>
        <p:txBody>
          <a:bodyPr/>
          <a:lstStyle/>
          <a:p>
            <a:endParaRPr lang="en-GB" dirty="0"/>
          </a:p>
          <a:p>
            <a:r>
              <a:rPr lang="en-GB" dirty="0"/>
              <a:t>Govern what level of CDD must be applied</a:t>
            </a:r>
          </a:p>
          <a:p>
            <a:r>
              <a:rPr lang="en-GB" dirty="0"/>
              <a:t>Must reflect the firm-wide risk assessment</a:t>
            </a:r>
          </a:p>
          <a:p>
            <a:r>
              <a:rPr lang="en-GB" dirty="0"/>
              <a:t>Must take into account:</a:t>
            </a:r>
          </a:p>
          <a:p>
            <a:pPr lvl="1"/>
            <a:r>
              <a:rPr lang="en-GB" dirty="0"/>
              <a:t>Purpose of matter</a:t>
            </a:r>
          </a:p>
          <a:p>
            <a:pPr lvl="1"/>
            <a:r>
              <a:rPr lang="en-GB" dirty="0"/>
              <a:t>Value of matter</a:t>
            </a:r>
          </a:p>
          <a:p>
            <a:pPr lvl="1"/>
            <a:r>
              <a:rPr lang="en-GB" dirty="0"/>
              <a:t>Regularity and duration</a:t>
            </a:r>
          </a:p>
          <a:p>
            <a:r>
              <a:rPr lang="en-GB" dirty="0"/>
              <a:t>Form the basis of ongoing monitoring</a:t>
            </a:r>
          </a:p>
          <a:p>
            <a:endParaRPr lang="en-GB" dirty="0"/>
          </a:p>
        </p:txBody>
      </p:sp>
    </p:spTree>
    <p:extLst>
      <p:ext uri="{BB962C8B-B14F-4D97-AF65-F5344CB8AC3E}">
        <p14:creationId xmlns:p14="http://schemas.microsoft.com/office/powerpoint/2010/main" val="22678252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611188" y="195263"/>
            <a:ext cx="6481092" cy="857250"/>
          </a:xfrm>
        </p:spPr>
        <p:txBody>
          <a:bodyPr/>
          <a:lstStyle/>
          <a:p>
            <a:r>
              <a:rPr lang="en-GB" dirty="0">
                <a:ea typeface="ＭＳ Ｐゴシック" pitchFamily="34" charset="-128"/>
              </a:rPr>
              <a:t>Matter risk assessments</a:t>
            </a:r>
          </a:p>
        </p:txBody>
      </p:sp>
      <p:pic>
        <p:nvPicPr>
          <p:cNvPr id="7" name="Graphic 6" descr="Checkmark">
            <a:extLst>
              <a:ext uri="{FF2B5EF4-FFF2-40B4-BE49-F238E27FC236}">
                <a16:creationId xmlns:a16="http://schemas.microsoft.com/office/drawing/2014/main" id="{FBFBD964-AC94-4A13-855E-ED5F6182474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685996" y="1045059"/>
            <a:ext cx="533102" cy="533102"/>
          </a:xfrm>
          <a:prstGeom prst="rect">
            <a:avLst/>
          </a:prstGeom>
        </p:spPr>
      </p:pic>
      <p:sp>
        <p:nvSpPr>
          <p:cNvPr id="8" name="Rectangle 7">
            <a:extLst>
              <a:ext uri="{FF2B5EF4-FFF2-40B4-BE49-F238E27FC236}">
                <a16:creationId xmlns:a16="http://schemas.microsoft.com/office/drawing/2014/main" id="{7E1E2194-5C6A-49EA-9994-BD42CBEE15C7}"/>
              </a:ext>
            </a:extLst>
          </p:cNvPr>
          <p:cNvSpPr/>
          <p:nvPr/>
        </p:nvSpPr>
        <p:spPr>
          <a:xfrm>
            <a:off x="0" y="1491630"/>
            <a:ext cx="4076333" cy="461665"/>
          </a:xfrm>
          <a:prstGeom prst="rect">
            <a:avLst/>
          </a:prstGeom>
        </p:spPr>
        <p:txBody>
          <a:bodyPr wrap="square">
            <a:spAutoFit/>
          </a:bodyPr>
          <a:lstStyle/>
          <a:p>
            <a:pPr marL="0" indent="0">
              <a:buNone/>
            </a:pPr>
            <a:r>
              <a:rPr lang="en-GB" dirty="0">
                <a:solidFill>
                  <a:srgbClr val="9E1B34"/>
                </a:solidFill>
              </a:rPr>
              <a:t>What we </a:t>
            </a:r>
            <a:r>
              <a:rPr lang="en-GB" b="1" dirty="0">
                <a:solidFill>
                  <a:srgbClr val="9E1B34"/>
                </a:solidFill>
              </a:rPr>
              <a:t>are</a:t>
            </a:r>
            <a:r>
              <a:rPr lang="en-GB" dirty="0">
                <a:solidFill>
                  <a:srgbClr val="9E1B34"/>
                </a:solidFill>
              </a:rPr>
              <a:t> looking for</a:t>
            </a:r>
          </a:p>
        </p:txBody>
      </p:sp>
      <p:pic>
        <p:nvPicPr>
          <p:cNvPr id="9" name="Graphic 8" descr="Close">
            <a:extLst>
              <a:ext uri="{FF2B5EF4-FFF2-40B4-BE49-F238E27FC236}">
                <a16:creationId xmlns:a16="http://schemas.microsoft.com/office/drawing/2014/main" id="{8DFE23F4-A544-491A-823E-828A61941B87}"/>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857359" y="1085677"/>
            <a:ext cx="457200" cy="457200"/>
          </a:xfrm>
          <a:prstGeom prst="rect">
            <a:avLst/>
          </a:prstGeom>
        </p:spPr>
      </p:pic>
      <p:sp>
        <p:nvSpPr>
          <p:cNvPr id="10" name="Rectangle 9">
            <a:extLst>
              <a:ext uri="{FF2B5EF4-FFF2-40B4-BE49-F238E27FC236}">
                <a16:creationId xmlns:a16="http://schemas.microsoft.com/office/drawing/2014/main" id="{2125CBA7-A752-4AE5-B15D-895373BD1CD4}"/>
              </a:ext>
            </a:extLst>
          </p:cNvPr>
          <p:cNvSpPr/>
          <p:nvPr/>
        </p:nvSpPr>
        <p:spPr>
          <a:xfrm>
            <a:off x="4222724" y="1466441"/>
            <a:ext cx="3866561" cy="461665"/>
          </a:xfrm>
          <a:prstGeom prst="rect">
            <a:avLst/>
          </a:prstGeom>
        </p:spPr>
        <p:txBody>
          <a:bodyPr wrap="square">
            <a:spAutoFit/>
          </a:bodyPr>
          <a:lstStyle/>
          <a:p>
            <a:r>
              <a:rPr lang="en-GB" dirty="0">
                <a:solidFill>
                  <a:srgbClr val="9E1B34"/>
                </a:solidFill>
              </a:rPr>
              <a:t>What could be better</a:t>
            </a:r>
          </a:p>
        </p:txBody>
      </p:sp>
      <p:sp>
        <p:nvSpPr>
          <p:cNvPr id="11" name="Rectangle 10">
            <a:extLst>
              <a:ext uri="{FF2B5EF4-FFF2-40B4-BE49-F238E27FC236}">
                <a16:creationId xmlns:a16="http://schemas.microsoft.com/office/drawing/2014/main" id="{A4C1037F-E48D-400D-84C9-5902DBD70EAB}"/>
              </a:ext>
            </a:extLst>
          </p:cNvPr>
          <p:cNvSpPr/>
          <p:nvPr/>
        </p:nvSpPr>
        <p:spPr>
          <a:xfrm>
            <a:off x="112169" y="2065314"/>
            <a:ext cx="4213858" cy="1668149"/>
          </a:xfrm>
          <a:prstGeom prst="rect">
            <a:avLst/>
          </a:prstGeom>
          <a:ln>
            <a:noFill/>
          </a:ln>
        </p:spPr>
        <p:txBody>
          <a:bodyPr wrap="square">
            <a:spAutoFit/>
          </a:bodyPr>
          <a:lstStyle/>
          <a:p>
            <a:pPr marL="342900" indent="-342900" algn="l">
              <a:spcBef>
                <a:spcPct val="20000"/>
              </a:spcBef>
              <a:buClr>
                <a:srgbClr val="9E1B34"/>
              </a:buClr>
              <a:buFont typeface="Arial" panose="020B0604020202020204" pitchFamily="34" charset="0"/>
              <a:buChar char="•"/>
            </a:pPr>
            <a:r>
              <a:rPr lang="en-GB" sz="1600" dirty="0">
                <a:solidFill>
                  <a:schemeClr val="tx1">
                    <a:lumMod val="95000"/>
                    <a:lumOff val="5000"/>
                  </a:schemeClr>
                </a:solidFill>
                <a:ea typeface="ＭＳ Ｐゴシック" charset="0"/>
              </a:rPr>
              <a:t>Matter risk assessments on each file </a:t>
            </a:r>
          </a:p>
          <a:p>
            <a:pPr marL="342900" indent="-342900" algn="l">
              <a:spcBef>
                <a:spcPct val="20000"/>
              </a:spcBef>
              <a:buClr>
                <a:srgbClr val="9E1B34"/>
              </a:buClr>
              <a:buFont typeface="Arial" panose="020B0604020202020204" pitchFamily="34" charset="0"/>
              <a:buChar char="•"/>
            </a:pPr>
            <a:r>
              <a:rPr lang="en-GB" sz="1600" dirty="0">
                <a:solidFill>
                  <a:schemeClr val="tx1">
                    <a:lumMod val="95000"/>
                    <a:lumOff val="5000"/>
                  </a:schemeClr>
                </a:solidFill>
                <a:ea typeface="ＭＳ Ｐゴシック" charset="0"/>
              </a:rPr>
              <a:t>Assessment conducted at the outset and reviewed at appropriate intervals</a:t>
            </a:r>
          </a:p>
          <a:p>
            <a:pPr marL="342900" indent="-342900" algn="l">
              <a:spcBef>
                <a:spcPct val="20000"/>
              </a:spcBef>
              <a:buClr>
                <a:srgbClr val="9E1B34"/>
              </a:buClr>
              <a:buFont typeface="Arial" panose="020B0604020202020204" pitchFamily="34" charset="0"/>
              <a:buChar char="•"/>
            </a:pPr>
            <a:r>
              <a:rPr lang="en-GB" sz="1600" dirty="0">
                <a:solidFill>
                  <a:schemeClr val="tx1">
                    <a:lumMod val="95000"/>
                    <a:lumOff val="5000"/>
                  </a:schemeClr>
                </a:solidFill>
                <a:ea typeface="ＭＳ Ｐゴシック" charset="0"/>
              </a:rPr>
              <a:t>Process is clear when a matter is high under the regulations and firm’s own policy </a:t>
            </a:r>
          </a:p>
        </p:txBody>
      </p:sp>
      <p:sp>
        <p:nvSpPr>
          <p:cNvPr id="12" name="Content Placeholder 2">
            <a:extLst>
              <a:ext uri="{FF2B5EF4-FFF2-40B4-BE49-F238E27FC236}">
                <a16:creationId xmlns:a16="http://schemas.microsoft.com/office/drawing/2014/main" id="{9BC08A9F-3E5D-414E-A83D-9FDA780E3CFD}"/>
              </a:ext>
            </a:extLst>
          </p:cNvPr>
          <p:cNvSpPr>
            <a:spLocks noGrp="1"/>
          </p:cNvSpPr>
          <p:nvPr>
            <p:ph idx="1"/>
          </p:nvPr>
        </p:nvSpPr>
        <p:spPr>
          <a:xfrm>
            <a:off x="4326027" y="2040125"/>
            <a:ext cx="4515799" cy="1968624"/>
          </a:xfrm>
        </p:spPr>
        <p:txBody>
          <a:bodyPr/>
          <a:lstStyle/>
          <a:p>
            <a:pPr>
              <a:buFont typeface="Arial" panose="020B0604020202020204" pitchFamily="34" charset="0"/>
              <a:buChar char="•"/>
            </a:pPr>
            <a:r>
              <a:rPr lang="en-GB" sz="1600" kern="1200" dirty="0">
                <a:solidFill>
                  <a:schemeClr val="tx1">
                    <a:lumMod val="95000"/>
                    <a:lumOff val="5000"/>
                  </a:schemeClr>
                </a:solidFill>
              </a:rPr>
              <a:t>Not recording risk assessments</a:t>
            </a:r>
          </a:p>
          <a:p>
            <a:pPr>
              <a:buFont typeface="Arial" panose="020B0604020202020204" pitchFamily="34" charset="0"/>
              <a:buChar char="•"/>
            </a:pPr>
            <a:r>
              <a:rPr lang="en-GB" sz="1600" kern="1200" dirty="0">
                <a:solidFill>
                  <a:schemeClr val="tx1">
                    <a:lumMod val="95000"/>
                    <a:lumOff val="5000"/>
                  </a:schemeClr>
                </a:solidFill>
              </a:rPr>
              <a:t>Risk assessment does not account for mandatory EDD requirements</a:t>
            </a:r>
          </a:p>
          <a:p>
            <a:pPr>
              <a:buFont typeface="Arial" panose="020B0604020202020204" pitchFamily="34" charset="0"/>
              <a:buChar char="•"/>
            </a:pPr>
            <a:r>
              <a:rPr lang="en-GB" sz="1600" kern="1200" dirty="0">
                <a:solidFill>
                  <a:schemeClr val="tx1">
                    <a:lumMod val="95000"/>
                    <a:lumOff val="5000"/>
                  </a:schemeClr>
                </a:solidFill>
              </a:rPr>
              <a:t>Fee earners unable to access CDD and other information, making ongoing monitoring difficult if not impossible</a:t>
            </a:r>
          </a:p>
        </p:txBody>
      </p:sp>
    </p:spTree>
    <p:extLst>
      <p:ext uri="{BB962C8B-B14F-4D97-AF65-F5344CB8AC3E}">
        <p14:creationId xmlns:p14="http://schemas.microsoft.com/office/powerpoint/2010/main" val="20179669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0D1C86-A085-4BCF-8D91-40BF753F8470}"/>
              </a:ext>
            </a:extLst>
          </p:cNvPr>
          <p:cNvSpPr>
            <a:spLocks noGrp="1"/>
          </p:cNvSpPr>
          <p:nvPr>
            <p:ph type="title"/>
          </p:nvPr>
        </p:nvSpPr>
        <p:spPr/>
        <p:txBody>
          <a:bodyPr/>
          <a:lstStyle/>
          <a:p>
            <a:r>
              <a:rPr lang="en-GB" dirty="0"/>
              <a:t>Source of funds: 28(11)</a:t>
            </a:r>
          </a:p>
        </p:txBody>
      </p:sp>
      <p:sp>
        <p:nvSpPr>
          <p:cNvPr id="3" name="Content Placeholder 2">
            <a:extLst>
              <a:ext uri="{FF2B5EF4-FFF2-40B4-BE49-F238E27FC236}">
                <a16:creationId xmlns:a16="http://schemas.microsoft.com/office/drawing/2014/main" id="{3A88CFDB-2524-4F63-9A18-335694DB8485}"/>
              </a:ext>
            </a:extLst>
          </p:cNvPr>
          <p:cNvSpPr>
            <a:spLocks noGrp="1"/>
          </p:cNvSpPr>
          <p:nvPr>
            <p:ph idx="1"/>
          </p:nvPr>
        </p:nvSpPr>
        <p:spPr>
          <a:xfrm>
            <a:off x="250825" y="1052513"/>
            <a:ext cx="8642350" cy="3895724"/>
          </a:xfrm>
        </p:spPr>
        <p:txBody>
          <a:bodyPr/>
          <a:lstStyle/>
          <a:p>
            <a:r>
              <a:rPr lang="en-GB" dirty="0"/>
              <a:t>LSAG 2021: ‘The funds that are being used to fund the specific transaction in hand’</a:t>
            </a:r>
          </a:p>
          <a:p>
            <a:endParaRPr lang="en-GB" dirty="0"/>
          </a:p>
          <a:p>
            <a:r>
              <a:rPr lang="en-GB" dirty="0"/>
              <a:t>‘Where necessary’</a:t>
            </a:r>
          </a:p>
          <a:p>
            <a:endParaRPr lang="en-GB" dirty="0"/>
          </a:p>
          <a:p>
            <a:r>
              <a:rPr lang="en-GB" dirty="0"/>
              <a:t>Key component of assessing risk</a:t>
            </a:r>
          </a:p>
          <a:p>
            <a:endParaRPr lang="en-GB" dirty="0"/>
          </a:p>
          <a:p>
            <a:r>
              <a:rPr lang="en-GB" dirty="0"/>
              <a:t>PoCA 2002 – protect yourself</a:t>
            </a:r>
          </a:p>
          <a:p>
            <a:endParaRPr lang="en-GB" dirty="0"/>
          </a:p>
        </p:txBody>
      </p:sp>
    </p:spTree>
    <p:extLst>
      <p:ext uri="{BB962C8B-B14F-4D97-AF65-F5344CB8AC3E}">
        <p14:creationId xmlns:p14="http://schemas.microsoft.com/office/powerpoint/2010/main" val="23858078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611188" y="195263"/>
            <a:ext cx="6481092" cy="857250"/>
          </a:xfrm>
        </p:spPr>
        <p:txBody>
          <a:bodyPr/>
          <a:lstStyle/>
          <a:p>
            <a:r>
              <a:rPr lang="en-GB" dirty="0">
                <a:ea typeface="ＭＳ Ｐゴシック" pitchFamily="34" charset="-128"/>
              </a:rPr>
              <a:t>Source of funds</a:t>
            </a:r>
          </a:p>
        </p:txBody>
      </p:sp>
      <p:pic>
        <p:nvPicPr>
          <p:cNvPr id="7" name="Graphic 6" descr="Checkmark">
            <a:extLst>
              <a:ext uri="{FF2B5EF4-FFF2-40B4-BE49-F238E27FC236}">
                <a16:creationId xmlns:a16="http://schemas.microsoft.com/office/drawing/2014/main" id="{FBFBD964-AC94-4A13-855E-ED5F6182474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685996" y="1045059"/>
            <a:ext cx="533102" cy="533102"/>
          </a:xfrm>
          <a:prstGeom prst="rect">
            <a:avLst/>
          </a:prstGeom>
        </p:spPr>
      </p:pic>
      <p:sp>
        <p:nvSpPr>
          <p:cNvPr id="8" name="Rectangle 7">
            <a:extLst>
              <a:ext uri="{FF2B5EF4-FFF2-40B4-BE49-F238E27FC236}">
                <a16:creationId xmlns:a16="http://schemas.microsoft.com/office/drawing/2014/main" id="{7E1E2194-5C6A-49EA-9994-BD42CBEE15C7}"/>
              </a:ext>
            </a:extLst>
          </p:cNvPr>
          <p:cNvSpPr/>
          <p:nvPr/>
        </p:nvSpPr>
        <p:spPr>
          <a:xfrm>
            <a:off x="0" y="1491630"/>
            <a:ext cx="4076333" cy="461665"/>
          </a:xfrm>
          <a:prstGeom prst="rect">
            <a:avLst/>
          </a:prstGeom>
        </p:spPr>
        <p:txBody>
          <a:bodyPr wrap="square">
            <a:spAutoFit/>
          </a:bodyPr>
          <a:lstStyle/>
          <a:p>
            <a:pPr marL="0" indent="0">
              <a:buNone/>
            </a:pPr>
            <a:r>
              <a:rPr lang="en-GB" dirty="0">
                <a:solidFill>
                  <a:srgbClr val="9E1B34"/>
                </a:solidFill>
              </a:rPr>
              <a:t>What we </a:t>
            </a:r>
            <a:r>
              <a:rPr lang="en-GB" b="1" dirty="0">
                <a:solidFill>
                  <a:srgbClr val="9E1B34"/>
                </a:solidFill>
              </a:rPr>
              <a:t>are</a:t>
            </a:r>
            <a:r>
              <a:rPr lang="en-GB" dirty="0">
                <a:solidFill>
                  <a:srgbClr val="9E1B34"/>
                </a:solidFill>
              </a:rPr>
              <a:t> looking for</a:t>
            </a:r>
          </a:p>
        </p:txBody>
      </p:sp>
      <p:pic>
        <p:nvPicPr>
          <p:cNvPr id="9" name="Graphic 8" descr="Close">
            <a:extLst>
              <a:ext uri="{FF2B5EF4-FFF2-40B4-BE49-F238E27FC236}">
                <a16:creationId xmlns:a16="http://schemas.microsoft.com/office/drawing/2014/main" id="{8DFE23F4-A544-491A-823E-828A61941B87}"/>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857359" y="1085677"/>
            <a:ext cx="457200" cy="457200"/>
          </a:xfrm>
          <a:prstGeom prst="rect">
            <a:avLst/>
          </a:prstGeom>
        </p:spPr>
      </p:pic>
      <p:sp>
        <p:nvSpPr>
          <p:cNvPr id="10" name="Rectangle 9">
            <a:extLst>
              <a:ext uri="{FF2B5EF4-FFF2-40B4-BE49-F238E27FC236}">
                <a16:creationId xmlns:a16="http://schemas.microsoft.com/office/drawing/2014/main" id="{2125CBA7-A752-4AE5-B15D-895373BD1CD4}"/>
              </a:ext>
            </a:extLst>
          </p:cNvPr>
          <p:cNvSpPr/>
          <p:nvPr/>
        </p:nvSpPr>
        <p:spPr>
          <a:xfrm>
            <a:off x="4222724" y="1466441"/>
            <a:ext cx="3866561" cy="461665"/>
          </a:xfrm>
          <a:prstGeom prst="rect">
            <a:avLst/>
          </a:prstGeom>
        </p:spPr>
        <p:txBody>
          <a:bodyPr wrap="square">
            <a:spAutoFit/>
          </a:bodyPr>
          <a:lstStyle/>
          <a:p>
            <a:r>
              <a:rPr lang="en-GB" dirty="0">
                <a:solidFill>
                  <a:srgbClr val="9E1B34"/>
                </a:solidFill>
              </a:rPr>
              <a:t>What could be better</a:t>
            </a:r>
          </a:p>
        </p:txBody>
      </p:sp>
      <p:sp>
        <p:nvSpPr>
          <p:cNvPr id="11" name="Rectangle 10">
            <a:extLst>
              <a:ext uri="{FF2B5EF4-FFF2-40B4-BE49-F238E27FC236}">
                <a16:creationId xmlns:a16="http://schemas.microsoft.com/office/drawing/2014/main" id="{A4C1037F-E48D-400D-84C9-5902DBD70EAB}"/>
              </a:ext>
            </a:extLst>
          </p:cNvPr>
          <p:cNvSpPr/>
          <p:nvPr/>
        </p:nvSpPr>
        <p:spPr>
          <a:xfrm>
            <a:off x="112169" y="2139702"/>
            <a:ext cx="4213858" cy="1372683"/>
          </a:xfrm>
          <a:prstGeom prst="rect">
            <a:avLst/>
          </a:prstGeom>
          <a:ln>
            <a:noFill/>
          </a:ln>
        </p:spPr>
        <p:txBody>
          <a:bodyPr wrap="square">
            <a:spAutoFit/>
          </a:bodyPr>
          <a:lstStyle/>
          <a:p>
            <a:pPr marL="342900" indent="-342900" algn="l">
              <a:spcBef>
                <a:spcPct val="20000"/>
              </a:spcBef>
              <a:buClr>
                <a:srgbClr val="9E1B34"/>
              </a:buClr>
              <a:buFont typeface="Arial" panose="020B0604020202020204" pitchFamily="34" charset="0"/>
              <a:buChar char="•"/>
            </a:pPr>
            <a:r>
              <a:rPr lang="en-GB" sz="1600" dirty="0">
                <a:solidFill>
                  <a:schemeClr val="tx1">
                    <a:lumMod val="95000"/>
                    <a:lumOff val="5000"/>
                  </a:schemeClr>
                </a:solidFill>
                <a:ea typeface="ＭＳ Ｐゴシック" charset="0"/>
              </a:rPr>
              <a:t>Origin of funds being clearly evidenced </a:t>
            </a:r>
          </a:p>
          <a:p>
            <a:pPr marL="342900" indent="-342900" algn="l">
              <a:spcBef>
                <a:spcPct val="20000"/>
              </a:spcBef>
              <a:buClr>
                <a:srgbClr val="9E1B34"/>
              </a:buClr>
              <a:buFont typeface="Arial" panose="020B0604020202020204" pitchFamily="34" charset="0"/>
              <a:buChar char="•"/>
            </a:pPr>
            <a:r>
              <a:rPr lang="en-GB" sz="1600" dirty="0">
                <a:solidFill>
                  <a:schemeClr val="tx1">
                    <a:lumMod val="95000"/>
                    <a:lumOff val="5000"/>
                  </a:schemeClr>
                </a:solidFill>
                <a:ea typeface="ＭＳ Ｐゴシック" charset="0"/>
              </a:rPr>
              <a:t>Clear policies on when source of funds and wealth checks are required and what documentation should be obtained for individuals and companies</a:t>
            </a:r>
          </a:p>
        </p:txBody>
      </p:sp>
      <p:sp>
        <p:nvSpPr>
          <p:cNvPr id="12" name="Content Placeholder 2">
            <a:extLst>
              <a:ext uri="{FF2B5EF4-FFF2-40B4-BE49-F238E27FC236}">
                <a16:creationId xmlns:a16="http://schemas.microsoft.com/office/drawing/2014/main" id="{9BC08A9F-3E5D-414E-A83D-9FDA780E3CFD}"/>
              </a:ext>
            </a:extLst>
          </p:cNvPr>
          <p:cNvSpPr>
            <a:spLocks noGrp="1"/>
          </p:cNvSpPr>
          <p:nvPr>
            <p:ph idx="1"/>
          </p:nvPr>
        </p:nvSpPr>
        <p:spPr>
          <a:xfrm>
            <a:off x="4325520" y="2089199"/>
            <a:ext cx="4515799" cy="1968624"/>
          </a:xfrm>
        </p:spPr>
        <p:txBody>
          <a:bodyPr/>
          <a:lstStyle/>
          <a:p>
            <a:pPr>
              <a:buFont typeface="Arial" panose="020B0604020202020204" pitchFamily="34" charset="0"/>
              <a:buChar char="•"/>
            </a:pPr>
            <a:r>
              <a:rPr lang="en-GB" sz="1600" kern="1200" dirty="0">
                <a:solidFill>
                  <a:schemeClr val="tx1">
                    <a:lumMod val="95000"/>
                    <a:lumOff val="5000"/>
                  </a:schemeClr>
                </a:solidFill>
              </a:rPr>
              <a:t>Source of funds checks routinely not completed</a:t>
            </a:r>
          </a:p>
          <a:p>
            <a:pPr>
              <a:buFont typeface="Arial" panose="020B0604020202020204" pitchFamily="34" charset="0"/>
              <a:buChar char="•"/>
            </a:pPr>
            <a:r>
              <a:rPr lang="en-GB" sz="1600" kern="1200" dirty="0">
                <a:solidFill>
                  <a:schemeClr val="tx1">
                    <a:lumMod val="95000"/>
                    <a:lumOff val="5000"/>
                  </a:schemeClr>
                </a:solidFill>
              </a:rPr>
              <a:t>Evidence such as bank statements not being read</a:t>
            </a:r>
          </a:p>
          <a:p>
            <a:pPr>
              <a:buFont typeface="Arial" panose="020B0604020202020204" pitchFamily="34" charset="0"/>
              <a:buChar char="•"/>
            </a:pPr>
            <a:r>
              <a:rPr lang="en-GB" sz="1600" kern="1200" dirty="0">
                <a:solidFill>
                  <a:schemeClr val="tx1">
                    <a:lumMod val="95000"/>
                    <a:lumOff val="5000"/>
                  </a:schemeClr>
                </a:solidFill>
              </a:rPr>
              <a:t>Assumptions about a client’s source of funds and wealth based on anecdotes and perceptions rather than evidence</a:t>
            </a:r>
          </a:p>
        </p:txBody>
      </p:sp>
    </p:spTree>
    <p:extLst>
      <p:ext uri="{BB962C8B-B14F-4D97-AF65-F5344CB8AC3E}">
        <p14:creationId xmlns:p14="http://schemas.microsoft.com/office/powerpoint/2010/main" val="38573169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EADAB5E5-3B52-4A89-B9B1-30BD9D66385D}"/>
              </a:ext>
            </a:extLst>
          </p:cNvPr>
          <p:cNvSpPr txBox="1">
            <a:spLocks/>
          </p:cNvSpPr>
          <p:nvPr/>
        </p:nvSpPr>
        <p:spPr bwMode="auto">
          <a:xfrm>
            <a:off x="971600" y="1707654"/>
            <a:ext cx="6694488" cy="1872208"/>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3200">
                <a:solidFill>
                  <a:schemeClr val="bg1"/>
                </a:solidFill>
                <a:latin typeface="+mj-lt"/>
                <a:ea typeface="ＭＳ Ｐゴシック" charset="0"/>
                <a:cs typeface="ＭＳ Ｐゴシック" charset="0"/>
              </a:defRPr>
            </a:lvl1pPr>
            <a:lvl2pPr algn="l" rtl="0" eaLnBrk="1" fontAlgn="base" hangingPunct="1">
              <a:spcBef>
                <a:spcPct val="0"/>
              </a:spcBef>
              <a:spcAft>
                <a:spcPct val="0"/>
              </a:spcAft>
              <a:defRPr sz="3200">
                <a:solidFill>
                  <a:schemeClr val="bg1"/>
                </a:solidFill>
                <a:latin typeface="Arial" charset="0"/>
                <a:ea typeface="ＭＳ Ｐゴシック" charset="0"/>
                <a:cs typeface="ＭＳ Ｐゴシック" charset="0"/>
              </a:defRPr>
            </a:lvl2pPr>
            <a:lvl3pPr algn="l" rtl="0" eaLnBrk="1" fontAlgn="base" hangingPunct="1">
              <a:spcBef>
                <a:spcPct val="0"/>
              </a:spcBef>
              <a:spcAft>
                <a:spcPct val="0"/>
              </a:spcAft>
              <a:defRPr sz="3200">
                <a:solidFill>
                  <a:schemeClr val="bg1"/>
                </a:solidFill>
                <a:latin typeface="Arial" charset="0"/>
                <a:ea typeface="ＭＳ Ｐゴシック" charset="0"/>
                <a:cs typeface="ＭＳ Ｐゴシック" charset="0"/>
              </a:defRPr>
            </a:lvl3pPr>
            <a:lvl4pPr algn="l" rtl="0" eaLnBrk="1" fontAlgn="base" hangingPunct="1">
              <a:spcBef>
                <a:spcPct val="0"/>
              </a:spcBef>
              <a:spcAft>
                <a:spcPct val="0"/>
              </a:spcAft>
              <a:defRPr sz="3200">
                <a:solidFill>
                  <a:schemeClr val="bg1"/>
                </a:solidFill>
                <a:latin typeface="Arial" charset="0"/>
                <a:ea typeface="ＭＳ Ｐゴシック" charset="0"/>
                <a:cs typeface="ＭＳ Ｐゴシック" charset="0"/>
              </a:defRPr>
            </a:lvl4pPr>
            <a:lvl5pPr algn="l" rtl="0" eaLnBrk="1" fontAlgn="base" hangingPunct="1">
              <a:spcBef>
                <a:spcPct val="0"/>
              </a:spcBef>
              <a:spcAft>
                <a:spcPct val="0"/>
              </a:spcAft>
              <a:defRPr sz="3200">
                <a:solidFill>
                  <a:schemeClr val="bg1"/>
                </a:solidFill>
                <a:latin typeface="Arial" charset="0"/>
                <a:ea typeface="ＭＳ Ｐゴシック" charset="0"/>
                <a:cs typeface="ＭＳ Ｐゴシック" charset="0"/>
              </a:defRPr>
            </a:lvl5pPr>
            <a:lvl6pPr marL="457200" algn="l" rtl="0" eaLnBrk="1" fontAlgn="base" hangingPunct="1">
              <a:spcBef>
                <a:spcPct val="0"/>
              </a:spcBef>
              <a:spcAft>
                <a:spcPct val="0"/>
              </a:spcAft>
              <a:defRPr sz="3200">
                <a:solidFill>
                  <a:schemeClr val="tx2"/>
                </a:solidFill>
                <a:latin typeface="Arial" charset="0"/>
              </a:defRPr>
            </a:lvl6pPr>
            <a:lvl7pPr marL="914400" algn="l" rtl="0" eaLnBrk="1" fontAlgn="base" hangingPunct="1">
              <a:spcBef>
                <a:spcPct val="0"/>
              </a:spcBef>
              <a:spcAft>
                <a:spcPct val="0"/>
              </a:spcAft>
              <a:defRPr sz="3200">
                <a:solidFill>
                  <a:schemeClr val="tx2"/>
                </a:solidFill>
                <a:latin typeface="Arial" charset="0"/>
              </a:defRPr>
            </a:lvl7pPr>
            <a:lvl8pPr marL="1371600" algn="l" rtl="0" eaLnBrk="1" fontAlgn="base" hangingPunct="1">
              <a:spcBef>
                <a:spcPct val="0"/>
              </a:spcBef>
              <a:spcAft>
                <a:spcPct val="0"/>
              </a:spcAft>
              <a:defRPr sz="3200">
                <a:solidFill>
                  <a:schemeClr val="tx2"/>
                </a:solidFill>
                <a:latin typeface="Arial" charset="0"/>
              </a:defRPr>
            </a:lvl8pPr>
            <a:lvl9pPr marL="1828800" algn="l" rtl="0" eaLnBrk="1" fontAlgn="base" hangingPunct="1">
              <a:spcBef>
                <a:spcPct val="0"/>
              </a:spcBef>
              <a:spcAft>
                <a:spcPct val="0"/>
              </a:spcAft>
              <a:defRPr sz="3200">
                <a:solidFill>
                  <a:schemeClr val="tx2"/>
                </a:solidFill>
                <a:latin typeface="Arial" charset="0"/>
              </a:defRPr>
            </a:lvl9pPr>
          </a:lstStyle>
          <a:p>
            <a:pPr algn="ctr"/>
            <a:r>
              <a:rPr lang="en-GB" b="1" kern="0" dirty="0">
                <a:solidFill>
                  <a:schemeClr val="tx1"/>
                </a:solidFill>
              </a:rPr>
              <a:t>Questions?</a:t>
            </a:r>
          </a:p>
        </p:txBody>
      </p:sp>
    </p:spTree>
    <p:extLst>
      <p:ext uri="{BB962C8B-B14F-4D97-AF65-F5344CB8AC3E}">
        <p14:creationId xmlns:p14="http://schemas.microsoft.com/office/powerpoint/2010/main" val="19503075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Help is available</a:t>
            </a:r>
          </a:p>
        </p:txBody>
      </p:sp>
      <p:sp>
        <p:nvSpPr>
          <p:cNvPr id="3" name="Content Placeholder 2"/>
          <p:cNvSpPr>
            <a:spLocks noGrp="1"/>
          </p:cNvSpPr>
          <p:nvPr>
            <p:ph idx="1"/>
          </p:nvPr>
        </p:nvSpPr>
        <p:spPr>
          <a:xfrm>
            <a:off x="1402258" y="1405061"/>
            <a:ext cx="7488833" cy="3273256"/>
          </a:xfrm>
        </p:spPr>
        <p:txBody>
          <a:bodyPr/>
          <a:lstStyle/>
          <a:p>
            <a:pPr marL="0" indent="0">
              <a:buFontTx/>
              <a:buNone/>
            </a:pPr>
            <a:r>
              <a:rPr lang="en-GB" dirty="0"/>
              <a:t>Risk Outlook, national and sectoral risk assessments</a:t>
            </a:r>
          </a:p>
          <a:p>
            <a:pPr marL="0" indent="0">
              <a:lnSpc>
                <a:spcPct val="150000"/>
              </a:lnSpc>
              <a:buFontTx/>
              <a:buNone/>
            </a:pPr>
            <a:r>
              <a:rPr lang="en-GB" dirty="0"/>
              <a:t>Warning notices</a:t>
            </a:r>
          </a:p>
          <a:p>
            <a:pPr marL="0" indent="0">
              <a:lnSpc>
                <a:spcPct val="150000"/>
              </a:lnSpc>
              <a:buFontTx/>
              <a:buNone/>
            </a:pPr>
            <a:r>
              <a:rPr lang="en-GB" dirty="0"/>
              <a:t>Thematic review findings</a:t>
            </a:r>
          </a:p>
          <a:p>
            <a:pPr marL="0" indent="0">
              <a:lnSpc>
                <a:spcPct val="150000"/>
              </a:lnSpc>
              <a:buFontTx/>
              <a:buNone/>
            </a:pPr>
            <a:r>
              <a:rPr lang="en-GB" dirty="0"/>
              <a:t>Legal sector </a:t>
            </a:r>
            <a:r>
              <a:rPr lang="en-GB" dirty="0">
                <a:solidFill>
                  <a:schemeClr val="accent6">
                    <a:lumMod val="60000"/>
                    <a:lumOff val="40000"/>
                  </a:schemeClr>
                </a:solidFill>
                <a:hlinkClick r:id="rId3">
                  <a:extLst>
                    <a:ext uri="{A12FA001-AC4F-418D-AE19-62706E023703}">
                      <ahyp:hlinkClr xmlns:ahyp="http://schemas.microsoft.com/office/drawing/2018/hyperlinkcolor" val="tx"/>
                    </a:ext>
                  </a:extLst>
                </a:hlinkClick>
              </a:rPr>
              <a:t>guidance</a:t>
            </a:r>
            <a:endParaRPr lang="en-GB" dirty="0">
              <a:solidFill>
                <a:schemeClr val="accent6">
                  <a:lumMod val="60000"/>
                  <a:lumOff val="40000"/>
                </a:schemeClr>
              </a:solidFill>
            </a:endParaRPr>
          </a:p>
          <a:p>
            <a:pPr marL="0" indent="0">
              <a:lnSpc>
                <a:spcPct val="150000"/>
              </a:lnSpc>
              <a:buFontTx/>
              <a:buNone/>
            </a:pPr>
            <a:r>
              <a:rPr lang="en-GB" dirty="0"/>
              <a:t>Professional Ethics helpline and webchat</a:t>
            </a:r>
          </a:p>
          <a:p>
            <a:pPr marL="0" indent="0">
              <a:lnSpc>
                <a:spcPct val="150000"/>
              </a:lnSpc>
              <a:buNone/>
            </a:pPr>
            <a:r>
              <a:rPr lang="en-GB" dirty="0">
                <a:solidFill>
                  <a:schemeClr val="accent6">
                    <a:lumMod val="60000"/>
                    <a:lumOff val="40000"/>
                  </a:schemeClr>
                </a:solidFill>
                <a:hlinkClick r:id="rId4">
                  <a:extLst>
                    <a:ext uri="{A12FA001-AC4F-418D-AE19-62706E023703}">
                      <ahyp:hlinkClr xmlns:ahyp="http://schemas.microsoft.com/office/drawing/2018/hyperlinkcolor" val="tx"/>
                    </a:ext>
                  </a:extLst>
                </a:hlinkClick>
              </a:rPr>
              <a:t>sra.org.uk/staysharp</a:t>
            </a:r>
            <a:r>
              <a:rPr lang="en-GB" dirty="0">
                <a:solidFill>
                  <a:schemeClr val="accent6">
                    <a:lumMod val="60000"/>
                    <a:lumOff val="40000"/>
                  </a:schemeClr>
                </a:solidFill>
              </a:rPr>
              <a:t> </a:t>
            </a:r>
          </a:p>
          <a:p>
            <a:endParaRPr lang="en-GB" dirty="0"/>
          </a:p>
        </p:txBody>
      </p:sp>
      <p:sp>
        <p:nvSpPr>
          <p:cNvPr id="5" name="Graphic 17" descr="Warning">
            <a:extLst>
              <a:ext uri="{FF2B5EF4-FFF2-40B4-BE49-F238E27FC236}">
                <a16:creationId xmlns:a16="http://schemas.microsoft.com/office/drawing/2014/main" id="{7539CFA5-57C5-4021-972D-CB4C434575FB}"/>
              </a:ext>
            </a:extLst>
          </p:cNvPr>
          <p:cNvSpPr/>
          <p:nvPr/>
        </p:nvSpPr>
        <p:spPr>
          <a:xfrm>
            <a:off x="720078" y="1928160"/>
            <a:ext cx="475437" cy="419094"/>
          </a:xfrm>
          <a:custGeom>
            <a:avLst/>
            <a:gdLst>
              <a:gd name="connsiteX0" fmla="*/ 472555 w 475437"/>
              <a:gd name="connsiteY0" fmla="*/ 386019 h 419094"/>
              <a:gd name="connsiteX1" fmla="*/ 257013 w 475437"/>
              <a:gd name="connsiteY1" fmla="*/ 11163 h 419094"/>
              <a:gd name="connsiteX2" fmla="*/ 218976 w 475437"/>
              <a:gd name="connsiteY2" fmla="*/ 11163 h 419094"/>
              <a:gd name="connsiteX3" fmla="*/ 2883 w 475437"/>
              <a:gd name="connsiteY3" fmla="*/ 386019 h 419094"/>
              <a:gd name="connsiteX4" fmla="*/ 22177 w 475437"/>
              <a:gd name="connsiteY4" fmla="*/ 419094 h 419094"/>
              <a:gd name="connsiteX5" fmla="*/ 237719 w 475437"/>
              <a:gd name="connsiteY5" fmla="*/ 419094 h 419094"/>
              <a:gd name="connsiteX6" fmla="*/ 453261 w 475437"/>
              <a:gd name="connsiteY6" fmla="*/ 419094 h 419094"/>
              <a:gd name="connsiteX7" fmla="*/ 472555 w 475437"/>
              <a:gd name="connsiteY7" fmla="*/ 386019 h 419094"/>
              <a:gd name="connsiteX8" fmla="*/ 221181 w 475437"/>
              <a:gd name="connsiteY8" fmla="*/ 99364 h 419094"/>
              <a:gd name="connsiteX9" fmla="*/ 254256 w 475437"/>
              <a:gd name="connsiteY9" fmla="*/ 99364 h 419094"/>
              <a:gd name="connsiteX10" fmla="*/ 254256 w 475437"/>
              <a:gd name="connsiteY10" fmla="*/ 292305 h 419094"/>
              <a:gd name="connsiteX11" fmla="*/ 221181 w 475437"/>
              <a:gd name="connsiteY11" fmla="*/ 292305 h 419094"/>
              <a:gd name="connsiteX12" fmla="*/ 221181 w 475437"/>
              <a:gd name="connsiteY12" fmla="*/ 99364 h 419094"/>
              <a:gd name="connsiteX13" fmla="*/ 237719 w 475437"/>
              <a:gd name="connsiteY13" fmla="*/ 369481 h 419094"/>
              <a:gd name="connsiteX14" fmla="*/ 210156 w 475437"/>
              <a:gd name="connsiteY14" fmla="*/ 341918 h 419094"/>
              <a:gd name="connsiteX15" fmla="*/ 237719 w 475437"/>
              <a:gd name="connsiteY15" fmla="*/ 314355 h 419094"/>
              <a:gd name="connsiteX16" fmla="*/ 265282 w 475437"/>
              <a:gd name="connsiteY16" fmla="*/ 341918 h 419094"/>
              <a:gd name="connsiteX17" fmla="*/ 237719 w 475437"/>
              <a:gd name="connsiteY17" fmla="*/ 369481 h 4190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75437" h="419094">
                <a:moveTo>
                  <a:pt x="472555" y="386019"/>
                </a:moveTo>
                <a:lnTo>
                  <a:pt x="257013" y="11163"/>
                </a:lnTo>
                <a:cubicBezTo>
                  <a:pt x="248744" y="-3721"/>
                  <a:pt x="227245" y="-3721"/>
                  <a:pt x="218976" y="11163"/>
                </a:cubicBezTo>
                <a:lnTo>
                  <a:pt x="2883" y="386019"/>
                </a:lnTo>
                <a:cubicBezTo>
                  <a:pt x="-5386" y="400903"/>
                  <a:pt x="5088" y="419094"/>
                  <a:pt x="22177" y="419094"/>
                </a:cubicBezTo>
                <a:lnTo>
                  <a:pt x="237719" y="419094"/>
                </a:lnTo>
                <a:lnTo>
                  <a:pt x="453261" y="419094"/>
                </a:lnTo>
                <a:cubicBezTo>
                  <a:pt x="470350" y="419094"/>
                  <a:pt x="480824" y="400903"/>
                  <a:pt x="472555" y="386019"/>
                </a:cubicBezTo>
                <a:close/>
                <a:moveTo>
                  <a:pt x="221181" y="99364"/>
                </a:moveTo>
                <a:lnTo>
                  <a:pt x="254256" y="99364"/>
                </a:lnTo>
                <a:lnTo>
                  <a:pt x="254256" y="292305"/>
                </a:lnTo>
                <a:lnTo>
                  <a:pt x="221181" y="292305"/>
                </a:lnTo>
                <a:lnTo>
                  <a:pt x="221181" y="99364"/>
                </a:lnTo>
                <a:close/>
                <a:moveTo>
                  <a:pt x="237719" y="369481"/>
                </a:moveTo>
                <a:cubicBezTo>
                  <a:pt x="222283" y="369481"/>
                  <a:pt x="210156" y="357353"/>
                  <a:pt x="210156" y="341918"/>
                </a:cubicBezTo>
                <a:cubicBezTo>
                  <a:pt x="210156" y="326483"/>
                  <a:pt x="222283" y="314355"/>
                  <a:pt x="237719" y="314355"/>
                </a:cubicBezTo>
                <a:cubicBezTo>
                  <a:pt x="253154" y="314355"/>
                  <a:pt x="265282" y="326483"/>
                  <a:pt x="265282" y="341918"/>
                </a:cubicBezTo>
                <a:cubicBezTo>
                  <a:pt x="265282" y="357353"/>
                  <a:pt x="253154" y="369481"/>
                  <a:pt x="237719" y="369481"/>
                </a:cubicBezTo>
                <a:close/>
              </a:path>
            </a:pathLst>
          </a:custGeom>
          <a:solidFill>
            <a:srgbClr val="9E1B34"/>
          </a:solidFill>
          <a:ln w="5457" cap="flat">
            <a:noFill/>
            <a:prstDash val="solid"/>
            <a:miter/>
          </a:ln>
        </p:spPr>
        <p:txBody>
          <a:bodyPr rtlCol="0" anchor="ctr"/>
          <a:lstStyle/>
          <a:p>
            <a:endParaRPr lang="en-GB"/>
          </a:p>
        </p:txBody>
      </p:sp>
      <p:grpSp>
        <p:nvGrpSpPr>
          <p:cNvPr id="6" name="Graphic 15" descr="List">
            <a:extLst>
              <a:ext uri="{FF2B5EF4-FFF2-40B4-BE49-F238E27FC236}">
                <a16:creationId xmlns:a16="http://schemas.microsoft.com/office/drawing/2014/main" id="{10618D27-137B-4C0B-B01C-E0A22A4AD11F}"/>
              </a:ext>
            </a:extLst>
          </p:cNvPr>
          <p:cNvGrpSpPr/>
          <p:nvPr/>
        </p:nvGrpSpPr>
        <p:grpSpPr>
          <a:xfrm>
            <a:off x="657188" y="2489725"/>
            <a:ext cx="601216" cy="601216"/>
            <a:chOff x="323528" y="2614598"/>
            <a:chExt cx="601216" cy="601216"/>
          </a:xfrm>
        </p:grpSpPr>
        <p:sp>
          <p:nvSpPr>
            <p:cNvPr id="7" name="Freeform: Shape 6">
              <a:extLst>
                <a:ext uri="{FF2B5EF4-FFF2-40B4-BE49-F238E27FC236}">
                  <a16:creationId xmlns:a16="http://schemas.microsoft.com/office/drawing/2014/main" id="{A16508C0-FB37-4CEC-8558-5FD1703CE835}"/>
                </a:ext>
              </a:extLst>
            </p:cNvPr>
            <p:cNvSpPr/>
            <p:nvPr/>
          </p:nvSpPr>
          <p:spPr>
            <a:xfrm>
              <a:off x="429993" y="2664699"/>
              <a:ext cx="388285" cy="501013"/>
            </a:xfrm>
            <a:custGeom>
              <a:avLst/>
              <a:gdLst>
                <a:gd name="connsiteX0" fmla="*/ 37576 w 388285"/>
                <a:gd name="connsiteY0" fmla="*/ 37576 h 501013"/>
                <a:gd name="connsiteX1" fmla="*/ 350709 w 388285"/>
                <a:gd name="connsiteY1" fmla="*/ 37576 h 501013"/>
                <a:gd name="connsiteX2" fmla="*/ 350709 w 388285"/>
                <a:gd name="connsiteY2" fmla="*/ 463437 h 501013"/>
                <a:gd name="connsiteX3" fmla="*/ 37576 w 388285"/>
                <a:gd name="connsiteY3" fmla="*/ 463437 h 501013"/>
                <a:gd name="connsiteX4" fmla="*/ 37576 w 388285"/>
                <a:gd name="connsiteY4" fmla="*/ 37576 h 501013"/>
                <a:gd name="connsiteX5" fmla="*/ 0 w 388285"/>
                <a:gd name="connsiteY5" fmla="*/ 501013 h 501013"/>
                <a:gd name="connsiteX6" fmla="*/ 388285 w 388285"/>
                <a:gd name="connsiteY6" fmla="*/ 501013 h 501013"/>
                <a:gd name="connsiteX7" fmla="*/ 388285 w 388285"/>
                <a:gd name="connsiteY7" fmla="*/ 0 h 501013"/>
                <a:gd name="connsiteX8" fmla="*/ 0 w 388285"/>
                <a:gd name="connsiteY8" fmla="*/ 0 h 501013"/>
                <a:gd name="connsiteX9" fmla="*/ 0 w 388285"/>
                <a:gd name="connsiteY9" fmla="*/ 501013 h 501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8285" h="501013">
                  <a:moveTo>
                    <a:pt x="37576" y="37576"/>
                  </a:moveTo>
                  <a:lnTo>
                    <a:pt x="350709" y="37576"/>
                  </a:lnTo>
                  <a:lnTo>
                    <a:pt x="350709" y="463437"/>
                  </a:lnTo>
                  <a:lnTo>
                    <a:pt x="37576" y="463437"/>
                  </a:lnTo>
                  <a:lnTo>
                    <a:pt x="37576" y="37576"/>
                  </a:lnTo>
                  <a:close/>
                  <a:moveTo>
                    <a:pt x="0" y="501013"/>
                  </a:moveTo>
                  <a:lnTo>
                    <a:pt x="388285" y="501013"/>
                  </a:lnTo>
                  <a:lnTo>
                    <a:pt x="388285" y="0"/>
                  </a:lnTo>
                  <a:lnTo>
                    <a:pt x="0" y="0"/>
                  </a:lnTo>
                  <a:lnTo>
                    <a:pt x="0" y="501013"/>
                  </a:lnTo>
                  <a:close/>
                </a:path>
              </a:pathLst>
            </a:custGeom>
            <a:solidFill>
              <a:srgbClr val="9E1B34"/>
            </a:solidFill>
            <a:ln w="6251" cap="flat">
              <a:noFill/>
              <a:prstDash val="solid"/>
              <a:miter/>
            </a:ln>
          </p:spPr>
          <p:txBody>
            <a:bodyPr rtlCol="0" anchor="ctr"/>
            <a:lstStyle/>
            <a:p>
              <a:endParaRPr lang="en-GB"/>
            </a:p>
          </p:txBody>
        </p:sp>
        <p:sp>
          <p:nvSpPr>
            <p:cNvPr id="8" name="Freeform: Shape 7">
              <a:extLst>
                <a:ext uri="{FF2B5EF4-FFF2-40B4-BE49-F238E27FC236}">
                  <a16:creationId xmlns:a16="http://schemas.microsoft.com/office/drawing/2014/main" id="{634B30A4-BC89-4A3D-8A65-CA361A1E01AF}"/>
                </a:ext>
              </a:extLst>
            </p:cNvPr>
            <p:cNvSpPr/>
            <p:nvPr/>
          </p:nvSpPr>
          <p:spPr>
            <a:xfrm>
              <a:off x="511408" y="2739851"/>
              <a:ext cx="50101" cy="50101"/>
            </a:xfrm>
            <a:custGeom>
              <a:avLst/>
              <a:gdLst>
                <a:gd name="connsiteX0" fmla="*/ 0 w 50101"/>
                <a:gd name="connsiteY0" fmla="*/ 0 h 50101"/>
                <a:gd name="connsiteX1" fmla="*/ 50101 w 50101"/>
                <a:gd name="connsiteY1" fmla="*/ 0 h 50101"/>
                <a:gd name="connsiteX2" fmla="*/ 50101 w 50101"/>
                <a:gd name="connsiteY2" fmla="*/ 50101 h 50101"/>
                <a:gd name="connsiteX3" fmla="*/ 0 w 50101"/>
                <a:gd name="connsiteY3" fmla="*/ 50101 h 50101"/>
              </a:gdLst>
              <a:ahLst/>
              <a:cxnLst>
                <a:cxn ang="0">
                  <a:pos x="connsiteX0" y="connsiteY0"/>
                </a:cxn>
                <a:cxn ang="0">
                  <a:pos x="connsiteX1" y="connsiteY1"/>
                </a:cxn>
                <a:cxn ang="0">
                  <a:pos x="connsiteX2" y="connsiteY2"/>
                </a:cxn>
                <a:cxn ang="0">
                  <a:pos x="connsiteX3" y="connsiteY3"/>
                </a:cxn>
              </a:cxnLst>
              <a:rect l="l" t="t" r="r" b="b"/>
              <a:pathLst>
                <a:path w="50101" h="50101">
                  <a:moveTo>
                    <a:pt x="0" y="0"/>
                  </a:moveTo>
                  <a:lnTo>
                    <a:pt x="50101" y="0"/>
                  </a:lnTo>
                  <a:lnTo>
                    <a:pt x="50101" y="50101"/>
                  </a:lnTo>
                  <a:lnTo>
                    <a:pt x="0" y="50101"/>
                  </a:lnTo>
                  <a:close/>
                </a:path>
              </a:pathLst>
            </a:custGeom>
            <a:solidFill>
              <a:srgbClr val="9E1B34"/>
            </a:solidFill>
            <a:ln w="6251" cap="flat">
              <a:noFill/>
              <a:prstDash val="solid"/>
              <a:miter/>
            </a:ln>
          </p:spPr>
          <p:txBody>
            <a:bodyPr rtlCol="0" anchor="ctr"/>
            <a:lstStyle/>
            <a:p>
              <a:endParaRPr lang="en-GB"/>
            </a:p>
          </p:txBody>
        </p:sp>
        <p:sp>
          <p:nvSpPr>
            <p:cNvPr id="9" name="Freeform: Shape 8">
              <a:extLst>
                <a:ext uri="{FF2B5EF4-FFF2-40B4-BE49-F238E27FC236}">
                  <a16:creationId xmlns:a16="http://schemas.microsoft.com/office/drawing/2014/main" id="{0ECE3EAE-571F-4CE0-901C-3D4887BFC4B6}"/>
                </a:ext>
              </a:extLst>
            </p:cNvPr>
            <p:cNvSpPr/>
            <p:nvPr/>
          </p:nvSpPr>
          <p:spPr>
            <a:xfrm>
              <a:off x="611610" y="2752376"/>
              <a:ext cx="125253" cy="25050"/>
            </a:xfrm>
            <a:custGeom>
              <a:avLst/>
              <a:gdLst>
                <a:gd name="connsiteX0" fmla="*/ 0 w 125253"/>
                <a:gd name="connsiteY0" fmla="*/ 0 h 25050"/>
                <a:gd name="connsiteX1" fmla="*/ 125253 w 125253"/>
                <a:gd name="connsiteY1" fmla="*/ 0 h 25050"/>
                <a:gd name="connsiteX2" fmla="*/ 125253 w 125253"/>
                <a:gd name="connsiteY2" fmla="*/ 25051 h 25050"/>
                <a:gd name="connsiteX3" fmla="*/ 0 w 125253"/>
                <a:gd name="connsiteY3" fmla="*/ 25051 h 25050"/>
              </a:gdLst>
              <a:ahLst/>
              <a:cxnLst>
                <a:cxn ang="0">
                  <a:pos x="connsiteX0" y="connsiteY0"/>
                </a:cxn>
                <a:cxn ang="0">
                  <a:pos x="connsiteX1" y="connsiteY1"/>
                </a:cxn>
                <a:cxn ang="0">
                  <a:pos x="connsiteX2" y="connsiteY2"/>
                </a:cxn>
                <a:cxn ang="0">
                  <a:pos x="connsiteX3" y="connsiteY3"/>
                </a:cxn>
              </a:cxnLst>
              <a:rect l="l" t="t" r="r" b="b"/>
              <a:pathLst>
                <a:path w="125253" h="25050">
                  <a:moveTo>
                    <a:pt x="0" y="0"/>
                  </a:moveTo>
                  <a:lnTo>
                    <a:pt x="125253" y="0"/>
                  </a:lnTo>
                  <a:lnTo>
                    <a:pt x="125253" y="25051"/>
                  </a:lnTo>
                  <a:lnTo>
                    <a:pt x="0" y="25051"/>
                  </a:lnTo>
                  <a:close/>
                </a:path>
              </a:pathLst>
            </a:custGeom>
            <a:solidFill>
              <a:srgbClr val="9E1B34"/>
            </a:solidFill>
            <a:ln w="6251" cap="flat">
              <a:noFill/>
              <a:prstDash val="solid"/>
              <a:miter/>
            </a:ln>
          </p:spPr>
          <p:txBody>
            <a:bodyPr rtlCol="0" anchor="ctr"/>
            <a:lstStyle/>
            <a:p>
              <a:endParaRPr lang="en-GB"/>
            </a:p>
          </p:txBody>
        </p:sp>
        <p:sp>
          <p:nvSpPr>
            <p:cNvPr id="10" name="Freeform: Shape 9">
              <a:extLst>
                <a:ext uri="{FF2B5EF4-FFF2-40B4-BE49-F238E27FC236}">
                  <a16:creationId xmlns:a16="http://schemas.microsoft.com/office/drawing/2014/main" id="{C3549077-D02A-4F09-A7FE-1EF54DC64B60}"/>
                </a:ext>
              </a:extLst>
            </p:cNvPr>
            <p:cNvSpPr/>
            <p:nvPr/>
          </p:nvSpPr>
          <p:spPr>
            <a:xfrm>
              <a:off x="511408" y="2840054"/>
              <a:ext cx="50101" cy="50101"/>
            </a:xfrm>
            <a:custGeom>
              <a:avLst/>
              <a:gdLst>
                <a:gd name="connsiteX0" fmla="*/ 0 w 50101"/>
                <a:gd name="connsiteY0" fmla="*/ 0 h 50101"/>
                <a:gd name="connsiteX1" fmla="*/ 50101 w 50101"/>
                <a:gd name="connsiteY1" fmla="*/ 0 h 50101"/>
                <a:gd name="connsiteX2" fmla="*/ 50101 w 50101"/>
                <a:gd name="connsiteY2" fmla="*/ 50101 h 50101"/>
                <a:gd name="connsiteX3" fmla="*/ 0 w 50101"/>
                <a:gd name="connsiteY3" fmla="*/ 50101 h 50101"/>
              </a:gdLst>
              <a:ahLst/>
              <a:cxnLst>
                <a:cxn ang="0">
                  <a:pos x="connsiteX0" y="connsiteY0"/>
                </a:cxn>
                <a:cxn ang="0">
                  <a:pos x="connsiteX1" y="connsiteY1"/>
                </a:cxn>
                <a:cxn ang="0">
                  <a:pos x="connsiteX2" y="connsiteY2"/>
                </a:cxn>
                <a:cxn ang="0">
                  <a:pos x="connsiteX3" y="connsiteY3"/>
                </a:cxn>
              </a:cxnLst>
              <a:rect l="l" t="t" r="r" b="b"/>
              <a:pathLst>
                <a:path w="50101" h="50101">
                  <a:moveTo>
                    <a:pt x="0" y="0"/>
                  </a:moveTo>
                  <a:lnTo>
                    <a:pt x="50101" y="0"/>
                  </a:lnTo>
                  <a:lnTo>
                    <a:pt x="50101" y="50101"/>
                  </a:lnTo>
                  <a:lnTo>
                    <a:pt x="0" y="50101"/>
                  </a:lnTo>
                  <a:close/>
                </a:path>
              </a:pathLst>
            </a:custGeom>
            <a:solidFill>
              <a:srgbClr val="9E1B34"/>
            </a:solidFill>
            <a:ln w="6251" cap="flat">
              <a:noFill/>
              <a:prstDash val="solid"/>
              <a:miter/>
            </a:ln>
          </p:spPr>
          <p:txBody>
            <a:bodyPr rtlCol="0" anchor="ctr"/>
            <a:lstStyle/>
            <a:p>
              <a:endParaRPr lang="en-GB"/>
            </a:p>
          </p:txBody>
        </p:sp>
        <p:sp>
          <p:nvSpPr>
            <p:cNvPr id="11" name="Freeform: Shape 10">
              <a:extLst>
                <a:ext uri="{FF2B5EF4-FFF2-40B4-BE49-F238E27FC236}">
                  <a16:creationId xmlns:a16="http://schemas.microsoft.com/office/drawing/2014/main" id="{B90FCC70-A8B6-43E1-96A6-4F9A2ADCF18A}"/>
                </a:ext>
              </a:extLst>
            </p:cNvPr>
            <p:cNvSpPr/>
            <p:nvPr/>
          </p:nvSpPr>
          <p:spPr>
            <a:xfrm>
              <a:off x="611610" y="2852579"/>
              <a:ext cx="125253" cy="25050"/>
            </a:xfrm>
            <a:custGeom>
              <a:avLst/>
              <a:gdLst>
                <a:gd name="connsiteX0" fmla="*/ 0 w 125253"/>
                <a:gd name="connsiteY0" fmla="*/ 0 h 25050"/>
                <a:gd name="connsiteX1" fmla="*/ 125253 w 125253"/>
                <a:gd name="connsiteY1" fmla="*/ 0 h 25050"/>
                <a:gd name="connsiteX2" fmla="*/ 125253 w 125253"/>
                <a:gd name="connsiteY2" fmla="*/ 25051 h 25050"/>
                <a:gd name="connsiteX3" fmla="*/ 0 w 125253"/>
                <a:gd name="connsiteY3" fmla="*/ 25051 h 25050"/>
              </a:gdLst>
              <a:ahLst/>
              <a:cxnLst>
                <a:cxn ang="0">
                  <a:pos x="connsiteX0" y="connsiteY0"/>
                </a:cxn>
                <a:cxn ang="0">
                  <a:pos x="connsiteX1" y="connsiteY1"/>
                </a:cxn>
                <a:cxn ang="0">
                  <a:pos x="connsiteX2" y="connsiteY2"/>
                </a:cxn>
                <a:cxn ang="0">
                  <a:pos x="connsiteX3" y="connsiteY3"/>
                </a:cxn>
              </a:cxnLst>
              <a:rect l="l" t="t" r="r" b="b"/>
              <a:pathLst>
                <a:path w="125253" h="25050">
                  <a:moveTo>
                    <a:pt x="0" y="0"/>
                  </a:moveTo>
                  <a:lnTo>
                    <a:pt x="125253" y="0"/>
                  </a:lnTo>
                  <a:lnTo>
                    <a:pt x="125253" y="25051"/>
                  </a:lnTo>
                  <a:lnTo>
                    <a:pt x="0" y="25051"/>
                  </a:lnTo>
                  <a:close/>
                </a:path>
              </a:pathLst>
            </a:custGeom>
            <a:solidFill>
              <a:srgbClr val="9E1B34"/>
            </a:solidFill>
            <a:ln w="6251" cap="flat">
              <a:noFill/>
              <a:prstDash val="solid"/>
              <a:miter/>
            </a:ln>
          </p:spPr>
          <p:txBody>
            <a:bodyPr rtlCol="0" anchor="ctr"/>
            <a:lstStyle/>
            <a:p>
              <a:endParaRPr lang="en-GB"/>
            </a:p>
          </p:txBody>
        </p:sp>
        <p:sp>
          <p:nvSpPr>
            <p:cNvPr id="12" name="Freeform: Shape 11">
              <a:extLst>
                <a:ext uri="{FF2B5EF4-FFF2-40B4-BE49-F238E27FC236}">
                  <a16:creationId xmlns:a16="http://schemas.microsoft.com/office/drawing/2014/main" id="{8810EF33-AAB0-4269-862F-9112D318782F}"/>
                </a:ext>
              </a:extLst>
            </p:cNvPr>
            <p:cNvSpPr/>
            <p:nvPr/>
          </p:nvSpPr>
          <p:spPr>
            <a:xfrm>
              <a:off x="511408" y="2940256"/>
              <a:ext cx="50101" cy="50101"/>
            </a:xfrm>
            <a:custGeom>
              <a:avLst/>
              <a:gdLst>
                <a:gd name="connsiteX0" fmla="*/ 0 w 50101"/>
                <a:gd name="connsiteY0" fmla="*/ 0 h 50101"/>
                <a:gd name="connsiteX1" fmla="*/ 50101 w 50101"/>
                <a:gd name="connsiteY1" fmla="*/ 0 h 50101"/>
                <a:gd name="connsiteX2" fmla="*/ 50101 w 50101"/>
                <a:gd name="connsiteY2" fmla="*/ 50101 h 50101"/>
                <a:gd name="connsiteX3" fmla="*/ 0 w 50101"/>
                <a:gd name="connsiteY3" fmla="*/ 50101 h 50101"/>
              </a:gdLst>
              <a:ahLst/>
              <a:cxnLst>
                <a:cxn ang="0">
                  <a:pos x="connsiteX0" y="connsiteY0"/>
                </a:cxn>
                <a:cxn ang="0">
                  <a:pos x="connsiteX1" y="connsiteY1"/>
                </a:cxn>
                <a:cxn ang="0">
                  <a:pos x="connsiteX2" y="connsiteY2"/>
                </a:cxn>
                <a:cxn ang="0">
                  <a:pos x="connsiteX3" y="connsiteY3"/>
                </a:cxn>
              </a:cxnLst>
              <a:rect l="l" t="t" r="r" b="b"/>
              <a:pathLst>
                <a:path w="50101" h="50101">
                  <a:moveTo>
                    <a:pt x="0" y="0"/>
                  </a:moveTo>
                  <a:lnTo>
                    <a:pt x="50101" y="0"/>
                  </a:lnTo>
                  <a:lnTo>
                    <a:pt x="50101" y="50101"/>
                  </a:lnTo>
                  <a:lnTo>
                    <a:pt x="0" y="50101"/>
                  </a:lnTo>
                  <a:close/>
                </a:path>
              </a:pathLst>
            </a:custGeom>
            <a:solidFill>
              <a:srgbClr val="9E1B34"/>
            </a:solidFill>
            <a:ln w="6251" cap="flat">
              <a:noFill/>
              <a:prstDash val="solid"/>
              <a:miter/>
            </a:ln>
          </p:spPr>
          <p:txBody>
            <a:bodyPr rtlCol="0" anchor="ctr"/>
            <a:lstStyle/>
            <a:p>
              <a:endParaRPr lang="en-GB"/>
            </a:p>
          </p:txBody>
        </p:sp>
        <p:sp>
          <p:nvSpPr>
            <p:cNvPr id="13" name="Freeform: Shape 12">
              <a:extLst>
                <a:ext uri="{FF2B5EF4-FFF2-40B4-BE49-F238E27FC236}">
                  <a16:creationId xmlns:a16="http://schemas.microsoft.com/office/drawing/2014/main" id="{13EE739E-BAC3-4A07-AACC-29901DBE9B9C}"/>
                </a:ext>
              </a:extLst>
            </p:cNvPr>
            <p:cNvSpPr/>
            <p:nvPr/>
          </p:nvSpPr>
          <p:spPr>
            <a:xfrm>
              <a:off x="611610" y="2952782"/>
              <a:ext cx="125253" cy="25050"/>
            </a:xfrm>
            <a:custGeom>
              <a:avLst/>
              <a:gdLst>
                <a:gd name="connsiteX0" fmla="*/ 0 w 125253"/>
                <a:gd name="connsiteY0" fmla="*/ 0 h 25050"/>
                <a:gd name="connsiteX1" fmla="*/ 125253 w 125253"/>
                <a:gd name="connsiteY1" fmla="*/ 0 h 25050"/>
                <a:gd name="connsiteX2" fmla="*/ 125253 w 125253"/>
                <a:gd name="connsiteY2" fmla="*/ 25051 h 25050"/>
                <a:gd name="connsiteX3" fmla="*/ 0 w 125253"/>
                <a:gd name="connsiteY3" fmla="*/ 25051 h 25050"/>
              </a:gdLst>
              <a:ahLst/>
              <a:cxnLst>
                <a:cxn ang="0">
                  <a:pos x="connsiteX0" y="connsiteY0"/>
                </a:cxn>
                <a:cxn ang="0">
                  <a:pos x="connsiteX1" y="connsiteY1"/>
                </a:cxn>
                <a:cxn ang="0">
                  <a:pos x="connsiteX2" y="connsiteY2"/>
                </a:cxn>
                <a:cxn ang="0">
                  <a:pos x="connsiteX3" y="connsiteY3"/>
                </a:cxn>
              </a:cxnLst>
              <a:rect l="l" t="t" r="r" b="b"/>
              <a:pathLst>
                <a:path w="125253" h="25050">
                  <a:moveTo>
                    <a:pt x="0" y="0"/>
                  </a:moveTo>
                  <a:lnTo>
                    <a:pt x="125253" y="0"/>
                  </a:lnTo>
                  <a:lnTo>
                    <a:pt x="125253" y="25051"/>
                  </a:lnTo>
                  <a:lnTo>
                    <a:pt x="0" y="25051"/>
                  </a:lnTo>
                  <a:close/>
                </a:path>
              </a:pathLst>
            </a:custGeom>
            <a:solidFill>
              <a:srgbClr val="9E1B34"/>
            </a:solidFill>
            <a:ln w="6251" cap="flat">
              <a:noFill/>
              <a:prstDash val="solid"/>
              <a:miter/>
            </a:ln>
          </p:spPr>
          <p:txBody>
            <a:bodyPr rtlCol="0" anchor="ctr"/>
            <a:lstStyle/>
            <a:p>
              <a:endParaRPr lang="en-GB" dirty="0"/>
            </a:p>
          </p:txBody>
        </p:sp>
        <p:sp>
          <p:nvSpPr>
            <p:cNvPr id="14" name="Freeform: Shape 13">
              <a:extLst>
                <a:ext uri="{FF2B5EF4-FFF2-40B4-BE49-F238E27FC236}">
                  <a16:creationId xmlns:a16="http://schemas.microsoft.com/office/drawing/2014/main" id="{F1C223AE-0926-4D42-9B0A-B89FD32F872D}"/>
                </a:ext>
              </a:extLst>
            </p:cNvPr>
            <p:cNvSpPr/>
            <p:nvPr/>
          </p:nvSpPr>
          <p:spPr>
            <a:xfrm>
              <a:off x="511408" y="3040459"/>
              <a:ext cx="50101" cy="50101"/>
            </a:xfrm>
            <a:custGeom>
              <a:avLst/>
              <a:gdLst>
                <a:gd name="connsiteX0" fmla="*/ 0 w 50101"/>
                <a:gd name="connsiteY0" fmla="*/ 0 h 50101"/>
                <a:gd name="connsiteX1" fmla="*/ 50101 w 50101"/>
                <a:gd name="connsiteY1" fmla="*/ 0 h 50101"/>
                <a:gd name="connsiteX2" fmla="*/ 50101 w 50101"/>
                <a:gd name="connsiteY2" fmla="*/ 50101 h 50101"/>
                <a:gd name="connsiteX3" fmla="*/ 0 w 50101"/>
                <a:gd name="connsiteY3" fmla="*/ 50101 h 50101"/>
              </a:gdLst>
              <a:ahLst/>
              <a:cxnLst>
                <a:cxn ang="0">
                  <a:pos x="connsiteX0" y="connsiteY0"/>
                </a:cxn>
                <a:cxn ang="0">
                  <a:pos x="connsiteX1" y="connsiteY1"/>
                </a:cxn>
                <a:cxn ang="0">
                  <a:pos x="connsiteX2" y="connsiteY2"/>
                </a:cxn>
                <a:cxn ang="0">
                  <a:pos x="connsiteX3" y="connsiteY3"/>
                </a:cxn>
              </a:cxnLst>
              <a:rect l="l" t="t" r="r" b="b"/>
              <a:pathLst>
                <a:path w="50101" h="50101">
                  <a:moveTo>
                    <a:pt x="0" y="0"/>
                  </a:moveTo>
                  <a:lnTo>
                    <a:pt x="50101" y="0"/>
                  </a:lnTo>
                  <a:lnTo>
                    <a:pt x="50101" y="50101"/>
                  </a:lnTo>
                  <a:lnTo>
                    <a:pt x="0" y="50101"/>
                  </a:lnTo>
                  <a:close/>
                </a:path>
              </a:pathLst>
            </a:custGeom>
            <a:solidFill>
              <a:srgbClr val="9E1B34"/>
            </a:solidFill>
            <a:ln w="6251" cap="flat">
              <a:noFill/>
              <a:prstDash val="solid"/>
              <a:miter/>
            </a:ln>
          </p:spPr>
          <p:txBody>
            <a:bodyPr rtlCol="0" anchor="ctr"/>
            <a:lstStyle/>
            <a:p>
              <a:endParaRPr lang="en-GB"/>
            </a:p>
          </p:txBody>
        </p:sp>
        <p:sp>
          <p:nvSpPr>
            <p:cNvPr id="15" name="Freeform: Shape 14">
              <a:extLst>
                <a:ext uri="{FF2B5EF4-FFF2-40B4-BE49-F238E27FC236}">
                  <a16:creationId xmlns:a16="http://schemas.microsoft.com/office/drawing/2014/main" id="{BBD4C652-9E2F-4652-9810-2381AE939762}"/>
                </a:ext>
              </a:extLst>
            </p:cNvPr>
            <p:cNvSpPr/>
            <p:nvPr/>
          </p:nvSpPr>
          <p:spPr>
            <a:xfrm>
              <a:off x="611610" y="3052984"/>
              <a:ext cx="125253" cy="25050"/>
            </a:xfrm>
            <a:custGeom>
              <a:avLst/>
              <a:gdLst>
                <a:gd name="connsiteX0" fmla="*/ 0 w 125253"/>
                <a:gd name="connsiteY0" fmla="*/ 0 h 25050"/>
                <a:gd name="connsiteX1" fmla="*/ 125253 w 125253"/>
                <a:gd name="connsiteY1" fmla="*/ 0 h 25050"/>
                <a:gd name="connsiteX2" fmla="*/ 125253 w 125253"/>
                <a:gd name="connsiteY2" fmla="*/ 25051 h 25050"/>
                <a:gd name="connsiteX3" fmla="*/ 0 w 125253"/>
                <a:gd name="connsiteY3" fmla="*/ 25051 h 25050"/>
              </a:gdLst>
              <a:ahLst/>
              <a:cxnLst>
                <a:cxn ang="0">
                  <a:pos x="connsiteX0" y="connsiteY0"/>
                </a:cxn>
                <a:cxn ang="0">
                  <a:pos x="connsiteX1" y="connsiteY1"/>
                </a:cxn>
                <a:cxn ang="0">
                  <a:pos x="connsiteX2" y="connsiteY2"/>
                </a:cxn>
                <a:cxn ang="0">
                  <a:pos x="connsiteX3" y="connsiteY3"/>
                </a:cxn>
              </a:cxnLst>
              <a:rect l="l" t="t" r="r" b="b"/>
              <a:pathLst>
                <a:path w="125253" h="25050">
                  <a:moveTo>
                    <a:pt x="0" y="0"/>
                  </a:moveTo>
                  <a:lnTo>
                    <a:pt x="125253" y="0"/>
                  </a:lnTo>
                  <a:lnTo>
                    <a:pt x="125253" y="25051"/>
                  </a:lnTo>
                  <a:lnTo>
                    <a:pt x="0" y="25051"/>
                  </a:lnTo>
                  <a:close/>
                </a:path>
              </a:pathLst>
            </a:custGeom>
            <a:solidFill>
              <a:srgbClr val="9E1B34"/>
            </a:solidFill>
            <a:ln w="6251" cap="flat">
              <a:noFill/>
              <a:prstDash val="solid"/>
              <a:miter/>
            </a:ln>
          </p:spPr>
          <p:txBody>
            <a:bodyPr rtlCol="0" anchor="ctr"/>
            <a:lstStyle/>
            <a:p>
              <a:endParaRPr lang="en-GB"/>
            </a:p>
          </p:txBody>
        </p:sp>
      </p:grpSp>
      <p:sp>
        <p:nvSpPr>
          <p:cNvPr id="16" name="Graphic 13" descr="Books">
            <a:extLst>
              <a:ext uri="{FF2B5EF4-FFF2-40B4-BE49-F238E27FC236}">
                <a16:creationId xmlns:a16="http://schemas.microsoft.com/office/drawing/2014/main" id="{9E02FC55-C310-46CE-986C-06BC825D6559}"/>
              </a:ext>
            </a:extLst>
          </p:cNvPr>
          <p:cNvSpPr/>
          <p:nvPr/>
        </p:nvSpPr>
        <p:spPr>
          <a:xfrm>
            <a:off x="724250" y="3233811"/>
            <a:ext cx="479302" cy="447236"/>
          </a:xfrm>
          <a:custGeom>
            <a:avLst/>
            <a:gdLst>
              <a:gd name="connsiteX0" fmla="*/ 479302 w 479302"/>
              <a:gd name="connsiteY0" fmla="*/ 157517 h 447236"/>
              <a:gd name="connsiteX1" fmla="*/ 450049 w 479302"/>
              <a:gd name="connsiteY1" fmla="*/ 146829 h 447236"/>
              <a:gd name="connsiteX2" fmla="*/ 450049 w 479302"/>
              <a:gd name="connsiteY2" fmla="*/ 85509 h 447236"/>
              <a:gd name="connsiteX3" fmla="*/ 479302 w 479302"/>
              <a:gd name="connsiteY3" fmla="*/ 73133 h 447236"/>
              <a:gd name="connsiteX4" fmla="*/ 281281 w 479302"/>
              <a:gd name="connsiteY4" fmla="*/ 0 h 447236"/>
              <a:gd name="connsiteX5" fmla="*/ 40504 w 479302"/>
              <a:gd name="connsiteY5" fmla="*/ 84384 h 447236"/>
              <a:gd name="connsiteX6" fmla="*/ 16877 w 479302"/>
              <a:gd name="connsiteY6" fmla="*/ 151892 h 447236"/>
              <a:gd name="connsiteX7" fmla="*/ 19690 w 479302"/>
              <a:gd name="connsiteY7" fmla="*/ 176644 h 447236"/>
              <a:gd name="connsiteX8" fmla="*/ 0 w 479302"/>
              <a:gd name="connsiteY8" fmla="*/ 241901 h 447236"/>
              <a:gd name="connsiteX9" fmla="*/ 16877 w 479302"/>
              <a:gd name="connsiteY9" fmla="*/ 290844 h 447236"/>
              <a:gd name="connsiteX10" fmla="*/ 15752 w 479302"/>
              <a:gd name="connsiteY10" fmla="*/ 326286 h 447236"/>
              <a:gd name="connsiteX11" fmla="*/ 45005 w 479302"/>
              <a:gd name="connsiteY11" fmla="*/ 382542 h 447236"/>
              <a:gd name="connsiteX12" fmla="*/ 201397 w 479302"/>
              <a:gd name="connsiteY12" fmla="*/ 447236 h 447236"/>
              <a:gd name="connsiteX13" fmla="*/ 478177 w 479302"/>
              <a:gd name="connsiteY13" fmla="*/ 332474 h 447236"/>
              <a:gd name="connsiteX14" fmla="*/ 448924 w 479302"/>
              <a:gd name="connsiteY14" fmla="*/ 321785 h 447236"/>
              <a:gd name="connsiteX15" fmla="*/ 448924 w 479302"/>
              <a:gd name="connsiteY15" fmla="*/ 259903 h 447236"/>
              <a:gd name="connsiteX16" fmla="*/ 478177 w 479302"/>
              <a:gd name="connsiteY16" fmla="*/ 247527 h 447236"/>
              <a:gd name="connsiteX17" fmla="*/ 433172 w 479302"/>
              <a:gd name="connsiteY17" fmla="*/ 230650 h 447236"/>
              <a:gd name="connsiteX18" fmla="*/ 433172 w 479302"/>
              <a:gd name="connsiteY18" fmla="*/ 176644 h 447236"/>
              <a:gd name="connsiteX19" fmla="*/ 479302 w 479302"/>
              <a:gd name="connsiteY19" fmla="*/ 157517 h 447236"/>
              <a:gd name="connsiteX20" fmla="*/ 47255 w 479302"/>
              <a:gd name="connsiteY20" fmla="*/ 123764 h 447236"/>
              <a:gd name="connsiteX21" fmla="*/ 203647 w 479302"/>
              <a:gd name="connsiteY21" fmla="*/ 185083 h 447236"/>
              <a:gd name="connsiteX22" fmla="*/ 428109 w 479302"/>
              <a:gd name="connsiteY22" fmla="*/ 94510 h 447236"/>
              <a:gd name="connsiteX23" fmla="*/ 428109 w 479302"/>
              <a:gd name="connsiteY23" fmla="*/ 142891 h 447236"/>
              <a:gd name="connsiteX24" fmla="*/ 203647 w 479302"/>
              <a:gd name="connsiteY24" fmla="*/ 236276 h 447236"/>
              <a:gd name="connsiteX25" fmla="*/ 47255 w 479302"/>
              <a:gd name="connsiteY25" fmla="*/ 174394 h 447236"/>
              <a:gd name="connsiteX26" fmla="*/ 47255 w 479302"/>
              <a:gd name="connsiteY26" fmla="*/ 123764 h 447236"/>
              <a:gd name="connsiteX27" fmla="*/ 426984 w 479302"/>
              <a:gd name="connsiteY27" fmla="*/ 317847 h 447236"/>
              <a:gd name="connsiteX28" fmla="*/ 202522 w 479302"/>
              <a:gd name="connsiteY28" fmla="*/ 410670 h 447236"/>
              <a:gd name="connsiteX29" fmla="*/ 45567 w 479302"/>
              <a:gd name="connsiteY29" fmla="*/ 348788 h 447236"/>
              <a:gd name="connsiteX30" fmla="*/ 45567 w 479302"/>
              <a:gd name="connsiteY30" fmla="*/ 304908 h 447236"/>
              <a:gd name="connsiteX31" fmla="*/ 185645 w 479302"/>
              <a:gd name="connsiteY31" fmla="*/ 362290 h 447236"/>
              <a:gd name="connsiteX32" fmla="*/ 427547 w 479302"/>
              <a:gd name="connsiteY32" fmla="*/ 266654 h 447236"/>
              <a:gd name="connsiteX33" fmla="*/ 426984 w 479302"/>
              <a:gd name="connsiteY33" fmla="*/ 317847 h 447236"/>
              <a:gd name="connsiteX34" fmla="*/ 411232 w 479302"/>
              <a:gd name="connsiteY34" fmla="*/ 233463 h 447236"/>
              <a:gd name="connsiteX35" fmla="*/ 186770 w 479302"/>
              <a:gd name="connsiteY35" fmla="*/ 326286 h 447236"/>
              <a:gd name="connsiteX36" fmla="*/ 30378 w 479302"/>
              <a:gd name="connsiteY36" fmla="*/ 264404 h 447236"/>
              <a:gd name="connsiteX37" fmla="*/ 30378 w 479302"/>
              <a:gd name="connsiteY37" fmla="*/ 213773 h 447236"/>
              <a:gd name="connsiteX38" fmla="*/ 191271 w 479302"/>
              <a:gd name="connsiteY38" fmla="*/ 277905 h 447236"/>
              <a:gd name="connsiteX39" fmla="*/ 411795 w 479302"/>
              <a:gd name="connsiteY39" fmla="*/ 185645 h 447236"/>
              <a:gd name="connsiteX40" fmla="*/ 411795 w 479302"/>
              <a:gd name="connsiteY40" fmla="*/ 233463 h 447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479302" h="447236">
                <a:moveTo>
                  <a:pt x="479302" y="157517"/>
                </a:moveTo>
                <a:lnTo>
                  <a:pt x="450049" y="146829"/>
                </a:lnTo>
                <a:lnTo>
                  <a:pt x="450049" y="85509"/>
                </a:lnTo>
                <a:lnTo>
                  <a:pt x="479302" y="73133"/>
                </a:lnTo>
                <a:lnTo>
                  <a:pt x="281281" y="0"/>
                </a:lnTo>
                <a:lnTo>
                  <a:pt x="40504" y="84384"/>
                </a:lnTo>
                <a:cubicBezTo>
                  <a:pt x="17439" y="95635"/>
                  <a:pt x="16877" y="126576"/>
                  <a:pt x="16877" y="151892"/>
                </a:cubicBezTo>
                <a:cubicBezTo>
                  <a:pt x="16877" y="160330"/>
                  <a:pt x="18002" y="168768"/>
                  <a:pt x="19690" y="176644"/>
                </a:cubicBezTo>
                <a:cubicBezTo>
                  <a:pt x="563" y="189021"/>
                  <a:pt x="0" y="217711"/>
                  <a:pt x="0" y="241901"/>
                </a:cubicBezTo>
                <a:cubicBezTo>
                  <a:pt x="0" y="261591"/>
                  <a:pt x="4500" y="279593"/>
                  <a:pt x="16877" y="290844"/>
                </a:cubicBezTo>
                <a:cubicBezTo>
                  <a:pt x="14064" y="300408"/>
                  <a:pt x="15752" y="312222"/>
                  <a:pt x="15752" y="326286"/>
                </a:cubicBezTo>
                <a:cubicBezTo>
                  <a:pt x="15752" y="351601"/>
                  <a:pt x="22502" y="374666"/>
                  <a:pt x="45005" y="382542"/>
                </a:cubicBezTo>
                <a:lnTo>
                  <a:pt x="201397" y="447236"/>
                </a:lnTo>
                <a:lnTo>
                  <a:pt x="478177" y="332474"/>
                </a:lnTo>
                <a:lnTo>
                  <a:pt x="448924" y="321785"/>
                </a:lnTo>
                <a:lnTo>
                  <a:pt x="448924" y="259903"/>
                </a:lnTo>
                <a:lnTo>
                  <a:pt x="478177" y="247527"/>
                </a:lnTo>
                <a:lnTo>
                  <a:pt x="433172" y="230650"/>
                </a:lnTo>
                <a:lnTo>
                  <a:pt x="433172" y="176644"/>
                </a:lnTo>
                <a:lnTo>
                  <a:pt x="479302" y="157517"/>
                </a:lnTo>
                <a:close/>
                <a:moveTo>
                  <a:pt x="47255" y="123764"/>
                </a:moveTo>
                <a:lnTo>
                  <a:pt x="203647" y="185083"/>
                </a:lnTo>
                <a:lnTo>
                  <a:pt x="428109" y="94510"/>
                </a:lnTo>
                <a:lnTo>
                  <a:pt x="428109" y="142891"/>
                </a:lnTo>
                <a:lnTo>
                  <a:pt x="203647" y="236276"/>
                </a:lnTo>
                <a:lnTo>
                  <a:pt x="47255" y="174394"/>
                </a:lnTo>
                <a:lnTo>
                  <a:pt x="47255" y="123764"/>
                </a:lnTo>
                <a:close/>
                <a:moveTo>
                  <a:pt x="426984" y="317847"/>
                </a:moveTo>
                <a:lnTo>
                  <a:pt x="202522" y="410670"/>
                </a:lnTo>
                <a:lnTo>
                  <a:pt x="45567" y="348788"/>
                </a:lnTo>
                <a:lnTo>
                  <a:pt x="45567" y="304908"/>
                </a:lnTo>
                <a:lnTo>
                  <a:pt x="185645" y="362290"/>
                </a:lnTo>
                <a:lnTo>
                  <a:pt x="427547" y="266654"/>
                </a:lnTo>
                <a:lnTo>
                  <a:pt x="426984" y="317847"/>
                </a:lnTo>
                <a:close/>
                <a:moveTo>
                  <a:pt x="411232" y="233463"/>
                </a:moveTo>
                <a:lnTo>
                  <a:pt x="186770" y="326286"/>
                </a:lnTo>
                <a:lnTo>
                  <a:pt x="30378" y="264404"/>
                </a:lnTo>
                <a:lnTo>
                  <a:pt x="30378" y="213773"/>
                </a:lnTo>
                <a:lnTo>
                  <a:pt x="191271" y="277905"/>
                </a:lnTo>
                <a:lnTo>
                  <a:pt x="411795" y="185645"/>
                </a:lnTo>
                <a:lnTo>
                  <a:pt x="411795" y="233463"/>
                </a:lnTo>
                <a:close/>
              </a:path>
            </a:pathLst>
          </a:custGeom>
          <a:solidFill>
            <a:srgbClr val="9E1B34"/>
          </a:solidFill>
          <a:ln w="5556" cap="flat">
            <a:noFill/>
            <a:prstDash val="solid"/>
            <a:miter/>
          </a:ln>
        </p:spPr>
        <p:txBody>
          <a:bodyPr rtlCol="0" anchor="ctr"/>
          <a:lstStyle/>
          <a:p>
            <a:endParaRPr lang="en-GB" dirty="0"/>
          </a:p>
        </p:txBody>
      </p:sp>
      <p:sp>
        <p:nvSpPr>
          <p:cNvPr id="17" name="Graphic 19" descr="Monitor">
            <a:extLst>
              <a:ext uri="{FF2B5EF4-FFF2-40B4-BE49-F238E27FC236}">
                <a16:creationId xmlns:a16="http://schemas.microsoft.com/office/drawing/2014/main" id="{6E28BC8A-D7D1-4857-889F-CC8DB2E23A02}"/>
              </a:ext>
            </a:extLst>
          </p:cNvPr>
          <p:cNvSpPr/>
          <p:nvPr/>
        </p:nvSpPr>
        <p:spPr>
          <a:xfrm>
            <a:off x="710066" y="1405061"/>
            <a:ext cx="512260" cy="435421"/>
          </a:xfrm>
          <a:custGeom>
            <a:avLst/>
            <a:gdLst>
              <a:gd name="connsiteX0" fmla="*/ 473841 w 512260"/>
              <a:gd name="connsiteY0" fmla="*/ 320163 h 435421"/>
              <a:gd name="connsiteX1" fmla="*/ 38420 w 512260"/>
              <a:gd name="connsiteY1" fmla="*/ 320163 h 435421"/>
              <a:gd name="connsiteX2" fmla="*/ 38420 w 512260"/>
              <a:gd name="connsiteY2" fmla="*/ 38420 h 435421"/>
              <a:gd name="connsiteX3" fmla="*/ 473841 w 512260"/>
              <a:gd name="connsiteY3" fmla="*/ 38420 h 435421"/>
              <a:gd name="connsiteX4" fmla="*/ 473841 w 512260"/>
              <a:gd name="connsiteY4" fmla="*/ 320163 h 435421"/>
              <a:gd name="connsiteX5" fmla="*/ 486648 w 512260"/>
              <a:gd name="connsiteY5" fmla="*/ 0 h 435421"/>
              <a:gd name="connsiteX6" fmla="*/ 25613 w 512260"/>
              <a:gd name="connsiteY6" fmla="*/ 0 h 435421"/>
              <a:gd name="connsiteX7" fmla="*/ 0 w 512260"/>
              <a:gd name="connsiteY7" fmla="*/ 25613 h 435421"/>
              <a:gd name="connsiteX8" fmla="*/ 0 w 512260"/>
              <a:gd name="connsiteY8" fmla="*/ 332970 h 435421"/>
              <a:gd name="connsiteX9" fmla="*/ 25613 w 512260"/>
              <a:gd name="connsiteY9" fmla="*/ 358583 h 435421"/>
              <a:gd name="connsiteX10" fmla="*/ 204904 w 512260"/>
              <a:gd name="connsiteY10" fmla="*/ 358583 h 435421"/>
              <a:gd name="connsiteX11" fmla="*/ 204904 w 512260"/>
              <a:gd name="connsiteY11" fmla="*/ 397002 h 435421"/>
              <a:gd name="connsiteX12" fmla="*/ 140872 w 512260"/>
              <a:gd name="connsiteY12" fmla="*/ 397002 h 435421"/>
              <a:gd name="connsiteX13" fmla="*/ 140872 w 512260"/>
              <a:gd name="connsiteY13" fmla="*/ 435422 h 435421"/>
              <a:gd name="connsiteX14" fmla="*/ 371389 w 512260"/>
              <a:gd name="connsiteY14" fmla="*/ 435422 h 435421"/>
              <a:gd name="connsiteX15" fmla="*/ 371389 w 512260"/>
              <a:gd name="connsiteY15" fmla="*/ 397002 h 435421"/>
              <a:gd name="connsiteX16" fmla="*/ 307357 w 512260"/>
              <a:gd name="connsiteY16" fmla="*/ 397002 h 435421"/>
              <a:gd name="connsiteX17" fmla="*/ 307357 w 512260"/>
              <a:gd name="connsiteY17" fmla="*/ 358583 h 435421"/>
              <a:gd name="connsiteX18" fmla="*/ 486648 w 512260"/>
              <a:gd name="connsiteY18" fmla="*/ 358583 h 435421"/>
              <a:gd name="connsiteX19" fmla="*/ 512261 w 512260"/>
              <a:gd name="connsiteY19" fmla="*/ 332970 h 435421"/>
              <a:gd name="connsiteX20" fmla="*/ 512261 w 512260"/>
              <a:gd name="connsiteY20" fmla="*/ 25613 h 435421"/>
              <a:gd name="connsiteX21" fmla="*/ 486648 w 512260"/>
              <a:gd name="connsiteY21" fmla="*/ 0 h 4354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12260" h="435421">
                <a:moveTo>
                  <a:pt x="473841" y="320163"/>
                </a:moveTo>
                <a:lnTo>
                  <a:pt x="38420" y="320163"/>
                </a:lnTo>
                <a:lnTo>
                  <a:pt x="38420" y="38420"/>
                </a:lnTo>
                <a:lnTo>
                  <a:pt x="473841" y="38420"/>
                </a:lnTo>
                <a:lnTo>
                  <a:pt x="473841" y="320163"/>
                </a:lnTo>
                <a:close/>
                <a:moveTo>
                  <a:pt x="486648" y="0"/>
                </a:moveTo>
                <a:lnTo>
                  <a:pt x="25613" y="0"/>
                </a:lnTo>
                <a:cubicBezTo>
                  <a:pt x="11526" y="0"/>
                  <a:pt x="0" y="11526"/>
                  <a:pt x="0" y="25613"/>
                </a:cubicBezTo>
                <a:lnTo>
                  <a:pt x="0" y="332970"/>
                </a:lnTo>
                <a:cubicBezTo>
                  <a:pt x="0" y="347057"/>
                  <a:pt x="11526" y="358583"/>
                  <a:pt x="25613" y="358583"/>
                </a:cubicBezTo>
                <a:lnTo>
                  <a:pt x="204904" y="358583"/>
                </a:lnTo>
                <a:lnTo>
                  <a:pt x="204904" y="397002"/>
                </a:lnTo>
                <a:lnTo>
                  <a:pt x="140872" y="397002"/>
                </a:lnTo>
                <a:lnTo>
                  <a:pt x="140872" y="435422"/>
                </a:lnTo>
                <a:lnTo>
                  <a:pt x="371389" y="435422"/>
                </a:lnTo>
                <a:lnTo>
                  <a:pt x="371389" y="397002"/>
                </a:lnTo>
                <a:lnTo>
                  <a:pt x="307357" y="397002"/>
                </a:lnTo>
                <a:lnTo>
                  <a:pt x="307357" y="358583"/>
                </a:lnTo>
                <a:lnTo>
                  <a:pt x="486648" y="358583"/>
                </a:lnTo>
                <a:cubicBezTo>
                  <a:pt x="500735" y="358583"/>
                  <a:pt x="512261" y="347057"/>
                  <a:pt x="512261" y="332970"/>
                </a:cubicBezTo>
                <a:lnTo>
                  <a:pt x="512261" y="25613"/>
                </a:lnTo>
                <a:cubicBezTo>
                  <a:pt x="512261" y="11526"/>
                  <a:pt x="500735" y="0"/>
                  <a:pt x="486648" y="0"/>
                </a:cubicBezTo>
                <a:close/>
              </a:path>
            </a:pathLst>
          </a:custGeom>
          <a:solidFill>
            <a:srgbClr val="9E1B34"/>
          </a:solidFill>
          <a:ln w="6350" cap="flat">
            <a:noFill/>
            <a:prstDash val="solid"/>
            <a:miter/>
          </a:ln>
        </p:spPr>
        <p:txBody>
          <a:bodyPr rtlCol="0" anchor="ctr"/>
          <a:lstStyle/>
          <a:p>
            <a:endParaRPr lang="en-GB"/>
          </a:p>
        </p:txBody>
      </p:sp>
      <p:grpSp>
        <p:nvGrpSpPr>
          <p:cNvPr id="18" name="Graphic 12" descr="Call center">
            <a:extLst>
              <a:ext uri="{FF2B5EF4-FFF2-40B4-BE49-F238E27FC236}">
                <a16:creationId xmlns:a16="http://schemas.microsoft.com/office/drawing/2014/main" id="{6DA9E35D-5B24-4AD7-89B3-1A545A095CFE}"/>
              </a:ext>
            </a:extLst>
          </p:cNvPr>
          <p:cNvGrpSpPr/>
          <p:nvPr/>
        </p:nvGrpSpPr>
        <p:grpSpPr>
          <a:xfrm>
            <a:off x="696478" y="3874019"/>
            <a:ext cx="409808" cy="550680"/>
            <a:chOff x="421065" y="3886432"/>
            <a:chExt cx="409808" cy="550680"/>
          </a:xfrm>
        </p:grpSpPr>
        <p:sp>
          <p:nvSpPr>
            <p:cNvPr id="19" name="Freeform: Shape 18">
              <a:extLst>
                <a:ext uri="{FF2B5EF4-FFF2-40B4-BE49-F238E27FC236}">
                  <a16:creationId xmlns:a16="http://schemas.microsoft.com/office/drawing/2014/main" id="{62D43A54-E674-4627-8022-FB2049868037}"/>
                </a:ext>
              </a:extLst>
            </p:cNvPr>
            <p:cNvSpPr/>
            <p:nvPr/>
          </p:nvSpPr>
          <p:spPr>
            <a:xfrm>
              <a:off x="421065" y="4232208"/>
              <a:ext cx="409808" cy="204904"/>
            </a:xfrm>
            <a:custGeom>
              <a:avLst/>
              <a:gdLst>
                <a:gd name="connsiteX0" fmla="*/ 389318 w 409808"/>
                <a:gd name="connsiteY0" fmla="*/ 61471 h 204904"/>
                <a:gd name="connsiteX1" fmla="*/ 289427 w 409808"/>
                <a:gd name="connsiteY1" fmla="*/ 12807 h 204904"/>
                <a:gd name="connsiteX2" fmla="*/ 204904 w 409808"/>
                <a:gd name="connsiteY2" fmla="*/ 0 h 204904"/>
                <a:gd name="connsiteX3" fmla="*/ 120381 w 409808"/>
                <a:gd name="connsiteY3" fmla="*/ 12807 h 204904"/>
                <a:gd name="connsiteX4" fmla="*/ 20490 w 409808"/>
                <a:gd name="connsiteY4" fmla="*/ 61471 h 204904"/>
                <a:gd name="connsiteX5" fmla="*/ 0 w 409808"/>
                <a:gd name="connsiteY5" fmla="*/ 102452 h 204904"/>
                <a:gd name="connsiteX6" fmla="*/ 0 w 409808"/>
                <a:gd name="connsiteY6" fmla="*/ 204904 h 204904"/>
                <a:gd name="connsiteX7" fmla="*/ 409809 w 409808"/>
                <a:gd name="connsiteY7" fmla="*/ 204904 h 204904"/>
                <a:gd name="connsiteX8" fmla="*/ 409809 w 409808"/>
                <a:gd name="connsiteY8" fmla="*/ 102452 h 204904"/>
                <a:gd name="connsiteX9" fmla="*/ 389318 w 409808"/>
                <a:gd name="connsiteY9" fmla="*/ 61471 h 2049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09808" h="204904">
                  <a:moveTo>
                    <a:pt x="389318" y="61471"/>
                  </a:moveTo>
                  <a:cubicBezTo>
                    <a:pt x="361144" y="38420"/>
                    <a:pt x="325286" y="23052"/>
                    <a:pt x="289427" y="12807"/>
                  </a:cubicBezTo>
                  <a:cubicBezTo>
                    <a:pt x="263814" y="5123"/>
                    <a:pt x="235640" y="0"/>
                    <a:pt x="204904" y="0"/>
                  </a:cubicBezTo>
                  <a:cubicBezTo>
                    <a:pt x="176730" y="0"/>
                    <a:pt x="148556" y="5123"/>
                    <a:pt x="120381" y="12807"/>
                  </a:cubicBezTo>
                  <a:cubicBezTo>
                    <a:pt x="84523" y="23052"/>
                    <a:pt x="48665" y="40981"/>
                    <a:pt x="20490" y="61471"/>
                  </a:cubicBezTo>
                  <a:cubicBezTo>
                    <a:pt x="7684" y="71717"/>
                    <a:pt x="0" y="87084"/>
                    <a:pt x="0" y="102452"/>
                  </a:cubicBezTo>
                  <a:lnTo>
                    <a:pt x="0" y="204904"/>
                  </a:lnTo>
                  <a:lnTo>
                    <a:pt x="409809" y="204904"/>
                  </a:lnTo>
                  <a:lnTo>
                    <a:pt x="409809" y="102452"/>
                  </a:lnTo>
                  <a:cubicBezTo>
                    <a:pt x="409809" y="87084"/>
                    <a:pt x="402125" y="71717"/>
                    <a:pt x="389318" y="61471"/>
                  </a:cubicBezTo>
                  <a:close/>
                </a:path>
              </a:pathLst>
            </a:custGeom>
            <a:solidFill>
              <a:srgbClr val="9E1B34"/>
            </a:solidFill>
            <a:ln w="6350" cap="flat">
              <a:noFill/>
              <a:prstDash val="solid"/>
              <a:miter/>
            </a:ln>
          </p:spPr>
          <p:txBody>
            <a:bodyPr rtlCol="0" anchor="ctr"/>
            <a:lstStyle/>
            <a:p>
              <a:endParaRPr lang="en-GB" dirty="0"/>
            </a:p>
          </p:txBody>
        </p:sp>
        <p:sp>
          <p:nvSpPr>
            <p:cNvPr id="20" name="Freeform: Shape 19">
              <a:extLst>
                <a:ext uri="{FF2B5EF4-FFF2-40B4-BE49-F238E27FC236}">
                  <a16:creationId xmlns:a16="http://schemas.microsoft.com/office/drawing/2014/main" id="{D76BB3EF-5CE6-4A5F-95D0-1C9C198F903D}"/>
                </a:ext>
              </a:extLst>
            </p:cNvPr>
            <p:cNvSpPr/>
            <p:nvPr/>
          </p:nvSpPr>
          <p:spPr>
            <a:xfrm>
              <a:off x="513272" y="3950464"/>
              <a:ext cx="286225" cy="243323"/>
            </a:xfrm>
            <a:custGeom>
              <a:avLst/>
              <a:gdLst>
                <a:gd name="connsiteX0" fmla="*/ 12807 w 286225"/>
                <a:gd name="connsiteY0" fmla="*/ 66594 h 243323"/>
                <a:gd name="connsiteX1" fmla="*/ 21771 w 286225"/>
                <a:gd name="connsiteY1" fmla="*/ 62752 h 243323"/>
                <a:gd name="connsiteX2" fmla="*/ 21771 w 286225"/>
                <a:gd name="connsiteY2" fmla="*/ 62752 h 243323"/>
                <a:gd name="connsiteX3" fmla="*/ 112697 w 286225"/>
                <a:gd name="connsiteY3" fmla="*/ 25613 h 243323"/>
                <a:gd name="connsiteX4" fmla="*/ 240763 w 286225"/>
                <a:gd name="connsiteY4" fmla="*/ 153678 h 243323"/>
                <a:gd name="connsiteX5" fmla="*/ 240763 w 286225"/>
                <a:gd name="connsiteY5" fmla="*/ 183133 h 243323"/>
                <a:gd name="connsiteX6" fmla="*/ 167125 w 286225"/>
                <a:gd name="connsiteY6" fmla="*/ 207466 h 243323"/>
                <a:gd name="connsiteX7" fmla="*/ 157520 w 286225"/>
                <a:gd name="connsiteY7" fmla="*/ 204904 h 243323"/>
                <a:gd name="connsiteX8" fmla="*/ 138310 w 286225"/>
                <a:gd name="connsiteY8" fmla="*/ 224114 h 243323"/>
                <a:gd name="connsiteX9" fmla="*/ 157520 w 286225"/>
                <a:gd name="connsiteY9" fmla="*/ 243324 h 243323"/>
                <a:gd name="connsiteX10" fmla="*/ 175449 w 286225"/>
                <a:gd name="connsiteY10" fmla="*/ 231798 h 243323"/>
                <a:gd name="connsiteX11" fmla="*/ 277261 w 286225"/>
                <a:gd name="connsiteY11" fmla="*/ 197861 h 243323"/>
                <a:gd name="connsiteX12" fmla="*/ 286226 w 286225"/>
                <a:gd name="connsiteY12" fmla="*/ 185695 h 243323"/>
                <a:gd name="connsiteX13" fmla="*/ 286226 w 286225"/>
                <a:gd name="connsiteY13" fmla="*/ 128065 h 243323"/>
                <a:gd name="connsiteX14" fmla="*/ 273419 w 286225"/>
                <a:gd name="connsiteY14" fmla="*/ 115259 h 243323"/>
                <a:gd name="connsiteX15" fmla="*/ 261893 w 286225"/>
                <a:gd name="connsiteY15" fmla="*/ 115259 h 243323"/>
                <a:gd name="connsiteX16" fmla="*/ 112697 w 286225"/>
                <a:gd name="connsiteY16" fmla="*/ 0 h 243323"/>
                <a:gd name="connsiteX17" fmla="*/ 5123 w 286225"/>
                <a:gd name="connsiteY17" fmla="*/ 43542 h 243323"/>
                <a:gd name="connsiteX18" fmla="*/ 0 w 286225"/>
                <a:gd name="connsiteY18" fmla="*/ 53787 h 243323"/>
                <a:gd name="connsiteX19" fmla="*/ 12807 w 286225"/>
                <a:gd name="connsiteY19" fmla="*/ 66594 h 243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86225" h="243323">
                  <a:moveTo>
                    <a:pt x="12807" y="66594"/>
                  </a:moveTo>
                  <a:cubicBezTo>
                    <a:pt x="16648" y="66594"/>
                    <a:pt x="19850" y="65313"/>
                    <a:pt x="21771" y="62752"/>
                  </a:cubicBezTo>
                  <a:lnTo>
                    <a:pt x="21771" y="62752"/>
                  </a:lnTo>
                  <a:cubicBezTo>
                    <a:pt x="45463" y="39700"/>
                    <a:pt x="77479" y="25613"/>
                    <a:pt x="112697" y="25613"/>
                  </a:cubicBezTo>
                  <a:cubicBezTo>
                    <a:pt x="183133" y="25613"/>
                    <a:pt x="240763" y="83242"/>
                    <a:pt x="240763" y="153678"/>
                  </a:cubicBezTo>
                  <a:lnTo>
                    <a:pt x="240763" y="183133"/>
                  </a:lnTo>
                  <a:lnTo>
                    <a:pt x="167125" y="207466"/>
                  </a:lnTo>
                  <a:cubicBezTo>
                    <a:pt x="163923" y="206185"/>
                    <a:pt x="160722" y="204904"/>
                    <a:pt x="157520" y="204904"/>
                  </a:cubicBezTo>
                  <a:cubicBezTo>
                    <a:pt x="146635" y="204904"/>
                    <a:pt x="138310" y="213229"/>
                    <a:pt x="138310" y="224114"/>
                  </a:cubicBezTo>
                  <a:cubicBezTo>
                    <a:pt x="138310" y="235000"/>
                    <a:pt x="146635" y="243324"/>
                    <a:pt x="157520" y="243324"/>
                  </a:cubicBezTo>
                  <a:cubicBezTo>
                    <a:pt x="165204" y="243324"/>
                    <a:pt x="172248" y="238842"/>
                    <a:pt x="175449" y="231798"/>
                  </a:cubicBezTo>
                  <a:lnTo>
                    <a:pt x="277261" y="197861"/>
                  </a:lnTo>
                  <a:cubicBezTo>
                    <a:pt x="282384" y="195940"/>
                    <a:pt x="286226" y="191458"/>
                    <a:pt x="286226" y="185695"/>
                  </a:cubicBezTo>
                  <a:lnTo>
                    <a:pt x="286226" y="128065"/>
                  </a:lnTo>
                  <a:cubicBezTo>
                    <a:pt x="286226" y="121022"/>
                    <a:pt x="280463" y="115259"/>
                    <a:pt x="273419" y="115259"/>
                  </a:cubicBezTo>
                  <a:lnTo>
                    <a:pt x="261893" y="115259"/>
                  </a:lnTo>
                  <a:cubicBezTo>
                    <a:pt x="244605" y="49305"/>
                    <a:pt x="184414" y="0"/>
                    <a:pt x="112697" y="0"/>
                  </a:cubicBezTo>
                  <a:cubicBezTo>
                    <a:pt x="71076" y="0"/>
                    <a:pt x="33297" y="16648"/>
                    <a:pt x="5123" y="43542"/>
                  </a:cubicBezTo>
                  <a:cubicBezTo>
                    <a:pt x="1921" y="46103"/>
                    <a:pt x="0" y="49305"/>
                    <a:pt x="0" y="53787"/>
                  </a:cubicBezTo>
                  <a:cubicBezTo>
                    <a:pt x="0" y="60831"/>
                    <a:pt x="5763" y="66594"/>
                    <a:pt x="12807" y="66594"/>
                  </a:cubicBezTo>
                  <a:close/>
                </a:path>
              </a:pathLst>
            </a:custGeom>
            <a:solidFill>
              <a:srgbClr val="9E1B34"/>
            </a:solidFill>
            <a:ln w="6350" cap="flat">
              <a:noFill/>
              <a:prstDash val="solid"/>
              <a:miter/>
            </a:ln>
          </p:spPr>
          <p:txBody>
            <a:bodyPr rtlCol="0" anchor="ctr"/>
            <a:lstStyle/>
            <a:p>
              <a:endParaRPr lang="en-GB"/>
            </a:p>
          </p:txBody>
        </p:sp>
        <p:sp>
          <p:nvSpPr>
            <p:cNvPr id="21" name="Freeform: Shape 20">
              <a:extLst>
                <a:ext uri="{FF2B5EF4-FFF2-40B4-BE49-F238E27FC236}">
                  <a16:creationId xmlns:a16="http://schemas.microsoft.com/office/drawing/2014/main" id="{416CFF5E-A36A-4EF6-8742-D2DDAB18683D}"/>
                </a:ext>
              </a:extLst>
            </p:cNvPr>
            <p:cNvSpPr/>
            <p:nvPr/>
          </p:nvSpPr>
          <p:spPr>
            <a:xfrm>
              <a:off x="519778" y="3886432"/>
              <a:ext cx="204904" cy="204904"/>
            </a:xfrm>
            <a:custGeom>
              <a:avLst/>
              <a:gdLst>
                <a:gd name="connsiteX0" fmla="*/ 204264 w 204904"/>
                <a:gd name="connsiteY0" fmla="*/ 113338 h 204904"/>
                <a:gd name="connsiteX1" fmla="*/ 204904 w 204904"/>
                <a:gd name="connsiteY1" fmla="*/ 102452 h 204904"/>
                <a:gd name="connsiteX2" fmla="*/ 102452 w 204904"/>
                <a:gd name="connsiteY2" fmla="*/ 0 h 204904"/>
                <a:gd name="connsiteX3" fmla="*/ 0 w 204904"/>
                <a:gd name="connsiteY3" fmla="*/ 102452 h 204904"/>
                <a:gd name="connsiteX4" fmla="*/ 102452 w 204904"/>
                <a:gd name="connsiteY4" fmla="*/ 204904 h 204904"/>
                <a:gd name="connsiteX5" fmla="*/ 108855 w 204904"/>
                <a:gd name="connsiteY5" fmla="*/ 204264 h 204904"/>
                <a:gd name="connsiteX6" fmla="*/ 108855 w 204904"/>
                <a:gd name="connsiteY6" fmla="*/ 172888 h 204904"/>
                <a:gd name="connsiteX7" fmla="*/ 108855 w 204904"/>
                <a:gd name="connsiteY7" fmla="*/ 172888 h 204904"/>
                <a:gd name="connsiteX8" fmla="*/ 112697 w 204904"/>
                <a:gd name="connsiteY8" fmla="*/ 155599 h 204904"/>
                <a:gd name="connsiteX9" fmla="*/ 135109 w 204904"/>
                <a:gd name="connsiteY9" fmla="*/ 136389 h 204904"/>
                <a:gd name="connsiteX10" fmla="*/ 204264 w 204904"/>
                <a:gd name="connsiteY10" fmla="*/ 113338 h 2049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4904" h="204904">
                  <a:moveTo>
                    <a:pt x="204264" y="113338"/>
                  </a:moveTo>
                  <a:cubicBezTo>
                    <a:pt x="204904" y="109496"/>
                    <a:pt x="204904" y="106294"/>
                    <a:pt x="204904" y="102452"/>
                  </a:cubicBezTo>
                  <a:cubicBezTo>
                    <a:pt x="204904" y="46103"/>
                    <a:pt x="158801" y="0"/>
                    <a:pt x="102452" y="0"/>
                  </a:cubicBezTo>
                  <a:cubicBezTo>
                    <a:pt x="46103" y="0"/>
                    <a:pt x="0" y="46103"/>
                    <a:pt x="0" y="102452"/>
                  </a:cubicBezTo>
                  <a:cubicBezTo>
                    <a:pt x="0" y="158801"/>
                    <a:pt x="46103" y="204904"/>
                    <a:pt x="102452" y="204904"/>
                  </a:cubicBezTo>
                  <a:cubicBezTo>
                    <a:pt x="104373" y="204904"/>
                    <a:pt x="106934" y="204904"/>
                    <a:pt x="108855" y="204264"/>
                  </a:cubicBezTo>
                  <a:lnTo>
                    <a:pt x="108855" y="172888"/>
                  </a:lnTo>
                  <a:lnTo>
                    <a:pt x="108855" y="172888"/>
                  </a:lnTo>
                  <a:cubicBezTo>
                    <a:pt x="108855" y="167125"/>
                    <a:pt x="110136" y="161362"/>
                    <a:pt x="112697" y="155599"/>
                  </a:cubicBezTo>
                  <a:cubicBezTo>
                    <a:pt x="117180" y="146635"/>
                    <a:pt x="124864" y="139591"/>
                    <a:pt x="135109" y="136389"/>
                  </a:cubicBezTo>
                  <a:lnTo>
                    <a:pt x="204264" y="113338"/>
                  </a:lnTo>
                  <a:close/>
                </a:path>
              </a:pathLst>
            </a:custGeom>
            <a:solidFill>
              <a:srgbClr val="9E1B34"/>
            </a:solidFill>
            <a:ln w="6350" cap="flat">
              <a:noFill/>
              <a:prstDash val="solid"/>
              <a:miter/>
            </a:ln>
          </p:spPr>
          <p:txBody>
            <a:bodyPr rtlCol="0" anchor="ctr"/>
            <a:lstStyle/>
            <a:p>
              <a:endParaRPr lang="en-GB"/>
            </a:p>
          </p:txBody>
        </p:sp>
      </p:grpSp>
    </p:spTree>
    <p:extLst>
      <p:ext uri="{BB962C8B-B14F-4D97-AF65-F5344CB8AC3E}">
        <p14:creationId xmlns:p14="http://schemas.microsoft.com/office/powerpoint/2010/main" val="3013251033"/>
      </p:ext>
    </p:extLst>
  </p:cSld>
  <p:clrMapOvr>
    <a:masterClrMapping/>
  </p:clrMapOvr>
</p:sld>
</file>

<file path=ppt/theme/theme1.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GB"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GB" sz="2400" b="0" i="0" u="none" strike="noStrike" cap="none" normalizeH="0" baseline="0" smtClean="0">
            <a:ln>
              <a:noFill/>
            </a:ln>
            <a:solidFill>
              <a:schemeClr val="tx1"/>
            </a:solidFill>
            <a:effectLst/>
            <a:latin typeface="Arial"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Presentation1" id="{26324241-572E-415B-9AB7-2E460DB26ADD}" vid="{5CADC050-99BA-4224-B269-06E1C096CAE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F0DCB9218119FC498BD8025F894C7ED3" ma:contentTypeVersion="12" ma:contentTypeDescription="Create a new document." ma:contentTypeScope="" ma:versionID="41d6f9e72f2b0ef31d656c46e0514378">
  <xsd:schema xmlns:xsd="http://www.w3.org/2001/XMLSchema" xmlns:xs="http://www.w3.org/2001/XMLSchema" xmlns:p="http://schemas.microsoft.com/office/2006/metadata/properties" xmlns:ns3="0602c5cd-9d2e-46e4-974b-fb529128a5e5" xmlns:ns4="4842b1a4-bee9-48d2-a9d3-183cc337d655" targetNamespace="http://schemas.microsoft.com/office/2006/metadata/properties" ma:root="true" ma:fieldsID="7307157e1c75a5fcdeaaa91659dab2f1" ns3:_="" ns4:_="">
    <xsd:import namespace="0602c5cd-9d2e-46e4-974b-fb529128a5e5"/>
    <xsd:import namespace="4842b1a4-bee9-48d2-a9d3-183cc337d655"/>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GenerationTime" minOccurs="0"/>
                <xsd:element ref="ns3:MediaServiceEventHashCode" minOccurs="0"/>
                <xsd:element ref="ns4:SharedWithUsers" minOccurs="0"/>
                <xsd:element ref="ns4:SharedWithDetails" minOccurs="0"/>
                <xsd:element ref="ns4:SharingHintHash" minOccurs="0"/>
                <xsd:element ref="ns3:MediaServiceDateTaken" minOccurs="0"/>
                <xsd:element ref="ns3:MediaServiceOCR"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602c5cd-9d2e-46e4-974b-fb529128a5e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4842b1a4-bee9-48d2-a9d3-183cc337d655"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SharingHintHash" ma:index="15"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5A1F46C-17D8-481C-BDA5-FB0D92CCCCFD}">
  <ds:schemaRefs>
    <ds:schemaRef ds:uri="http://purl.org/dc/dcmitype/"/>
    <ds:schemaRef ds:uri="http://schemas.openxmlformats.org/package/2006/metadata/core-properties"/>
    <ds:schemaRef ds:uri="http://schemas.microsoft.com/office/2006/documentManagement/types"/>
    <ds:schemaRef ds:uri="http://purl.org/dc/elements/1.1/"/>
    <ds:schemaRef ds:uri="http://schemas.microsoft.com/office/2006/metadata/properties"/>
    <ds:schemaRef ds:uri="http://purl.org/dc/terms/"/>
    <ds:schemaRef ds:uri="http://schemas.microsoft.com/office/infopath/2007/PartnerControls"/>
    <ds:schemaRef ds:uri="4842b1a4-bee9-48d2-a9d3-183cc337d655"/>
    <ds:schemaRef ds:uri="0602c5cd-9d2e-46e4-974b-fb529128a5e5"/>
    <ds:schemaRef ds:uri="http://www.w3.org/XML/1998/namespace"/>
  </ds:schemaRefs>
</ds:datastoreItem>
</file>

<file path=customXml/itemProps2.xml><?xml version="1.0" encoding="utf-8"?>
<ds:datastoreItem xmlns:ds="http://schemas.openxmlformats.org/officeDocument/2006/customXml" ds:itemID="{EE81F0D1-4096-4521-A1BD-4D110AF180E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602c5cd-9d2e-46e4-974b-fb529128a5e5"/>
    <ds:schemaRef ds:uri="4842b1a4-bee9-48d2-a9d3-183cc337d65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105EE639-D854-4DF2-8BED-DFEA8743C64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7171</TotalTime>
  <Words>834</Words>
  <Application>Microsoft Office PowerPoint</Application>
  <PresentationFormat>On-screen Show (16:9)</PresentationFormat>
  <Paragraphs>117</Paragraphs>
  <Slides>13</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Calibri</vt:lpstr>
      <vt:lpstr>Default Design</vt:lpstr>
      <vt:lpstr>PowerPoint Presentation</vt:lpstr>
      <vt:lpstr>AML visits </vt:lpstr>
      <vt:lpstr>Areas that required improvement</vt:lpstr>
      <vt:lpstr>Audit: 21(1)(c)</vt:lpstr>
      <vt:lpstr>Audit</vt:lpstr>
      <vt:lpstr>Screening: 21(1)(b) &amp; (2)</vt:lpstr>
      <vt:lpstr>Screening</vt:lpstr>
      <vt:lpstr>Matter risk assessments: 28(12)-(13)</vt:lpstr>
      <vt:lpstr>Matter risk assessments</vt:lpstr>
      <vt:lpstr>Source of funds: 28(11)</vt:lpstr>
      <vt:lpstr>Source of funds</vt:lpstr>
      <vt:lpstr>PowerPoint Presentation</vt:lpstr>
      <vt:lpstr>Help is available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Anti-money laundering: what we learnt from law firm visits</dc:title>
  <dc:creator>Solicitors Regulation Authority (SRA)</dc:creator>
  <cp:lastModifiedBy>Matthew Maidment</cp:lastModifiedBy>
  <cp:revision>80</cp:revision>
  <dcterms:created xsi:type="dcterms:W3CDTF">2019-10-14T09:31:41Z</dcterms:created>
  <dcterms:modified xsi:type="dcterms:W3CDTF">2021-03-16T09:27:45Z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0x010100F0DCB9218119FC498BD8025F894C7ED3</vt:lpwstr>
  </property>
</Properties>
</file>