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61" r:id="rId5"/>
    <p:sldId id="260" r:id="rId6"/>
    <p:sldId id="1002" r:id="rId7"/>
    <p:sldId id="1027" r:id="rId8"/>
    <p:sldId id="1030" r:id="rId9"/>
  </p:sldIdLst>
  <p:sldSz cx="9144000" cy="5143500" type="screen16x9"/>
  <p:notesSz cx="6797675" cy="9926638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C68BC52-D1B4-4941-8110-6A9E39E0DBC3}">
          <p14:sldIdLst>
            <p14:sldId id="261"/>
            <p14:sldId id="260"/>
            <p14:sldId id="1002"/>
            <p14:sldId id="1027"/>
            <p14:sldId id="10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34">
          <p15:clr>
            <a:srgbClr val="A4A3A4"/>
          </p15:clr>
        </p15:guide>
        <p15:guide id="2" pos="4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1B34"/>
    <a:srgbClr val="B50038"/>
    <a:srgbClr val="A0CF67"/>
    <a:srgbClr val="7B4393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229" autoAdjust="0"/>
  </p:normalViewPr>
  <p:slideViewPr>
    <p:cSldViewPr>
      <p:cViewPr varScale="1">
        <p:scale>
          <a:sx n="103" d="100"/>
          <a:sy n="103" d="100"/>
        </p:scale>
        <p:origin x="902" y="72"/>
      </p:cViewPr>
      <p:guideLst>
        <p:guide orient="horz" pos="634"/>
        <p:guide pos="40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828" y="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1937B9-9BEB-4715-9929-27D5D50C9E9C}" type="datetimeFigureOut">
              <a:rPr lang="en-US"/>
              <a:pPr>
                <a:defRPr/>
              </a:pPr>
              <a:t>11/11/2021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5915B72-6729-4D09-98FB-FD8BA4F4A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D0D858-E5D3-475A-ACAE-B56E5F9ECF0B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543EA3-381E-4083-887F-9B186795B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548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43EA3-381E-4083-887F-9B186795B61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100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43EA3-381E-4083-887F-9B186795B61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3531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43EA3-381E-4083-887F-9B186795B61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918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4420487" y="987574"/>
            <a:ext cx="4723507" cy="415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1491854"/>
            <a:ext cx="6694488" cy="1102519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4" y="2842022"/>
            <a:ext cx="6624637" cy="13144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28750"/>
            <a:ext cx="3714750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9064" y="1428750"/>
            <a:ext cx="3716337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926" y="94060"/>
            <a:ext cx="1895475" cy="46922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1913" y="94060"/>
            <a:ext cx="5535612" cy="46922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95263"/>
            <a:ext cx="48958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419225"/>
            <a:ext cx="86423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MSIPCMContentMarking" descr="{&quot;HashCode&quot;:-630740743,&quot;Placement&quot;:&quot;Header&quot;}">
            <a:extLst>
              <a:ext uri="{FF2B5EF4-FFF2-40B4-BE49-F238E27FC236}">
                <a16:creationId xmlns:a16="http://schemas.microsoft.com/office/drawing/2014/main" id="{7480BD77-9FA3-4CE0-8A61-DBE8D59B4A7A}"/>
              </a:ext>
            </a:extLst>
          </p:cNvPr>
          <p:cNvSpPr txBox="1"/>
          <p:nvPr userDrawn="1"/>
        </p:nvSpPr>
        <p:spPr>
          <a:xfrm>
            <a:off x="3878144" y="0"/>
            <a:ext cx="1387712" cy="24919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GB" sz="1000">
                <a:solidFill>
                  <a:srgbClr val="000000"/>
                </a:solidFill>
                <a:latin typeface="Arial" panose="020B0604020202020204" pitchFamily="34" charset="0"/>
              </a:rPr>
              <a:t>Sensitivity: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800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2400">
          <a:solidFill>
            <a:srgbClr val="262626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000">
          <a:solidFill>
            <a:srgbClr val="262626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rgbClr val="262626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62854" y="1200150"/>
            <a:ext cx="6694488" cy="1101725"/>
          </a:xfrm>
        </p:spPr>
        <p:txBody>
          <a:bodyPr/>
          <a:lstStyle/>
          <a:p>
            <a:pPr eaLnBrk="1" hangingPunct="1">
              <a:defRPr/>
            </a:pPr>
            <a:br>
              <a:rPr lang="en-GB" b="1" dirty="0">
                <a:ea typeface="ＭＳ Ｐゴシック" pitchFamily="34" charset="-128"/>
              </a:rPr>
            </a:br>
            <a:br>
              <a:rPr lang="en-GB" dirty="0">
                <a:ea typeface="ＭＳ Ｐゴシック" pitchFamily="34" charset="-128"/>
              </a:rPr>
            </a:br>
            <a:endParaRPr lang="en-GB" dirty="0">
              <a:ea typeface="ＭＳ Ｐゴシック" pitchFamily="34" charset="-128"/>
            </a:endParaRP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184" y="2720651"/>
            <a:ext cx="7704855" cy="1314450"/>
          </a:xfrm>
        </p:spPr>
        <p:txBody>
          <a:bodyPr/>
          <a:lstStyle/>
          <a:p>
            <a:pPr eaLnBrk="1" hangingPunct="1"/>
            <a:r>
              <a:rPr lang="en-GB" sz="2200" dirty="0">
                <a:solidFill>
                  <a:srgbClr val="262626"/>
                </a:solidFill>
                <a:ea typeface="ＭＳ Ｐゴシック" pitchFamily="34" charset="-128"/>
              </a:rPr>
              <a:t>Oliver Sweeney, Head of Legal and Enforcement</a:t>
            </a:r>
          </a:p>
          <a:p>
            <a:pPr eaLnBrk="1" hangingPunct="1"/>
            <a:r>
              <a:rPr lang="en-GB" sz="2200" dirty="0">
                <a:solidFill>
                  <a:srgbClr val="262626"/>
                </a:solidFill>
                <a:ea typeface="ＭＳ Ｐゴシック" pitchFamily="34" charset="-128"/>
              </a:rPr>
              <a:t>Carol Westrop, Head of Legal Policy</a:t>
            </a:r>
            <a:br>
              <a:rPr lang="en-GB" sz="2200" dirty="0">
                <a:solidFill>
                  <a:srgbClr val="262626"/>
                </a:solidFill>
                <a:ea typeface="ＭＳ Ｐゴシック" pitchFamily="34" charset="-128"/>
              </a:rPr>
            </a:br>
            <a:endParaRPr lang="en-GB" sz="2200" dirty="0">
              <a:solidFill>
                <a:srgbClr val="262626"/>
              </a:solidFill>
              <a:ea typeface="ＭＳ Ｐゴシック" pitchFamily="34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6A8739-69DC-4762-A92C-972CFB527BAE}"/>
              </a:ext>
            </a:extLst>
          </p:cNvPr>
          <p:cNvSpPr txBox="1"/>
          <p:nvPr/>
        </p:nvSpPr>
        <p:spPr>
          <a:xfrm>
            <a:off x="1258888" y="1345632"/>
            <a:ext cx="64094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/>
              <a:t>The SRA’s approach to professional wellbeing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95263"/>
            <a:ext cx="4895850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Context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530350"/>
            <a:ext cx="7583487" cy="33575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Our Principles and Codes 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Our wider equality, diversity and inclusion work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F8DC2-42D3-46BE-A339-C79D6C6C1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6769447" cy="857250"/>
          </a:xfrm>
        </p:spPr>
        <p:txBody>
          <a:bodyPr/>
          <a:lstStyle/>
          <a:p>
            <a:r>
              <a:rPr lang="en-GB" dirty="0"/>
              <a:t>Wellbeing issues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7C0BD-4D4E-47BE-8742-E1F833948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Our general approach</a:t>
            </a:r>
          </a:p>
          <a:p>
            <a:endParaRPr lang="en-GB" dirty="0"/>
          </a:p>
          <a:p>
            <a:r>
              <a:rPr lang="en-GB" dirty="0"/>
              <a:t>Impact of the pandemic</a:t>
            </a:r>
          </a:p>
          <a:p>
            <a:endParaRPr lang="en-GB" dirty="0"/>
          </a:p>
          <a:p>
            <a:r>
              <a:rPr lang="en-GB" dirty="0"/>
              <a:t>When things do go wrong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6114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13A61-4CD4-4845-A318-660289CBA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5977359" cy="857250"/>
          </a:xfrm>
        </p:spPr>
        <p:txBody>
          <a:bodyPr/>
          <a:lstStyle/>
          <a:p>
            <a:r>
              <a:rPr lang="en-GB" dirty="0"/>
              <a:t>Recent wellbeing initiatives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75BBF-0581-4C6A-9D26-37FB5AFE3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Coordinating reports of bullying, harassment and discrimination </a:t>
            </a:r>
          </a:p>
          <a:p>
            <a:r>
              <a:rPr lang="en-GB" dirty="0"/>
              <a:t>On going thematic review and evidence gathering </a:t>
            </a:r>
          </a:p>
          <a:p>
            <a:r>
              <a:rPr lang="en-GB" dirty="0"/>
              <a:t>Working with other regulators</a:t>
            </a:r>
          </a:p>
          <a:p>
            <a:r>
              <a:rPr lang="en-GB" dirty="0"/>
              <a:t>New guidance </a:t>
            </a:r>
          </a:p>
          <a:p>
            <a:pPr lvl="1"/>
            <a:r>
              <a:rPr lang="en-GB" dirty="0"/>
              <a:t>Regulatory guidance and case studies</a:t>
            </a:r>
          </a:p>
          <a:p>
            <a:pPr lvl="1"/>
            <a:r>
              <a:rPr lang="en-GB" dirty="0"/>
              <a:t>Best practice tips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1104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93499-ACD8-4C85-878A-7C0F473E3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F547D-056E-472B-A04E-FBFD2002D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sz="3600" dirty="0"/>
          </a:p>
          <a:p>
            <a:pPr marL="0" indent="0" algn="ctr">
              <a:buNone/>
            </a:pPr>
            <a:r>
              <a:rPr lang="en-GB" sz="3600" dirty="0"/>
              <a:t>Any questions ? </a:t>
            </a:r>
          </a:p>
        </p:txBody>
      </p:sp>
    </p:spTree>
    <p:extLst>
      <p:ext uri="{BB962C8B-B14F-4D97-AF65-F5344CB8AC3E}">
        <p14:creationId xmlns:p14="http://schemas.microsoft.com/office/powerpoint/2010/main" val="148580240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26324241-572E-415B-9AB7-2E460DB26ADD}" vid="{5CADC050-99BA-4224-B269-06E1C096CA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B5FD6189B35E45A52473BCEB7E328A" ma:contentTypeVersion="12" ma:contentTypeDescription="Create a new document." ma:contentTypeScope="" ma:versionID="998b48838b5526d2869a45e23996a58f">
  <xsd:schema xmlns:xsd="http://www.w3.org/2001/XMLSchema" xmlns:xs="http://www.w3.org/2001/XMLSchema" xmlns:p="http://schemas.microsoft.com/office/2006/metadata/properties" xmlns:ns3="034f807c-094b-4332-935f-00b24bf8c526" xmlns:ns4="c93b9354-0d01-4804-bd3d-18adf0c4c298" targetNamespace="http://schemas.microsoft.com/office/2006/metadata/properties" ma:root="true" ma:fieldsID="788b6232769a5caf545be19b14275055" ns3:_="" ns4:_="">
    <xsd:import namespace="034f807c-094b-4332-935f-00b24bf8c526"/>
    <xsd:import namespace="c93b9354-0d01-4804-bd3d-18adf0c4c29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f807c-094b-4332-935f-00b24bf8c5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3b9354-0d01-4804-bd3d-18adf0c4c29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89AA2EB-6423-491E-A8B0-66F54F9908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771259-7476-41E0-ABB7-F1392FE5D8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4f807c-094b-4332-935f-00b24bf8c526"/>
    <ds:schemaRef ds:uri="c93b9354-0d01-4804-bd3d-18adf0c4c29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DDA7376-09EC-4647-B24E-3BDE3237A2C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c93b9354-0d01-4804-bd3d-18adf0c4c298"/>
    <ds:schemaRef ds:uri="http://purl.org/dc/elements/1.1/"/>
    <ds:schemaRef ds:uri="http://schemas.microsoft.com/office/2006/metadata/properties"/>
    <ds:schemaRef ds:uri="034f807c-094b-4332-935f-00b24bf8c526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SRA Template</Template>
  <TotalTime>8292</TotalTime>
  <Words>89</Words>
  <Application>Microsoft Office PowerPoint</Application>
  <PresentationFormat>On-screen Show (16:9)</PresentationFormat>
  <Paragraphs>26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Default Design</vt:lpstr>
      <vt:lpstr>  </vt:lpstr>
      <vt:lpstr>Context</vt:lpstr>
      <vt:lpstr>Wellbeing issues </vt:lpstr>
      <vt:lpstr>Recent wellbeing initiatives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SRA’s approach to professional wellbeing </dc:title>
  <dc:creator>Solicitors Regulation Authority (SRA)</dc:creator>
  <cp:lastModifiedBy>Matthew Maidment</cp:lastModifiedBy>
  <cp:revision>107</cp:revision>
  <cp:lastPrinted>2020-03-09T09:43:58Z</cp:lastPrinted>
  <dcterms:created xsi:type="dcterms:W3CDTF">2019-09-02T08:23:03Z</dcterms:created>
  <dcterms:modified xsi:type="dcterms:W3CDTF">2021-11-11T08:50:22Z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0x01010068B5FD6189B35E45A52473BCEB7E328A</vt:lpwstr>
  </property>
  <property fmtid="{D5CDD505-2E9C-101B-9397-08002B2CF9AE}" pid="3" name="MSIP_Label_d0143640-2c58-497f-98bf-5d03ac8b8df5_Enabled">
    <vt:lpwstr>True</vt:lpwstr>
  </property>
  <property fmtid="{D5CDD505-2E9C-101B-9397-08002B2CF9AE}" pid="4" name="MSIP_Label_d0143640-2c58-497f-98bf-5d03ac8b8df5_SiteId">
    <vt:lpwstr>adecc3d0-610d-4060-a865-615f7f48c411</vt:lpwstr>
  </property>
  <property fmtid="{D5CDD505-2E9C-101B-9397-08002B2CF9AE}" pid="5" name="MSIP_Label_d0143640-2c58-497f-98bf-5d03ac8b8df5_Owner">
    <vt:lpwstr>Stephen.Nelson@sra.org.uk</vt:lpwstr>
  </property>
  <property fmtid="{D5CDD505-2E9C-101B-9397-08002B2CF9AE}" pid="6" name="MSIP_Label_d0143640-2c58-497f-98bf-5d03ac8b8df5_SetDate">
    <vt:lpwstr>2020-03-03T12:12:25.8630258Z</vt:lpwstr>
  </property>
  <property fmtid="{D5CDD505-2E9C-101B-9397-08002B2CF9AE}" pid="7" name="MSIP_Label_d0143640-2c58-497f-98bf-5d03ac8b8df5_Name">
    <vt:lpwstr>General</vt:lpwstr>
  </property>
  <property fmtid="{D5CDD505-2E9C-101B-9397-08002B2CF9AE}" pid="8" name="MSIP_Label_d0143640-2c58-497f-98bf-5d03ac8b8df5_Application">
    <vt:lpwstr>Microsoft Azure Information Protection</vt:lpwstr>
  </property>
  <property fmtid="{D5CDD505-2E9C-101B-9397-08002B2CF9AE}" pid="9" name="MSIP_Label_d0143640-2c58-497f-98bf-5d03ac8b8df5_ActionId">
    <vt:lpwstr>656fbc1e-55f6-44cd-b034-2e2344ead0ac</vt:lpwstr>
  </property>
  <property fmtid="{D5CDD505-2E9C-101B-9397-08002B2CF9AE}" pid="10" name="MSIP_Label_d0143640-2c58-497f-98bf-5d03ac8b8df5_Extended_MSFT_Method">
    <vt:lpwstr>Automatic</vt:lpwstr>
  </property>
  <property fmtid="{D5CDD505-2E9C-101B-9397-08002B2CF9AE}" pid="11" name="Sensitivity">
    <vt:lpwstr>General</vt:lpwstr>
  </property>
</Properties>
</file>