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13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14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15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20" r:id="rId2"/>
  </p:sldMasterIdLst>
  <p:notesMasterIdLst>
    <p:notesMasterId r:id="rId24"/>
  </p:notesMasterIdLst>
  <p:handoutMasterIdLst>
    <p:handoutMasterId r:id="rId25"/>
  </p:handoutMasterIdLst>
  <p:sldIdLst>
    <p:sldId id="261" r:id="rId3"/>
    <p:sldId id="349" r:id="rId4"/>
    <p:sldId id="324" r:id="rId5"/>
    <p:sldId id="348" r:id="rId6"/>
    <p:sldId id="337" r:id="rId7"/>
    <p:sldId id="331" r:id="rId8"/>
    <p:sldId id="332" r:id="rId9"/>
    <p:sldId id="334" r:id="rId10"/>
    <p:sldId id="336" r:id="rId11"/>
    <p:sldId id="333" r:id="rId12"/>
    <p:sldId id="339" r:id="rId13"/>
    <p:sldId id="340" r:id="rId14"/>
    <p:sldId id="341" r:id="rId15"/>
    <p:sldId id="342" r:id="rId16"/>
    <p:sldId id="343" r:id="rId17"/>
    <p:sldId id="344" r:id="rId18"/>
    <p:sldId id="345" r:id="rId19"/>
    <p:sldId id="346" r:id="rId20"/>
    <p:sldId id="350" r:id="rId21"/>
    <p:sldId id="347" r:id="rId22"/>
    <p:sldId id="351" r:id="rId23"/>
  </p:sldIdLst>
  <p:sldSz cx="9144000" cy="5143500" type="screen16x9"/>
  <p:notesSz cx="6858000" cy="9144000"/>
  <p:defaultTextStyle>
    <a:defPPr>
      <a:defRPr lang="en-GB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34">
          <p15:clr>
            <a:srgbClr val="A4A3A4"/>
          </p15:clr>
        </p15:guide>
        <p15:guide id="2" pos="401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783FB0-83A4-D6EE-15E5-DC450CE74684}" name="Ross Gillson" initials="RG" userId="S::ross.gillson@sra.org.uk::c033b154-1953-4801-8276-9539ae8998e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0038"/>
    <a:srgbClr val="9E1B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8323B04-B322-4328-A943-A087A9418AC3}" v="2" dt="2023-09-11T08:34:29.98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803" autoAdjust="0"/>
    <p:restoredTop sz="49312" autoAdjust="0"/>
  </p:normalViewPr>
  <p:slideViewPr>
    <p:cSldViewPr>
      <p:cViewPr varScale="1">
        <p:scale>
          <a:sx n="74" d="100"/>
          <a:sy n="74" d="100"/>
        </p:scale>
        <p:origin x="2262" y="72"/>
      </p:cViewPr>
      <p:guideLst>
        <p:guide orient="horz" pos="634"/>
        <p:guide pos="401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3834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microsoft.com/office/2018/10/relationships/authors" Target="author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F71937B9-9BEB-4715-9929-27D5D50C9E9C}" type="datetimeFigureOut">
              <a:rPr lang="en-US"/>
              <a:pPr>
                <a:defRPr/>
              </a:pPr>
              <a:t>9/11/2023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45915B72-6729-4D09-98FB-FD8BA4F4A6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0A69BE-6EEA-44EC-AEF6-7A5D0D03F533}" type="datetimeFigureOut">
              <a:rPr lang="en-GB" smtClean="0"/>
              <a:t>11/09/2023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09B61F-A9A7-416F-8E5A-C81D9AFF3F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4718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9B61F-A9A7-416F-8E5A-C81D9AFF3F4E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20777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9B61F-A9A7-416F-8E5A-C81D9AFF3F4E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52044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9B61F-A9A7-416F-8E5A-C81D9AFF3F4E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3695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9B61F-A9A7-416F-8E5A-C81D9AFF3F4E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98229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9B61F-A9A7-416F-8E5A-C81D9AFF3F4E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1292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9B61F-A9A7-416F-8E5A-C81D9AFF3F4E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67983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9B61F-A9A7-416F-8E5A-C81D9AFF3F4E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69242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9B61F-A9A7-416F-8E5A-C81D9AFF3F4E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63116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9B61F-A9A7-416F-8E5A-C81D9AFF3F4E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77554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9B61F-A9A7-416F-8E5A-C81D9AFF3F4E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66032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9B61F-A9A7-416F-8E5A-C81D9AFF3F4E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23698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9B61F-A9A7-416F-8E5A-C81D9AFF3F4E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82124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9B61F-A9A7-416F-8E5A-C81D9AFF3F4E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5250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9B61F-A9A7-416F-8E5A-C81D9AFF3F4E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226241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9B61F-A9A7-416F-8E5A-C81D9AFF3F4E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91100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9B61F-A9A7-416F-8E5A-C81D9AFF3F4E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422764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9B61F-A9A7-416F-8E5A-C81D9AFF3F4E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385693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9B61F-A9A7-416F-8E5A-C81D9AFF3F4E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157608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9B61F-A9A7-416F-8E5A-C81D9AFF3F4E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441167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lnSpc>
                <a:spcPct val="107000"/>
              </a:lnSpc>
              <a:buFont typeface="Symbol" panose="05050102010706020507" pitchFamily="18" charset="2"/>
              <a:buNone/>
            </a:pPr>
            <a:endParaRPr lang="en-GB" sz="18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9B61F-A9A7-416F-8E5A-C81D9AFF3F4E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432705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9B61F-A9A7-416F-8E5A-C81D9AFF3F4E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88892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I:\mydocs\Images\square-background\sra_background_cubes_red_option.jpg"/>
          <p:cNvPicPr>
            <a:picLocks noChangeAspect="1" noChangeArrowheads="1"/>
          </p:cNvPicPr>
          <p:nvPr userDrawn="1"/>
        </p:nvPicPr>
        <p:blipFill>
          <a:blip r:embed="rId2" cstate="print"/>
          <a:srcRect l="8440"/>
          <a:stretch>
            <a:fillRect/>
          </a:stretch>
        </p:blipFill>
        <p:spPr bwMode="auto">
          <a:xfrm flipH="1" flipV="1">
            <a:off x="4420487" y="987574"/>
            <a:ext cx="4723507" cy="4155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I:\red-banner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102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 descr="I:\mydocs\Images\logos\sra-white-logo.png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64388" y="176213"/>
            <a:ext cx="1655762" cy="661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4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692275" y="1491854"/>
            <a:ext cx="6694488" cy="1102519"/>
          </a:xfrm>
        </p:spPr>
        <p:txBody>
          <a:bodyPr/>
          <a:lstStyle>
            <a:lvl1pPr algn="ctr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63714" y="2842022"/>
            <a:ext cx="6624637" cy="131445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GB" dirty="0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31913" y="1428750"/>
            <a:ext cx="3714750" cy="3357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99064" y="1428750"/>
            <a:ext cx="3716337" cy="3357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19926" y="94060"/>
            <a:ext cx="1895475" cy="469225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31913" y="94060"/>
            <a:ext cx="5535612" cy="469225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I:\mydocs\Images\square-background\sra_background_cubes_red_option.jpg"/>
          <p:cNvPicPr>
            <a:picLocks noChangeAspect="1" noChangeArrowheads="1"/>
          </p:cNvPicPr>
          <p:nvPr userDrawn="1"/>
        </p:nvPicPr>
        <p:blipFill>
          <a:blip r:embed="rId2" cstate="print"/>
          <a:srcRect l="8440"/>
          <a:stretch>
            <a:fillRect/>
          </a:stretch>
        </p:blipFill>
        <p:spPr bwMode="auto">
          <a:xfrm flipH="1" flipV="1">
            <a:off x="4420488" y="987574"/>
            <a:ext cx="4723507" cy="4155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I:\red-banner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9144000" cy="102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 descr="I:\mydocs\Images\logos\sra-white-logo.png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64388" y="176214"/>
            <a:ext cx="1655762" cy="661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4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692275" y="1491855"/>
            <a:ext cx="6694488" cy="1102519"/>
          </a:xfrm>
        </p:spPr>
        <p:txBody>
          <a:bodyPr/>
          <a:lstStyle>
            <a:lvl1pPr algn="ctr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63715" y="2842022"/>
            <a:ext cx="6624637" cy="131445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5DD6084-95A3-4BB7-8923-648A28983E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556916-3026-4832-9292-F5DD05CE6D2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773629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934575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89" indent="0">
              <a:buNone/>
              <a:defRPr sz="1800"/>
            </a:lvl2pPr>
            <a:lvl3pPr marL="914378" indent="0">
              <a:buNone/>
              <a:defRPr sz="1600"/>
            </a:lvl3pPr>
            <a:lvl4pPr marL="1371566" indent="0">
              <a:buNone/>
              <a:defRPr sz="1400"/>
            </a:lvl4pPr>
            <a:lvl5pPr marL="1828754" indent="0">
              <a:buNone/>
              <a:defRPr sz="1400"/>
            </a:lvl5pPr>
            <a:lvl6pPr marL="2285943" indent="0">
              <a:buNone/>
              <a:defRPr sz="1400"/>
            </a:lvl6pPr>
            <a:lvl7pPr marL="2743132" indent="0">
              <a:buNone/>
              <a:defRPr sz="1400"/>
            </a:lvl7pPr>
            <a:lvl8pPr marL="3200320" indent="0">
              <a:buNone/>
              <a:defRPr sz="1400"/>
            </a:lvl8pPr>
            <a:lvl9pPr marL="3657509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672375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31913" y="1428750"/>
            <a:ext cx="3714750" cy="3357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99065" y="1428750"/>
            <a:ext cx="3716337" cy="3357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92817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75020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97666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02745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8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2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536501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8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2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8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2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7506626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07741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19927" y="94061"/>
            <a:ext cx="1895475" cy="469225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31913" y="94061"/>
            <a:ext cx="5535612" cy="469225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67030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:\red-banner.jpg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102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0825" y="195263"/>
            <a:ext cx="489585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Title of presentation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0825" y="1419225"/>
            <a:ext cx="8642350" cy="335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1029" name="Picture 3" descr="I:\mydocs\Images\logos\sra-white-logo.png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164388" y="176213"/>
            <a:ext cx="1655762" cy="661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C55881C-CD78-F2B3-5EDF-129950C4B54D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3970338" y="0"/>
            <a:ext cx="1241425" cy="16764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1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Sensitivity: General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9E1B34"/>
        </a:buClr>
        <a:buChar char="•"/>
        <a:defRPr sz="2800">
          <a:solidFill>
            <a:srgbClr val="262626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9E1B34"/>
        </a:buClr>
        <a:buChar char="–"/>
        <a:defRPr sz="2400">
          <a:solidFill>
            <a:srgbClr val="262626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9E1B34"/>
        </a:buClr>
        <a:buChar char="•"/>
        <a:defRPr sz="2000">
          <a:solidFill>
            <a:srgbClr val="262626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9E1B34"/>
        </a:buClr>
        <a:buChar char="–"/>
        <a:defRPr>
          <a:solidFill>
            <a:srgbClr val="262626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9E1B34"/>
        </a:buClr>
        <a:buChar char="»"/>
        <a:defRPr sz="1600">
          <a:solidFill>
            <a:srgbClr val="262626"/>
          </a:solidFill>
          <a:latin typeface="+mn-lt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9E1B34"/>
        </a:buClr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9E1B34"/>
        </a:buClr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9E1B34"/>
        </a:buClr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9E1B34"/>
        </a:buClr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:\red-banner.jpg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1"/>
            <a:ext cx="9144000" cy="102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0825" y="195263"/>
            <a:ext cx="489585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Title of presentation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0826" y="1419226"/>
            <a:ext cx="8642350" cy="335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1029" name="Picture 3" descr="I:\mydocs\Images\logos\sra-white-logo.png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164388" y="176214"/>
            <a:ext cx="1655762" cy="661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E41A35C-E00E-4B04-97F8-B4BE76AEA5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4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556916-3026-4832-9292-F5DD05CE6D2D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6EACDAA-7ED6-E9BC-F839-25BB037EADEC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3970338" y="0"/>
            <a:ext cx="1241425" cy="16764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1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Sensitivity: General</a:t>
            </a:r>
          </a:p>
        </p:txBody>
      </p:sp>
    </p:spTree>
    <p:extLst>
      <p:ext uri="{BB962C8B-B14F-4D97-AF65-F5344CB8AC3E}">
        <p14:creationId xmlns:p14="http://schemas.microsoft.com/office/powerpoint/2010/main" val="400754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+mj-lt"/>
          <a:ea typeface="ＭＳ Ｐゴシック" charset="0"/>
          <a:cs typeface="ＭＳ Ｐゴシック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5pPr>
      <a:lvl6pPr marL="457189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6pPr>
      <a:lvl7pPr marL="914378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7pPr>
      <a:lvl8pPr marL="1371566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8pPr>
      <a:lvl9pPr marL="1828754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9pPr>
    </p:titleStyle>
    <p:bodyStyle>
      <a:lvl1pPr marL="342892" indent="-342892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•"/>
        <a:defRPr sz="2800">
          <a:solidFill>
            <a:srgbClr val="262626"/>
          </a:solidFill>
          <a:latin typeface="+mn-lt"/>
          <a:ea typeface="ＭＳ Ｐゴシック" charset="0"/>
          <a:cs typeface="ＭＳ Ｐゴシック" charset="0"/>
        </a:defRPr>
      </a:lvl1pPr>
      <a:lvl2pPr marL="742931" indent="-285743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–"/>
        <a:defRPr sz="2400">
          <a:solidFill>
            <a:srgbClr val="262626"/>
          </a:solidFill>
          <a:latin typeface="+mn-lt"/>
          <a:ea typeface="ＭＳ Ｐゴシック" charset="0"/>
        </a:defRPr>
      </a:lvl2pPr>
      <a:lvl3pPr marL="1142972" indent="-228594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•"/>
        <a:defRPr sz="2000">
          <a:solidFill>
            <a:srgbClr val="262626"/>
          </a:solidFill>
          <a:latin typeface="+mn-lt"/>
          <a:ea typeface="ＭＳ Ｐゴシック" charset="0"/>
        </a:defRPr>
      </a:lvl3pPr>
      <a:lvl4pPr marL="1600160" indent="-228594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–"/>
        <a:defRPr>
          <a:solidFill>
            <a:srgbClr val="262626"/>
          </a:solidFill>
          <a:latin typeface="+mn-lt"/>
          <a:ea typeface="ＭＳ Ｐゴシック" charset="0"/>
        </a:defRPr>
      </a:lvl4pPr>
      <a:lvl5pPr marL="2057348" indent="-228594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»"/>
        <a:defRPr sz="1600">
          <a:solidFill>
            <a:srgbClr val="262626"/>
          </a:solidFill>
          <a:latin typeface="+mn-lt"/>
          <a:ea typeface="ＭＳ Ｐゴシック" charset="0"/>
        </a:defRPr>
      </a:lvl5pPr>
      <a:lvl6pPr marL="2514537" indent="-228594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»"/>
        <a:defRPr sz="1600">
          <a:solidFill>
            <a:schemeClr val="tx1"/>
          </a:solidFill>
          <a:latin typeface="+mn-lt"/>
        </a:defRPr>
      </a:lvl6pPr>
      <a:lvl7pPr marL="2971726" indent="-228594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»"/>
        <a:defRPr sz="1600">
          <a:solidFill>
            <a:schemeClr val="tx1"/>
          </a:solidFill>
          <a:latin typeface="+mn-lt"/>
        </a:defRPr>
      </a:lvl7pPr>
      <a:lvl8pPr marL="3428915" indent="-228594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»"/>
        <a:defRPr sz="1600">
          <a:solidFill>
            <a:schemeClr val="tx1"/>
          </a:solidFill>
          <a:latin typeface="+mn-lt"/>
        </a:defRPr>
      </a:lvl8pPr>
      <a:lvl9pPr marL="3886103" indent="-228594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ra.org.uk/AML-firm-risk-assessment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sra.org.uk/risk-assessment-guidance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ra.org.uk/financial-penalties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F094E4B-DF47-9803-253E-4A9CB8A651B7}"/>
              </a:ext>
            </a:extLst>
          </p:cNvPr>
          <p:cNvSpPr txBox="1"/>
          <p:nvPr/>
        </p:nvSpPr>
        <p:spPr>
          <a:xfrm>
            <a:off x="1295429" y="1419622"/>
            <a:ext cx="64039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AML: enforcement trends</a:t>
            </a:r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D9ADEF26-0871-ED23-5CAF-AD0D85917698}"/>
              </a:ext>
            </a:extLst>
          </p:cNvPr>
          <p:cNvSpPr txBox="1">
            <a:spLocks/>
          </p:cNvSpPr>
          <p:nvPr/>
        </p:nvSpPr>
        <p:spPr bwMode="auto">
          <a:xfrm>
            <a:off x="513789" y="2542646"/>
            <a:ext cx="7967198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FontTx/>
              <a:buNone/>
              <a:defRPr sz="28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31" indent="-28574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Char char="–"/>
              <a:defRPr sz="2400">
                <a:solidFill>
                  <a:srgbClr val="262626"/>
                </a:solidFill>
                <a:latin typeface="+mn-lt"/>
                <a:ea typeface="ＭＳ Ｐゴシック" charset="0"/>
              </a:defRPr>
            </a:lvl2pPr>
            <a:lvl3pPr marL="1142972" indent="-22859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Char char="•"/>
              <a:defRPr sz="2000">
                <a:solidFill>
                  <a:srgbClr val="262626"/>
                </a:solidFill>
                <a:latin typeface="+mn-lt"/>
                <a:ea typeface="ＭＳ Ｐゴシック" charset="0"/>
              </a:defRPr>
            </a:lvl3pPr>
            <a:lvl4pPr marL="1600160" indent="-22859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Char char="–"/>
              <a:defRPr>
                <a:solidFill>
                  <a:srgbClr val="262626"/>
                </a:solidFill>
                <a:latin typeface="+mn-lt"/>
                <a:ea typeface="ＭＳ Ｐゴシック" charset="0"/>
              </a:defRPr>
            </a:lvl4pPr>
            <a:lvl5pPr marL="2057348" indent="-22859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Char char="»"/>
              <a:defRPr sz="1600">
                <a:solidFill>
                  <a:srgbClr val="262626"/>
                </a:solidFill>
                <a:latin typeface="+mn-lt"/>
                <a:ea typeface="ＭＳ Ｐゴシック" charset="0"/>
              </a:defRPr>
            </a:lvl5pPr>
            <a:lvl6pPr marL="2514537" indent="-22859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Char char="»"/>
              <a:defRPr sz="1600">
                <a:solidFill>
                  <a:schemeClr val="tx1"/>
                </a:solidFill>
                <a:latin typeface="+mn-lt"/>
              </a:defRPr>
            </a:lvl6pPr>
            <a:lvl7pPr marL="2971726" indent="-22859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Char char="»"/>
              <a:defRPr sz="1600">
                <a:solidFill>
                  <a:schemeClr val="tx1"/>
                </a:solidFill>
                <a:latin typeface="+mn-lt"/>
              </a:defRPr>
            </a:lvl7pPr>
            <a:lvl8pPr marL="3428915" indent="-22859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Char char="»"/>
              <a:defRPr sz="1600">
                <a:solidFill>
                  <a:schemeClr val="tx1"/>
                </a:solidFill>
                <a:latin typeface="+mn-lt"/>
              </a:defRPr>
            </a:lvl8pPr>
            <a:lvl9pPr marL="3886103" indent="-22859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Char char="»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GB" sz="2200" kern="0" dirty="0"/>
              <a:t>Christian Shotton, Head of AML Investigations</a:t>
            </a:r>
          </a:p>
          <a:p>
            <a:r>
              <a:rPr lang="en-GB" sz="2200" kern="0" dirty="0"/>
              <a:t>Nicola O’Brien, AML Investigations Manager</a:t>
            </a:r>
          </a:p>
          <a:p>
            <a:endParaRPr lang="en-GB" kern="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4399E8-B02B-D8E3-520F-BDEF06A585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825" y="195263"/>
            <a:ext cx="4895850" cy="857250"/>
          </a:xfrm>
        </p:spPr>
        <p:txBody>
          <a:bodyPr wrap="square" anchor="ctr">
            <a:normAutofit/>
          </a:bodyPr>
          <a:lstStyle/>
          <a:p>
            <a:r>
              <a:rPr lang="en-US" dirty="0"/>
              <a:t>Aims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B8B24B-4045-1D9E-7764-170EA52856C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79512" y="1217588"/>
            <a:ext cx="8448514" cy="3744639"/>
          </a:xfrm>
        </p:spPr>
        <p:txBody>
          <a:bodyPr wrap="square" anchor="t">
            <a:normAutofit/>
          </a:bodyPr>
          <a:lstStyle/>
          <a:p>
            <a:pPr lvl="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2400" dirty="0">
                <a:ea typeface="ＭＳ Ｐゴシック" pitchFamily="34" charset="-128"/>
              </a:rPr>
              <a:t>Highlight w</a:t>
            </a:r>
            <a:r>
              <a:rPr lang="en-GB" sz="2200" dirty="0">
                <a:ea typeface="ＭＳ Ｐゴシック" pitchFamily="34" charset="-128"/>
              </a:rPr>
              <a:t>hat we are seeing in firms and issues at client and file level</a:t>
            </a:r>
            <a:br>
              <a:rPr lang="en-GB" sz="2200" dirty="0">
                <a:ea typeface="ＭＳ Ｐゴシック" pitchFamily="34" charset="-128"/>
              </a:rPr>
            </a:br>
            <a:endParaRPr lang="en-GB" sz="2200" dirty="0">
              <a:ea typeface="ＭＳ Ｐゴシック" pitchFamily="34" charset="-128"/>
            </a:endParaRPr>
          </a:p>
          <a:p>
            <a:pPr lvl="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2400" kern="100" dirty="0">
                <a:ea typeface="ＭＳ Ｐゴシック" pitchFamily="34" charset="-128"/>
              </a:rPr>
              <a:t>Offer insights into our enforcement action</a:t>
            </a:r>
            <a:br>
              <a:rPr lang="en-GB" sz="2400" kern="100" dirty="0">
                <a:ea typeface="Calibri" panose="020F0502020204030204" pitchFamily="34" charset="0"/>
              </a:rPr>
            </a:br>
            <a:endParaRPr lang="en-GB" sz="2400" kern="100" dirty="0">
              <a:effectLst/>
              <a:ea typeface="Calibri" panose="020F050202020403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GB" sz="2400" kern="100" dirty="0">
                <a:effectLst/>
                <a:ea typeface="Calibri" panose="020F0502020204030204" pitchFamily="34" charset="0"/>
              </a:rPr>
              <a:t>Show the cases which have resulted in financial penalties</a:t>
            </a:r>
            <a:endParaRPr lang="en-GB" sz="2400" dirty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84497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4399E8-B02B-D8E3-520F-BDEF06A585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825" y="195263"/>
            <a:ext cx="4895850" cy="857250"/>
          </a:xfrm>
        </p:spPr>
        <p:txBody>
          <a:bodyPr wrap="square" anchor="ctr">
            <a:normAutofit/>
          </a:bodyPr>
          <a:lstStyle/>
          <a:p>
            <a:r>
              <a:rPr lang="en-US" dirty="0"/>
              <a:t>NCA Publication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B8B24B-4045-1D9E-7764-170EA52856C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79512" y="1131590"/>
            <a:ext cx="8448514" cy="3744639"/>
          </a:xfrm>
        </p:spPr>
        <p:txBody>
          <a:bodyPr wrap="square" anchor="t">
            <a:normAutofit/>
          </a:bodyPr>
          <a:lstStyle/>
          <a:p>
            <a:pPr marL="0" indent="0" eaLnBrk="1" hangingPunct="1">
              <a:lnSpc>
                <a:spcPct val="107000"/>
              </a:lnSpc>
              <a:buNone/>
            </a:pPr>
            <a:r>
              <a:rPr lang="en-US" sz="2400" dirty="0">
                <a:ea typeface="ＭＳ Ｐゴシック" pitchFamily="34" charset="-128"/>
              </a:rPr>
              <a:t>The NCA’s UK Financial Intelligence Unit, in a recent August 2023 publication, confirmed:</a:t>
            </a:r>
          </a:p>
          <a:p>
            <a:pPr marL="0" indent="0" eaLnBrk="1" hangingPunct="1">
              <a:lnSpc>
                <a:spcPct val="107000"/>
              </a:lnSpc>
              <a:buNone/>
            </a:pPr>
            <a:endParaRPr lang="en-GB" sz="2400" dirty="0">
              <a:ea typeface="ＭＳ Ｐゴシック" pitchFamily="34" charset="-128"/>
            </a:endParaRPr>
          </a:p>
          <a:p>
            <a:pPr eaLnBrk="1" hangingPunct="1">
              <a:lnSpc>
                <a:spcPct val="107000"/>
              </a:lnSpc>
            </a:pPr>
            <a:r>
              <a:rPr lang="en-GB" sz="2400" dirty="0">
                <a:ea typeface="ＭＳ Ｐゴシック" pitchFamily="34" charset="-128"/>
              </a:rPr>
              <a:t>‘Professional Enablers pose a significant risk to the integrity of the UK’s legitimate economy and reputation . . . highlighting their role at the heart of serious and organised crime impacting the UK. Their specialist skills, knowledge and expertise are exploited by criminals to launder the proceeds of crime . . .’</a:t>
            </a:r>
          </a:p>
        </p:txBody>
      </p:sp>
    </p:spTree>
    <p:extLst>
      <p:ext uri="{BB962C8B-B14F-4D97-AF65-F5344CB8AC3E}">
        <p14:creationId xmlns:p14="http://schemas.microsoft.com/office/powerpoint/2010/main" val="5212169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4399E8-B02B-D8E3-520F-BDEF06A585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825" y="195263"/>
            <a:ext cx="4895850" cy="857250"/>
          </a:xfrm>
        </p:spPr>
        <p:txBody>
          <a:bodyPr wrap="square" anchor="ctr">
            <a:normAutofit/>
          </a:bodyPr>
          <a:lstStyle/>
          <a:p>
            <a:r>
              <a:rPr lang="en-US" dirty="0"/>
              <a:t>NCA Publication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B8B24B-4045-1D9E-7764-170EA52856C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79512" y="1131590"/>
            <a:ext cx="8448514" cy="3744639"/>
          </a:xfrm>
        </p:spPr>
        <p:txBody>
          <a:bodyPr wrap="square" anchor="t">
            <a:normAutofit/>
          </a:bodyPr>
          <a:lstStyle/>
          <a:p>
            <a:pPr eaLnBrk="1" hangingPunct="1">
              <a:lnSpc>
                <a:spcPct val="107000"/>
              </a:lnSpc>
            </a:pPr>
            <a:endParaRPr lang="en-GB" sz="2400" dirty="0">
              <a:ea typeface="ＭＳ Ｐゴシック" pitchFamily="34" charset="-128"/>
            </a:endParaRPr>
          </a:p>
          <a:p>
            <a:pPr eaLnBrk="1" hangingPunct="1">
              <a:lnSpc>
                <a:spcPct val="107000"/>
              </a:lnSpc>
            </a:pPr>
            <a:r>
              <a:rPr lang="en-GB" sz="2400" dirty="0">
                <a:ea typeface="ＭＳ Ｐゴシック" pitchFamily="34" charset="-128"/>
              </a:rPr>
              <a:t>‘Individual or organisation that is providing professional services that enable criminality. Their behaviour is deliberate, reckless, improper, dishonest and/or negligent through a failure to meet their professional and regulatory obligations.’</a:t>
            </a:r>
          </a:p>
        </p:txBody>
      </p:sp>
    </p:spTree>
    <p:extLst>
      <p:ext uri="{BB962C8B-B14F-4D97-AF65-F5344CB8AC3E}">
        <p14:creationId xmlns:p14="http://schemas.microsoft.com/office/powerpoint/2010/main" val="37377530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EC7C7-C179-780F-108F-19F0CE6A6F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824" y="195263"/>
            <a:ext cx="6049367" cy="857250"/>
          </a:xfrm>
        </p:spPr>
        <p:txBody>
          <a:bodyPr/>
          <a:lstStyle/>
          <a:p>
            <a:r>
              <a:rPr lang="en-US" sz="2700" dirty="0"/>
              <a:t>Dedicated AML teams since 2019</a:t>
            </a:r>
            <a:endParaRPr lang="en-GB" sz="27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3C9512-082D-7F89-8793-E66777A9AC94}"/>
              </a:ext>
            </a:extLst>
          </p:cNvPr>
          <p:cNvSpPr txBox="1"/>
          <p:nvPr/>
        </p:nvSpPr>
        <p:spPr>
          <a:xfrm>
            <a:off x="323528" y="1192334"/>
            <a:ext cx="5976663" cy="32565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en-GB" kern="1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We have three bespoke teams:</a:t>
            </a: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endParaRPr lang="en-GB" kern="1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342900" indent="-342900" algn="l" eaLnBrk="0" hangingPunct="0">
              <a:lnSpc>
                <a:spcPct val="107000"/>
              </a:lnSpc>
              <a:spcBef>
                <a:spcPct val="20000"/>
              </a:spcBef>
              <a:buClr>
                <a:srgbClr val="9E1B34"/>
              </a:buClr>
              <a:buFont typeface="Symbol" panose="05050102010706020507" pitchFamily="18" charset="2"/>
              <a:buChar char=""/>
            </a:pPr>
            <a:r>
              <a:rPr lang="en-GB" dirty="0">
                <a:solidFill>
                  <a:srgbClr val="262626"/>
                </a:solidFill>
                <a:latin typeface="+mn-lt"/>
              </a:rPr>
              <a:t>AML Policy</a:t>
            </a:r>
            <a:br>
              <a:rPr lang="en-GB" dirty="0">
                <a:solidFill>
                  <a:srgbClr val="262626"/>
                </a:solidFill>
                <a:latin typeface="+mn-lt"/>
              </a:rPr>
            </a:br>
            <a:endParaRPr lang="en-GB" dirty="0">
              <a:solidFill>
                <a:srgbClr val="262626"/>
              </a:solidFill>
              <a:latin typeface="+mn-lt"/>
            </a:endParaRPr>
          </a:p>
          <a:p>
            <a:pPr marL="342900" indent="-342900" algn="l" eaLnBrk="0" hangingPunct="0">
              <a:lnSpc>
                <a:spcPct val="107000"/>
              </a:lnSpc>
              <a:spcBef>
                <a:spcPct val="20000"/>
              </a:spcBef>
              <a:buClr>
                <a:srgbClr val="9E1B34"/>
              </a:buClr>
              <a:buFont typeface="Symbol" panose="05050102010706020507" pitchFamily="18" charset="2"/>
              <a:buChar char=""/>
            </a:pPr>
            <a:r>
              <a:rPr lang="en-GB" dirty="0">
                <a:solidFill>
                  <a:srgbClr val="262626"/>
                </a:solidFill>
                <a:latin typeface="+mn-lt"/>
              </a:rPr>
              <a:t>AML Proactive Supervision</a:t>
            </a:r>
            <a:br>
              <a:rPr lang="en-GB" dirty="0">
                <a:solidFill>
                  <a:srgbClr val="262626"/>
                </a:solidFill>
                <a:latin typeface="+mn-lt"/>
              </a:rPr>
            </a:br>
            <a:endParaRPr lang="en-GB" dirty="0">
              <a:solidFill>
                <a:srgbClr val="262626"/>
              </a:solidFill>
              <a:latin typeface="+mn-lt"/>
            </a:endParaRPr>
          </a:p>
          <a:p>
            <a:pPr marL="342900" indent="-342900" algn="l" eaLnBrk="0" hangingPunct="0">
              <a:lnSpc>
                <a:spcPct val="107000"/>
              </a:lnSpc>
              <a:spcBef>
                <a:spcPct val="20000"/>
              </a:spcBef>
              <a:buClr>
                <a:srgbClr val="9E1B34"/>
              </a:buClr>
              <a:buFont typeface="Symbol" panose="05050102010706020507" pitchFamily="18" charset="2"/>
              <a:buChar char=""/>
            </a:pPr>
            <a:r>
              <a:rPr lang="en-GB" dirty="0">
                <a:solidFill>
                  <a:srgbClr val="262626"/>
                </a:solidFill>
                <a:latin typeface="+mn-lt"/>
              </a:rPr>
              <a:t>AML Investigations</a:t>
            </a:r>
          </a:p>
        </p:txBody>
      </p:sp>
    </p:spTree>
    <p:extLst>
      <p:ext uri="{BB962C8B-B14F-4D97-AF65-F5344CB8AC3E}">
        <p14:creationId xmlns:p14="http://schemas.microsoft.com/office/powerpoint/2010/main" val="24174804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FE2806-003A-7993-1B61-D9E9EF4FA8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825" y="195263"/>
            <a:ext cx="4895850" cy="857250"/>
          </a:xfrm>
        </p:spPr>
        <p:txBody>
          <a:bodyPr wrap="square" anchor="ctr">
            <a:normAutofit/>
          </a:bodyPr>
          <a:lstStyle/>
          <a:p>
            <a:r>
              <a:rPr lang="en-US" dirty="0"/>
              <a:t>Issues at firm level</a:t>
            </a:r>
            <a:endParaRPr lang="en-GB" dirty="0"/>
          </a:p>
        </p:txBody>
      </p:sp>
      <p:sp>
        <p:nvSpPr>
          <p:cNvPr id="1031" name="Content Placeholder 2">
            <a:extLst>
              <a:ext uri="{FF2B5EF4-FFF2-40B4-BE49-F238E27FC236}">
                <a16:creationId xmlns:a16="http://schemas.microsoft.com/office/drawing/2014/main" id="{2199B786-1AA1-26E8-EA97-E3B7E06B2D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79512" y="1131590"/>
            <a:ext cx="8784976" cy="3816647"/>
          </a:xfrm>
        </p:spPr>
        <p:txBody>
          <a:bodyPr/>
          <a:lstStyle/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2400" kern="1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Lack of controls</a:t>
            </a:r>
            <a:br>
              <a:rPr lang="en-GB" sz="2400" kern="1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lang="en-GB" sz="2400" kern="1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2400" kern="1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Inadequate firm-wide risk assessments and polices</a:t>
            </a:r>
            <a:r>
              <a:rPr lang="en-GB" sz="2400" kern="100" dirty="0"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GB" sz="2400" kern="1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and procedures</a:t>
            </a:r>
            <a:br>
              <a:rPr lang="en-GB" sz="2400" kern="1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lang="en-GB" sz="2400" kern="1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2400" kern="1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Failing to train and supervise staff</a:t>
            </a:r>
            <a:br>
              <a:rPr lang="en-GB" sz="2400" kern="1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lang="en-GB" sz="2400" kern="1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GB" sz="2400" kern="1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Not paying sufficient regard to warning notices and guidance</a:t>
            </a:r>
          </a:p>
          <a:p>
            <a:pPr marL="0" indent="0">
              <a:buNone/>
            </a:pPr>
            <a:endParaRPr lang="en-US" sz="2200" dirty="0"/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234570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C44B6C-4638-53DA-A4BD-9EDB5EB384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824" y="195263"/>
            <a:ext cx="7417519" cy="857250"/>
          </a:xfrm>
        </p:spPr>
        <p:txBody>
          <a:bodyPr wrap="square" anchor="ctr">
            <a:normAutofit/>
          </a:bodyPr>
          <a:lstStyle/>
          <a:p>
            <a:r>
              <a:rPr lang="en-US" dirty="0"/>
              <a:t>Firm-wide risk assessments</a:t>
            </a:r>
            <a:endParaRPr lang="en-GB" dirty="0"/>
          </a:p>
        </p:txBody>
      </p:sp>
      <p:sp>
        <p:nvSpPr>
          <p:cNvPr id="2055" name="Content Placeholder 3">
            <a:extLst>
              <a:ext uri="{FF2B5EF4-FFF2-40B4-BE49-F238E27FC236}">
                <a16:creationId xmlns:a16="http://schemas.microsoft.com/office/drawing/2014/main" id="{3EFE3E9E-E5B7-EDB3-9F8F-560FAE1A56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50824" y="1203598"/>
            <a:ext cx="8713664" cy="4064517"/>
          </a:xfrm>
        </p:spPr>
        <p:txBody>
          <a:bodyPr/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400" kern="1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Firm-wide risk assessments (FWRA):</a:t>
            </a:r>
          </a:p>
          <a:p>
            <a:pPr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2400" kern="1200" dirty="0">
                <a:ea typeface="ＭＳ Ｐゴシック" pitchFamily="34" charset="-128"/>
                <a:cs typeface="+mn-cs"/>
              </a:rPr>
              <a:t>A requirement since 2017</a:t>
            </a:r>
          </a:p>
          <a:p>
            <a:pPr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2400" kern="1200" dirty="0">
                <a:ea typeface="ＭＳ Ｐゴシック" pitchFamily="34" charset="-128"/>
                <a:cs typeface="+mn-cs"/>
              </a:rPr>
              <a:t>Some firms still don’t have one</a:t>
            </a:r>
          </a:p>
          <a:p>
            <a:pPr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2400" kern="1200" dirty="0">
                <a:ea typeface="ＭＳ Ｐゴシック" pitchFamily="34" charset="-128"/>
                <a:cs typeface="+mn-cs"/>
              </a:rPr>
              <a:t>Risk assessment must reflect size and nature of business</a:t>
            </a:r>
          </a:p>
          <a:p>
            <a:pPr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2400" kern="1200" dirty="0">
                <a:ea typeface="ＭＳ Ｐゴシック" pitchFamily="34" charset="-128"/>
                <a:cs typeface="+mn-cs"/>
              </a:rPr>
              <a:t>Your risk assessment must consider information we publish</a:t>
            </a:r>
          </a:p>
          <a:p>
            <a:pPr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2400" kern="1200" dirty="0">
                <a:ea typeface="ＭＳ Ｐゴシック" pitchFamily="34" charset="-128"/>
                <a:cs typeface="+mn-cs"/>
              </a:rPr>
              <a:t>It must cover five key risk factors set out in the regulations</a:t>
            </a:r>
          </a:p>
          <a:p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19613322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C44B6C-4638-53DA-A4BD-9EDB5EB384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825" y="195263"/>
            <a:ext cx="4895850" cy="857250"/>
          </a:xfrm>
        </p:spPr>
        <p:txBody>
          <a:bodyPr wrap="square" anchor="ctr">
            <a:normAutofit/>
          </a:bodyPr>
          <a:lstStyle/>
          <a:p>
            <a:r>
              <a:rPr lang="en-US" dirty="0"/>
              <a:t>FWRA</a:t>
            </a:r>
            <a:endParaRPr lang="en-GB" dirty="0"/>
          </a:p>
        </p:txBody>
      </p:sp>
      <p:sp>
        <p:nvSpPr>
          <p:cNvPr id="2055" name="Content Placeholder 3">
            <a:extLst>
              <a:ext uri="{FF2B5EF4-FFF2-40B4-BE49-F238E27FC236}">
                <a16:creationId xmlns:a16="http://schemas.microsoft.com/office/drawing/2014/main" id="{3EFE3E9E-E5B7-EDB3-9F8F-560FAE1A56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3508" y="1052513"/>
            <a:ext cx="9109012" cy="4064517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700" kern="1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sz="2400" kern="1200" dirty="0">
                <a:ea typeface="ＭＳ Ｐゴシック" pitchFamily="34" charset="-128"/>
                <a:cs typeface="+mn-cs"/>
              </a:rPr>
              <a:t>Warning notice - </a:t>
            </a:r>
            <a:r>
              <a:rPr lang="en-US" sz="2400" kern="1200" dirty="0">
                <a:solidFill>
                  <a:schemeClr val="accent6">
                    <a:lumMod val="60000"/>
                    <a:lumOff val="40000"/>
                  </a:schemeClr>
                </a:solidFill>
                <a:ea typeface="ＭＳ Ｐゴシック" pitchFamily="34" charset="-128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www.sra.org.uk/AML-firm-risk-assessment</a:t>
            </a:r>
            <a:r>
              <a:rPr lang="en-US" sz="2400" kern="1200" dirty="0">
                <a:solidFill>
                  <a:schemeClr val="accent6">
                    <a:lumMod val="60000"/>
                    <a:lumOff val="40000"/>
                  </a:schemeClr>
                </a:solidFill>
                <a:ea typeface="ＭＳ Ｐゴシック" pitchFamily="34" charset="-128"/>
                <a:cs typeface="+mn-cs"/>
              </a:rPr>
              <a:t> </a:t>
            </a:r>
          </a:p>
          <a:p>
            <a:pPr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sz="2400" kern="1200" dirty="0">
                <a:ea typeface="ＭＳ Ｐゴシック" pitchFamily="34" charset="-128"/>
                <a:cs typeface="+mn-cs"/>
              </a:rPr>
              <a:t>Guidance and an editable template - </a:t>
            </a:r>
            <a:r>
              <a:rPr lang="en-US" sz="2400" kern="1200" dirty="0">
                <a:solidFill>
                  <a:schemeClr val="accent6">
                    <a:lumMod val="60000"/>
                    <a:lumOff val="40000"/>
                  </a:schemeClr>
                </a:solidFill>
                <a:ea typeface="ＭＳ Ｐゴシック" pitchFamily="34" charset="-128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www.sra.org.uk/risk-assessment-guidance</a:t>
            </a:r>
            <a:r>
              <a:rPr lang="en-US" sz="2400" kern="1200" dirty="0">
                <a:solidFill>
                  <a:schemeClr val="accent6">
                    <a:lumMod val="60000"/>
                    <a:lumOff val="40000"/>
                  </a:schemeClr>
                </a:solidFill>
                <a:ea typeface="ＭＳ Ｐゴシック" pitchFamily="34" charset="-128"/>
                <a:cs typeface="+mn-cs"/>
              </a:rPr>
              <a:t>  </a:t>
            </a:r>
            <a:endParaRPr lang="en-GB" sz="2400" kern="1200" dirty="0">
              <a:solidFill>
                <a:schemeClr val="accent6">
                  <a:lumMod val="60000"/>
                  <a:lumOff val="40000"/>
                </a:schemeClr>
              </a:solidFill>
              <a:ea typeface="ＭＳ Ｐゴシック" pitchFamily="34" charset="-128"/>
              <a:cs typeface="+mn-cs"/>
            </a:endParaRPr>
          </a:p>
          <a:p>
            <a:pPr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sz="2400" kern="1200" dirty="0">
                <a:ea typeface="ＭＳ Ｐゴシック" pitchFamily="34" charset="-128"/>
                <a:cs typeface="+mn-cs"/>
              </a:rPr>
              <a:t>Must be in writing, kept up-to-date and provided upon request </a:t>
            </a:r>
          </a:p>
          <a:p>
            <a:pPr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sz="2400" kern="1200" dirty="0">
                <a:ea typeface="ＭＳ Ｐゴシック" pitchFamily="34" charset="-128"/>
                <a:cs typeface="+mn-cs"/>
              </a:rPr>
              <a:t>Declaration made to us about FWRA compliance</a:t>
            </a:r>
            <a:endParaRPr lang="en-GB" sz="2400" kern="1200" dirty="0">
              <a:ea typeface="ＭＳ Ｐゴシック" pitchFamily="34" charset="-128"/>
              <a:cs typeface="+mn-cs"/>
            </a:endParaRPr>
          </a:p>
          <a:p>
            <a:pPr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sz="2400" kern="1200" dirty="0">
                <a:ea typeface="ＭＳ Ｐゴシック" pitchFamily="34" charset="-128"/>
                <a:cs typeface="+mn-cs"/>
              </a:rPr>
              <a:t>Templates are fine – but need to be tailored</a:t>
            </a:r>
            <a:endParaRPr lang="en-GB" sz="2400" kern="1200" dirty="0">
              <a:ea typeface="ＭＳ Ｐゴシック" pitchFamily="34" charset="-128"/>
              <a:cs typeface="+mn-cs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7572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A499B2-90CA-29C2-DE43-B42435BD0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PCPs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9BB470-D4FC-3223-0056-EAA48BAE92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79512" y="1131590"/>
            <a:ext cx="8784975" cy="3816647"/>
          </a:xfrm>
        </p:spPr>
        <p:txBody>
          <a:bodyPr/>
          <a:lstStyle/>
          <a:p>
            <a:pPr>
              <a:lnSpc>
                <a:spcPct val="107000"/>
              </a:lnSpc>
              <a:buFont typeface="Symbol" panose="05050102010706020507" pitchFamily="18" charset="2"/>
              <a:buChar char=""/>
            </a:pPr>
            <a:endParaRPr lang="en-US" sz="2400" kern="1200" dirty="0">
              <a:ea typeface="ＭＳ Ｐゴシック" pitchFamily="34" charset="-128"/>
              <a:cs typeface="+mn-cs"/>
            </a:endParaRPr>
          </a:p>
          <a:p>
            <a:pPr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sz="2400" kern="1200" dirty="0">
                <a:ea typeface="ＭＳ Ｐゴシック" pitchFamily="34" charset="-128"/>
                <a:cs typeface="+mn-cs"/>
              </a:rPr>
              <a:t>Still seeing firms that don’t have PCPs</a:t>
            </a:r>
          </a:p>
          <a:p>
            <a:pPr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sz="2400" kern="1200" dirty="0">
                <a:ea typeface="ＭＳ Ｐゴシック" pitchFamily="34" charset="-128"/>
                <a:cs typeface="+mn-cs"/>
              </a:rPr>
              <a:t>The 2003 regulations mandated procedures of internal control and communication </a:t>
            </a:r>
          </a:p>
          <a:p>
            <a:pPr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sz="2400" kern="1200" dirty="0">
                <a:ea typeface="ＭＳ Ｐゴシック" pitchFamily="34" charset="-128"/>
                <a:cs typeface="+mn-cs"/>
              </a:rPr>
              <a:t>The 2007 regulations reinforced that firms must establish and maintain appropriate and risk-sensitive policies and procedures</a:t>
            </a:r>
            <a:endParaRPr lang="en-GB" sz="2400" kern="1200" dirty="0">
              <a:ea typeface="ＭＳ Ｐゴシック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41887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456E83-105B-AA55-3904-CB4C57071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824" y="195263"/>
            <a:ext cx="6985471" cy="857250"/>
          </a:xfrm>
        </p:spPr>
        <p:txBody>
          <a:bodyPr/>
          <a:lstStyle/>
          <a:p>
            <a:r>
              <a:rPr lang="en-GB" dirty="0"/>
              <a:t>PCPs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B7060B-F6BF-AD78-7DF4-F837714C43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825" y="1052513"/>
            <a:ext cx="8642350" cy="3357563"/>
          </a:xfrm>
        </p:spPr>
        <p:txBody>
          <a:bodyPr/>
          <a:lstStyle/>
          <a:p>
            <a:pPr>
              <a:lnSpc>
                <a:spcPct val="107000"/>
              </a:lnSpc>
              <a:buFont typeface="Symbol" panose="05050102010706020507" pitchFamily="18" charset="2"/>
              <a:buChar char=""/>
            </a:pPr>
            <a:endParaRPr lang="en-US" kern="1200" dirty="0">
              <a:ea typeface="ＭＳ Ｐゴシック" pitchFamily="34" charset="-128"/>
              <a:cs typeface="+mn-cs"/>
            </a:endParaRPr>
          </a:p>
          <a:p>
            <a:pPr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kern="1200" dirty="0">
                <a:ea typeface="ＭＳ Ｐゴシック" pitchFamily="34" charset="-128"/>
                <a:cs typeface="+mn-cs"/>
              </a:rPr>
              <a:t>Legal Sector Affinity Group guidance, published in September 2017 (Treasury approval in March 2018) </a:t>
            </a:r>
          </a:p>
          <a:p>
            <a:pPr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kern="1200" dirty="0">
                <a:ea typeface="ＭＳ Ｐゴシック" pitchFamily="34" charset="-128"/>
                <a:cs typeface="+mn-cs"/>
              </a:rPr>
              <a:t>Where appropriate to the size and nature of firm, must establish an independent audit function </a:t>
            </a:r>
          </a:p>
          <a:p>
            <a:pPr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kern="1200" dirty="0">
                <a:ea typeface="ＭＳ Ｐゴシック" pitchFamily="34" charset="-128"/>
                <a:cs typeface="+mn-cs"/>
              </a:rPr>
              <a:t>Robust PCPs but not communicated to staff</a:t>
            </a:r>
            <a:endParaRPr lang="en-GB" kern="1200" dirty="0">
              <a:ea typeface="ＭＳ Ｐゴシック" pitchFamily="34" charset="-128"/>
              <a:cs typeface="+mn-cs"/>
            </a:endParaRP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918802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456E83-105B-AA55-3904-CB4C57071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824" y="195263"/>
            <a:ext cx="6985471" cy="857250"/>
          </a:xfrm>
        </p:spPr>
        <p:txBody>
          <a:bodyPr/>
          <a:lstStyle/>
          <a:p>
            <a:r>
              <a:rPr lang="en-GB" dirty="0"/>
              <a:t>Training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B7060B-F6BF-AD78-7DF4-F837714C43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9479" y="1250565"/>
            <a:ext cx="8642350" cy="3679477"/>
          </a:xfrm>
        </p:spPr>
        <p:txBody>
          <a:bodyPr/>
          <a:lstStyle/>
          <a:p>
            <a:pPr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kern="1200" dirty="0">
                <a:ea typeface="ＭＳ Ｐゴシック" pitchFamily="34" charset="-128"/>
                <a:cs typeface="+mn-cs"/>
              </a:rPr>
              <a:t>Firms must make sure employees are regularly given training</a:t>
            </a:r>
            <a:endParaRPr lang="en-GB" kern="1200" dirty="0">
              <a:ea typeface="ＭＳ Ｐゴシック" pitchFamily="34" charset="-128"/>
              <a:cs typeface="+mn-cs"/>
            </a:endParaRPr>
          </a:p>
          <a:p>
            <a:pPr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kern="1200" dirty="0">
                <a:ea typeface="ＭＳ Ｐゴシック" pitchFamily="34" charset="-128"/>
                <a:cs typeface="+mn-cs"/>
              </a:rPr>
              <a:t>Firms must maintain a record in writing of the training given</a:t>
            </a:r>
            <a:endParaRPr lang="en-GB" kern="1200" dirty="0">
              <a:ea typeface="ＭＳ Ｐゴシック" pitchFamily="34" charset="-128"/>
              <a:cs typeface="+mn-cs"/>
            </a:endParaRPr>
          </a:p>
          <a:p>
            <a:pPr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kern="1200" dirty="0">
                <a:ea typeface="ＭＳ Ｐゴシック" pitchFamily="34" charset="-128"/>
                <a:cs typeface="+mn-cs"/>
              </a:rPr>
              <a:t>We see that targeted AML training is not being given to staff </a:t>
            </a:r>
          </a:p>
          <a:p>
            <a:pPr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kern="1200" dirty="0">
                <a:ea typeface="ＭＳ Ｐゴシック" pitchFamily="34" charset="-128"/>
                <a:cs typeface="+mn-cs"/>
              </a:rPr>
              <a:t>Staff not being trained well enough on the application of the firm’s PCPs</a:t>
            </a:r>
            <a:endParaRPr lang="en-GB" kern="1200" dirty="0">
              <a:ea typeface="ＭＳ Ｐゴシック" pitchFamily="34" charset="-128"/>
              <a:cs typeface="+mn-cs"/>
            </a:endParaRP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431642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456E83-105B-AA55-3904-CB4C57071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824" y="195263"/>
            <a:ext cx="6985471" cy="857250"/>
          </a:xfrm>
        </p:spPr>
        <p:txBody>
          <a:bodyPr/>
          <a:lstStyle/>
          <a:p>
            <a:r>
              <a:rPr lang="en-GB" dirty="0"/>
              <a:t>Reports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B7060B-F6BF-AD78-7DF4-F837714C43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9265" y="1347614"/>
            <a:ext cx="8642350" cy="3456384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kern="1200" dirty="0">
                <a:ea typeface="ＭＳ Ｐゴシック" pitchFamily="34" charset="-128"/>
                <a:cs typeface="+mn-cs"/>
              </a:rPr>
              <a:t>AML Investigations Team receives reports of potential breaches </a:t>
            </a:r>
            <a:endParaRPr lang="en-GB" kern="1200" dirty="0">
              <a:ea typeface="ＭＳ Ｐゴシック" pitchFamily="34" charset="-128"/>
              <a:cs typeface="+mn-cs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kern="1200" dirty="0">
                <a:ea typeface="ＭＳ Ｐゴシック" pitchFamily="34" charset="-128"/>
                <a:cs typeface="+mn-cs"/>
              </a:rPr>
              <a:t>Half of reports come via AML Proactive Supervision Team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kern="1200" dirty="0">
                <a:ea typeface="ＭＳ Ｐゴシック" pitchFamily="34" charset="-128"/>
                <a:cs typeface="+mn-cs"/>
              </a:rPr>
              <a:t>Others from law firms, law enforcement, other agencies or regulators</a:t>
            </a:r>
            <a:endParaRPr lang="en-GB" kern="1200" dirty="0">
              <a:ea typeface="ＭＳ Ｐゴシック" pitchFamily="34" charset="-128"/>
              <a:cs typeface="+mn-cs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kern="1200" dirty="0">
                <a:ea typeface="ＭＳ Ｐゴシック" pitchFamily="34" charset="-128"/>
                <a:cs typeface="+mn-cs"/>
              </a:rPr>
              <a:t>Last year, there were 249 AML related reports and 522 breach reasons</a:t>
            </a:r>
            <a:endParaRPr lang="en-GB" kern="1200" dirty="0">
              <a:ea typeface="ＭＳ Ｐゴシック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0694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456E83-105B-AA55-3904-CB4C57071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824" y="195263"/>
            <a:ext cx="6985471" cy="857250"/>
          </a:xfrm>
        </p:spPr>
        <p:txBody>
          <a:bodyPr/>
          <a:lstStyle/>
          <a:p>
            <a:r>
              <a:rPr lang="en-GB" dirty="0"/>
              <a:t>Reports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B7060B-F6BF-AD78-7DF4-F837714C43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825" y="1203598"/>
            <a:ext cx="8642350" cy="3357563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200" kern="1200" dirty="0">
                <a:ea typeface="ＭＳ Ｐゴシック" pitchFamily="34" charset="-128"/>
                <a:cs typeface="+mn-cs"/>
              </a:rPr>
              <a:t>Often, reports have more than one suspected breach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200" kern="1200" dirty="0">
                <a:ea typeface="ＭＳ Ｐゴシック" pitchFamily="34" charset="-128"/>
                <a:cs typeface="+mn-cs"/>
              </a:rPr>
              <a:t>Mixture of reports about a firm’s AML controls but also breaches at client and file level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200" kern="1200" dirty="0">
                <a:ea typeface="ＭＳ Ｐゴシック" pitchFamily="34" charset="-128"/>
                <a:cs typeface="+mn-cs"/>
              </a:rPr>
              <a:t>Most significant reasons for reports:</a:t>
            </a:r>
            <a:endParaRPr lang="en-GB" sz="2200" kern="1200" dirty="0">
              <a:ea typeface="ＭＳ Ｐゴシック" pitchFamily="34" charset="-128"/>
              <a:cs typeface="+mn-cs"/>
            </a:endParaRPr>
          </a:p>
          <a:p>
            <a:pPr marL="0" indent="0">
              <a:buNone/>
            </a:pPr>
            <a:endParaRPr lang="en-GB" sz="2000" kern="100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0" indent="0">
              <a:buNone/>
            </a:pPr>
            <a:endParaRPr lang="en-GB" sz="2000" kern="1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0" indent="0">
              <a:buNone/>
            </a:pPr>
            <a:endParaRPr lang="en-GB" sz="2000" kern="100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0" indent="0">
              <a:buNone/>
            </a:pPr>
            <a:endParaRPr lang="en-GB" sz="2000" kern="1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endParaRPr lang="en-GB" sz="2000" kern="1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0" indent="0">
              <a:buNone/>
            </a:pPr>
            <a:endParaRPr lang="en-GB" dirty="0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E7465B0B-47A0-4A0F-CBFB-03D1AABE8F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2857465"/>
              </p:ext>
            </p:extLst>
          </p:nvPr>
        </p:nvGraphicFramePr>
        <p:xfrm>
          <a:off x="611560" y="3303616"/>
          <a:ext cx="7704856" cy="1633350"/>
        </p:xfrm>
        <a:graphic>
          <a:graphicData uri="http://schemas.openxmlformats.org/drawingml/2006/table">
            <a:tbl>
              <a:tblPr firstRow="1" firstCol="1" bandRow="1">
                <a:tableStyleId>{7E9639D4-E3E2-4D34-9284-5A2195B3D0D7}</a:tableStyleId>
              </a:tblPr>
              <a:tblGrid>
                <a:gridCol w="6789428">
                  <a:extLst>
                    <a:ext uri="{9D8B030D-6E8A-4147-A177-3AD203B41FA5}">
                      <a16:colId xmlns:a16="http://schemas.microsoft.com/office/drawing/2014/main" val="282136027"/>
                    </a:ext>
                  </a:extLst>
                </a:gridCol>
                <a:gridCol w="915428">
                  <a:extLst>
                    <a:ext uri="{9D8B030D-6E8A-4147-A177-3AD203B41FA5}">
                      <a16:colId xmlns:a16="http://schemas.microsoft.com/office/drawing/2014/main" val="821595140"/>
                    </a:ext>
                  </a:extLst>
                </a:gridCol>
              </a:tblGrid>
              <a:tr h="264029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kern="0" dirty="0">
                          <a:solidFill>
                            <a:schemeClr val="bg1"/>
                          </a:solidFill>
                          <a:effectLst/>
                        </a:rPr>
                        <a:t>Specific matter reason</a:t>
                      </a:r>
                      <a:endParaRPr lang="en-GB" sz="1800" kern="1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003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kern="0" dirty="0">
                          <a:solidFill>
                            <a:schemeClr val="bg1"/>
                          </a:solidFill>
                          <a:effectLst/>
                        </a:rPr>
                        <a:t>Count </a:t>
                      </a:r>
                      <a:endParaRPr lang="en-GB" sz="1800" kern="1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003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4650816"/>
                  </a:ext>
                </a:extLst>
              </a:tr>
              <a:tr h="264029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b="0" kern="0" dirty="0">
                          <a:effectLst/>
                        </a:rPr>
                        <a:t>Failure to have proper AML policies and procedures </a:t>
                      </a:r>
                      <a:endParaRPr lang="en-GB" sz="1800" b="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kern="0" dirty="0">
                          <a:effectLst/>
                        </a:rPr>
                        <a:t>61</a:t>
                      </a:r>
                      <a:endParaRPr lang="en-GB" sz="18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34630408"/>
                  </a:ext>
                </a:extLst>
              </a:tr>
              <a:tr h="264029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b="0" kern="0" dirty="0">
                          <a:effectLst/>
                        </a:rPr>
                        <a:t>Failure to carry out a source of funds checks </a:t>
                      </a:r>
                      <a:endParaRPr lang="en-GB" sz="1800" b="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kern="0">
                          <a:effectLst/>
                        </a:rPr>
                        <a:t>60</a:t>
                      </a:r>
                      <a:endParaRPr lang="en-GB" sz="18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66312104"/>
                  </a:ext>
                </a:extLst>
              </a:tr>
              <a:tr h="264029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b="0" kern="0" dirty="0">
                          <a:effectLst/>
                        </a:rPr>
                        <a:t>Failure to carry out a risk assessment on client/matter</a:t>
                      </a:r>
                      <a:endParaRPr lang="en-GB" sz="1800" b="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kern="0" dirty="0">
                          <a:effectLst/>
                        </a:rPr>
                        <a:t>58</a:t>
                      </a:r>
                      <a:endParaRPr lang="en-GB" sz="18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26484402"/>
                  </a:ext>
                </a:extLst>
              </a:tr>
              <a:tr h="264029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b="0" kern="0" dirty="0">
                          <a:effectLst/>
                        </a:rPr>
                        <a:t>Failure to carry out a firm-wide risk assessment </a:t>
                      </a:r>
                      <a:endParaRPr lang="en-GB" sz="1800" b="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kern="0">
                          <a:effectLst/>
                        </a:rPr>
                        <a:t>48</a:t>
                      </a:r>
                      <a:endParaRPr lang="en-GB" sz="18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8360848"/>
                  </a:ext>
                </a:extLst>
              </a:tr>
              <a:tr h="264029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b="0" kern="0" dirty="0">
                          <a:effectLst/>
                        </a:rPr>
                        <a:t>Failure to carry out/complete initial CDD</a:t>
                      </a:r>
                      <a:endParaRPr lang="en-GB" sz="1800" b="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kern="0" dirty="0">
                          <a:effectLst/>
                        </a:rPr>
                        <a:t>47</a:t>
                      </a:r>
                      <a:endParaRPr lang="en-GB" sz="18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44942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38923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456E83-105B-AA55-3904-CB4C57071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824" y="195263"/>
            <a:ext cx="6985471" cy="857250"/>
          </a:xfrm>
        </p:spPr>
        <p:txBody>
          <a:bodyPr/>
          <a:lstStyle/>
          <a:p>
            <a:r>
              <a:rPr lang="en-US" dirty="0"/>
              <a:t>Issues at client and file level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B7060B-F6BF-AD78-7DF4-F837714C43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4471" y="1275606"/>
            <a:ext cx="8642350" cy="3357563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kern="1200" dirty="0">
                <a:ea typeface="ＭＳ Ｐゴシック" pitchFamily="34" charset="-128"/>
                <a:cs typeface="+mn-cs"/>
              </a:rPr>
              <a:t>Most common issue seen is inadequacy of customer due diligence (CDD) measures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kern="1200" dirty="0">
                <a:ea typeface="ＭＳ Ｐゴシック" pitchFamily="34" charset="-128"/>
                <a:cs typeface="+mn-cs"/>
              </a:rPr>
              <a:t>CDD is mandatory and vital to combatting money laundering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kern="1200" dirty="0">
                <a:ea typeface="ＭＳ Ｐゴシック" pitchFamily="34" charset="-128"/>
                <a:cs typeface="+mn-cs"/>
              </a:rPr>
              <a:t>Lawyers can facilitate money laundering by negligently failing to identify the risks or by deliberate, reckless, improper and dishonest actions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597380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456E83-105B-AA55-3904-CB4C57071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824" y="195263"/>
            <a:ext cx="6985471" cy="857250"/>
          </a:xfrm>
        </p:spPr>
        <p:txBody>
          <a:bodyPr/>
          <a:lstStyle/>
          <a:p>
            <a:r>
              <a:rPr lang="en-GB" dirty="0"/>
              <a:t>CDD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B7060B-F6BF-AD78-7DF4-F837714C43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825" y="1203598"/>
            <a:ext cx="8642350" cy="3463453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kern="1200" dirty="0">
                <a:ea typeface="ＭＳ Ｐゴシック" pitchFamily="34" charset="-128"/>
                <a:cs typeface="+mn-cs"/>
              </a:rPr>
              <a:t>Treat each client and matter appropriately from inception, so that CDD is adequate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kern="1200" dirty="0">
                <a:ea typeface="ＭＳ Ｐゴシック" pitchFamily="34" charset="-128"/>
                <a:cs typeface="+mn-cs"/>
              </a:rPr>
              <a:t>Firms must risk assess clients and matters and consider factors such as the purpose and size of the transaction</a:t>
            </a:r>
            <a:endParaRPr lang="en-GB" kern="1200" dirty="0">
              <a:ea typeface="ＭＳ Ｐゴシック" pitchFamily="34" charset="-128"/>
              <a:cs typeface="+mn-cs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kern="1200" dirty="0">
                <a:ea typeface="ＭＳ Ｐゴシック" pitchFamily="34" charset="-128"/>
                <a:cs typeface="+mn-cs"/>
              </a:rPr>
              <a:t>Regulations state firms must be able to demonstrate the extent of the measures it has taken</a:t>
            </a:r>
            <a:endParaRPr lang="en-GB" kern="1200" dirty="0">
              <a:ea typeface="ＭＳ Ｐゴシック" pitchFamily="34" charset="-128"/>
              <a:cs typeface="+mn-cs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kern="1200" dirty="0">
                <a:ea typeface="ＭＳ Ｐゴシック" pitchFamily="34" charset="-128"/>
                <a:cs typeface="+mn-cs"/>
              </a:rPr>
              <a:t>This will inform the level of CDD to be obtained</a:t>
            </a:r>
          </a:p>
        </p:txBody>
      </p:sp>
    </p:spTree>
    <p:extLst>
      <p:ext uri="{BB962C8B-B14F-4D97-AF65-F5344CB8AC3E}">
        <p14:creationId xmlns:p14="http://schemas.microsoft.com/office/powerpoint/2010/main" val="3503369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456E83-105B-AA55-3904-CB4C57071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824" y="195263"/>
            <a:ext cx="6985471" cy="857250"/>
          </a:xfrm>
        </p:spPr>
        <p:txBody>
          <a:bodyPr/>
          <a:lstStyle/>
          <a:p>
            <a:r>
              <a:rPr lang="en-GB" dirty="0"/>
              <a:t>CDD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B7060B-F6BF-AD78-7DF4-F837714C43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825" y="1052513"/>
            <a:ext cx="8642350" cy="3357563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n-US" dirty="0">
              <a:ea typeface="ＭＳ Ｐゴシック" pitchFamily="34" charset="-128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ea typeface="ＭＳ Ｐゴシック" pitchFamily="34" charset="-128"/>
              </a:rPr>
              <a:t>Assessing and identifying risks from the outset is key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ea typeface="ＭＳ Ｐゴシック" pitchFamily="34" charset="-128"/>
              </a:rPr>
              <a:t>Important factors in relation to CDD:</a:t>
            </a:r>
          </a:p>
          <a:p>
            <a:pPr lvl="1" eaLnBrk="1" hangingPunct="1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en-US" dirty="0">
                <a:ea typeface="ＭＳ Ｐゴシック" pitchFamily="34" charset="-128"/>
              </a:rPr>
              <a:t>Identify and verify identity of the client</a:t>
            </a:r>
          </a:p>
          <a:p>
            <a:pPr lvl="1" eaLnBrk="1" hangingPunct="1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en-US" dirty="0">
                <a:ea typeface="ＭＳ Ｐゴシック" pitchFamily="34" charset="-128"/>
              </a:rPr>
              <a:t>Perform ongoing monitoring of the transactions</a:t>
            </a:r>
          </a:p>
          <a:p>
            <a:pPr lvl="1" eaLnBrk="1" hangingPunct="1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en-US" dirty="0">
                <a:ea typeface="ＭＳ Ｐゴシック" pitchFamily="34" charset="-128"/>
              </a:rPr>
              <a:t>Perform source of funds checks, when necessary</a:t>
            </a:r>
          </a:p>
          <a:p>
            <a:pPr lvl="1" eaLnBrk="1" hangingPunct="1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en-US" dirty="0">
                <a:ea typeface="ＭＳ Ｐゴシック" pitchFamily="34" charset="-128"/>
              </a:rPr>
              <a:t>Undertake enhanced CDD (known as EDD) when relevant</a:t>
            </a:r>
            <a:endParaRPr lang="en-GB" dirty="0">
              <a:ea typeface="ＭＳ Ｐゴシック" pitchFamily="34" charset="-128"/>
            </a:endParaRP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946920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456E83-105B-AA55-3904-CB4C57071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824" y="195263"/>
            <a:ext cx="6985471" cy="857250"/>
          </a:xfrm>
        </p:spPr>
        <p:txBody>
          <a:bodyPr/>
          <a:lstStyle/>
          <a:p>
            <a:r>
              <a:rPr lang="en-US" dirty="0"/>
              <a:t>Common issues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B7060B-F6BF-AD78-7DF4-F837714C43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825" y="1052513"/>
            <a:ext cx="8642350" cy="3463453"/>
          </a:xfrm>
        </p:spPr>
        <p:txBody>
          <a:bodyPr/>
          <a:lstStyle/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endParaRPr lang="en-US" sz="2000" kern="1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lvl="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kern="1200" dirty="0">
                <a:ea typeface="ＭＳ Ｐゴシック" pitchFamily="34" charset="-128"/>
                <a:cs typeface="+mn-cs"/>
              </a:rPr>
              <a:t>Failing to know identity of the client – PEP? Sanctions?</a:t>
            </a:r>
            <a:endParaRPr lang="en-GB" kern="1200" dirty="0">
              <a:ea typeface="ＭＳ Ｐゴシック" pitchFamily="34" charset="-128"/>
              <a:cs typeface="+mn-cs"/>
            </a:endParaRPr>
          </a:p>
          <a:p>
            <a:pPr lvl="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kern="1200" dirty="0">
                <a:ea typeface="ＭＳ Ｐゴシック" pitchFamily="34" charset="-128"/>
                <a:cs typeface="+mn-cs"/>
              </a:rPr>
              <a:t>Not completing client and matter risk assessments</a:t>
            </a:r>
            <a:endParaRPr lang="en-GB" kern="1200" dirty="0">
              <a:ea typeface="ＭＳ Ｐゴシック" pitchFamily="34" charset="-128"/>
              <a:cs typeface="+mn-cs"/>
            </a:endParaRPr>
          </a:p>
          <a:p>
            <a:pPr lvl="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kern="1200" dirty="0">
                <a:ea typeface="ＭＳ Ｐゴシック" pitchFamily="34" charset="-128"/>
                <a:cs typeface="+mn-cs"/>
              </a:rPr>
              <a:t>Treating risk assessments as a ‘tick box’ exercise</a:t>
            </a:r>
            <a:endParaRPr lang="en-GB" kern="1200" dirty="0">
              <a:ea typeface="ＭＳ Ｐゴシック" pitchFamily="34" charset="-128"/>
              <a:cs typeface="+mn-cs"/>
            </a:endParaRPr>
          </a:p>
          <a:p>
            <a:pPr lvl="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kern="1200" dirty="0">
                <a:ea typeface="ＭＳ Ｐゴシック" pitchFamily="34" charset="-128"/>
                <a:cs typeface="+mn-cs"/>
              </a:rPr>
              <a:t>Failing to check source of funds</a:t>
            </a:r>
            <a:endParaRPr lang="en-GB" kern="1200" dirty="0">
              <a:ea typeface="ＭＳ Ｐゴシック" pitchFamily="34" charset="-128"/>
              <a:cs typeface="+mn-cs"/>
            </a:endParaRPr>
          </a:p>
          <a:p>
            <a:pPr lvl="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kern="1200" dirty="0">
                <a:ea typeface="ＭＳ Ｐゴシック" pitchFamily="34" charset="-128"/>
                <a:cs typeface="+mn-cs"/>
              </a:rPr>
              <a:t>Fee earners relying on centralised compliance departments</a:t>
            </a:r>
            <a:endParaRPr lang="en-GB" kern="1200" dirty="0">
              <a:ea typeface="ＭＳ Ｐゴシック" pitchFamily="34" charset="-128"/>
              <a:cs typeface="+mn-cs"/>
            </a:endParaRPr>
          </a:p>
          <a:p>
            <a:pPr lvl="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kern="1200" dirty="0">
                <a:ea typeface="ＭＳ Ｐゴシック" pitchFamily="34" charset="-128"/>
                <a:cs typeface="+mn-cs"/>
              </a:rPr>
              <a:t>Having systems and processes that allow events to happen unchecked</a:t>
            </a:r>
            <a:endParaRPr lang="en-GB" kern="1200" dirty="0">
              <a:ea typeface="ＭＳ Ｐゴシック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38442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456E83-105B-AA55-3904-CB4C57071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824" y="195263"/>
            <a:ext cx="6985471" cy="857250"/>
          </a:xfrm>
        </p:spPr>
        <p:txBody>
          <a:bodyPr/>
          <a:lstStyle/>
          <a:p>
            <a:r>
              <a:rPr lang="en-GB" dirty="0"/>
              <a:t>Case studies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B7060B-F6BF-AD78-7DF4-F837714C43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825" y="1052513"/>
            <a:ext cx="8642350" cy="3751485"/>
          </a:xfrm>
        </p:spPr>
        <p:txBody>
          <a:bodyPr/>
          <a:lstStyle/>
          <a:p>
            <a:pPr marL="0" lvl="0" indent="0">
              <a:lnSpc>
                <a:spcPct val="107000"/>
              </a:lnSpc>
              <a:buNone/>
            </a:pPr>
            <a:r>
              <a:rPr lang="en-US" b="1" kern="100" dirty="0" err="1">
                <a:effectLst/>
                <a:latin typeface="+mj-lt"/>
                <a:ea typeface="Calibri" panose="020F0502020204030204" pitchFamily="34" charset="0"/>
              </a:rPr>
              <a:t>Mrs</a:t>
            </a:r>
            <a:r>
              <a:rPr lang="en-US" b="1" kern="100" dirty="0">
                <a:effectLst/>
                <a:latin typeface="+mj-lt"/>
                <a:ea typeface="Calibri" panose="020F0502020204030204" pitchFamily="34" charset="0"/>
              </a:rPr>
              <a:t> A</a:t>
            </a:r>
          </a:p>
          <a:p>
            <a:pPr marL="0" lvl="0" indent="0">
              <a:lnSpc>
                <a:spcPct val="107000"/>
              </a:lnSpc>
              <a:buNone/>
            </a:pPr>
            <a:endParaRPr lang="en-US" b="1" kern="100" dirty="0">
              <a:effectLst/>
              <a:latin typeface="+mj-lt"/>
              <a:ea typeface="Calibri" panose="020F0502020204030204" pitchFamily="34" charset="0"/>
            </a:endParaRPr>
          </a:p>
          <a:p>
            <a:pPr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kern="1200" dirty="0">
                <a:latin typeface="+mj-lt"/>
                <a:ea typeface="ＭＳ Ｐゴシック" pitchFamily="34" charset="-128"/>
                <a:cs typeface="+mn-cs"/>
              </a:rPr>
              <a:t>Failing to follow firm’s PCPs</a:t>
            </a:r>
          </a:p>
          <a:p>
            <a:pPr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kern="1200" dirty="0">
                <a:latin typeface="+mj-lt"/>
                <a:ea typeface="ＭＳ Ｐゴシック" pitchFamily="34" charset="-128"/>
                <a:cs typeface="+mn-cs"/>
              </a:rPr>
              <a:t>Not assessing level of risk appropriately</a:t>
            </a:r>
          </a:p>
          <a:p>
            <a:pPr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kern="1200" dirty="0">
                <a:latin typeface="+mj-lt"/>
                <a:ea typeface="ＭＳ Ｐゴシック" pitchFamily="34" charset="-128"/>
                <a:cs typeface="+mn-cs"/>
              </a:rPr>
              <a:t>No source of funds checks </a:t>
            </a:r>
          </a:p>
          <a:p>
            <a:pPr>
              <a:lnSpc>
                <a:spcPct val="107000"/>
              </a:lnSpc>
              <a:buFont typeface="Symbol" panose="05050102010706020507" pitchFamily="18" charset="2"/>
              <a:buChar char=""/>
            </a:pPr>
            <a:endParaRPr lang="en-US" kern="1200" dirty="0">
              <a:latin typeface="+mj-lt"/>
              <a:ea typeface="ＭＳ Ｐゴシック" pitchFamily="34" charset="-128"/>
              <a:cs typeface="+mn-cs"/>
            </a:endParaRPr>
          </a:p>
          <a:p>
            <a:pPr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kern="1200" dirty="0">
                <a:latin typeface="+mj-lt"/>
                <a:ea typeface="ＭＳ Ｐゴシック" pitchFamily="34" charset="-128"/>
                <a:cs typeface="+mn-cs"/>
              </a:rPr>
              <a:t>£2,000 fine</a:t>
            </a:r>
          </a:p>
          <a:p>
            <a:pPr marL="0" lvl="0" indent="0">
              <a:lnSpc>
                <a:spcPct val="107000"/>
              </a:lnSpc>
              <a:buNone/>
            </a:pPr>
            <a:endParaRPr lang="en-GB" kern="1200" dirty="0">
              <a:latin typeface="+mj-lt"/>
              <a:ea typeface="ＭＳ Ｐゴシック" pitchFamily="34" charset="-128"/>
              <a:cs typeface="+mn-cs"/>
            </a:endParaRP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771714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456E83-105B-AA55-3904-CB4C57071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824" y="195263"/>
            <a:ext cx="6985471" cy="857250"/>
          </a:xfrm>
        </p:spPr>
        <p:txBody>
          <a:bodyPr/>
          <a:lstStyle/>
          <a:p>
            <a:r>
              <a:rPr lang="en-GB" dirty="0"/>
              <a:t>Case studies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B7060B-F6BF-AD78-7DF4-F837714C43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825" y="1052513"/>
            <a:ext cx="8642350" cy="3751485"/>
          </a:xfrm>
        </p:spPr>
        <p:txBody>
          <a:bodyPr/>
          <a:lstStyle/>
          <a:p>
            <a:pPr marL="0" lvl="0" indent="0">
              <a:lnSpc>
                <a:spcPct val="107000"/>
              </a:lnSpc>
              <a:buNone/>
            </a:pPr>
            <a:r>
              <a:rPr lang="en-US" sz="2200" b="1" kern="100" dirty="0">
                <a:latin typeface="+mj-lt"/>
                <a:ea typeface="Calibri" panose="020F0502020204030204" pitchFamily="34" charset="0"/>
              </a:rPr>
              <a:t>Firm B</a:t>
            </a:r>
          </a:p>
          <a:p>
            <a:pPr lvl="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sz="2200" kern="1200" dirty="0">
                <a:latin typeface="+mj-lt"/>
                <a:ea typeface="ＭＳ Ｐゴシック" pitchFamily="34" charset="-128"/>
                <a:cs typeface="+mn-cs"/>
              </a:rPr>
              <a:t>Failing to have a FWRA and incorrect declaration</a:t>
            </a:r>
          </a:p>
          <a:p>
            <a:pPr lvl="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sz="2200" kern="1200" dirty="0">
                <a:latin typeface="+mj-lt"/>
                <a:ea typeface="ＭＳ Ｐゴシック" pitchFamily="34" charset="-128"/>
                <a:cs typeface="+mn-cs"/>
              </a:rPr>
              <a:t>Inadequate PCPs </a:t>
            </a:r>
          </a:p>
          <a:p>
            <a:pPr lvl="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sz="2200" kern="1200" dirty="0">
                <a:latin typeface="+mj-lt"/>
                <a:ea typeface="ＭＳ Ｐゴシック" pitchFamily="34" charset="-128"/>
                <a:cs typeface="+mn-cs"/>
              </a:rPr>
              <a:t>No independent audit</a:t>
            </a:r>
          </a:p>
          <a:p>
            <a:pPr lvl="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sz="2200" kern="1200" dirty="0">
                <a:latin typeface="+mj-lt"/>
                <a:ea typeface="ＭＳ Ｐゴシック" pitchFamily="34" charset="-128"/>
                <a:cs typeface="+mn-cs"/>
              </a:rPr>
              <a:t>Failing to train staff</a:t>
            </a:r>
          </a:p>
          <a:p>
            <a:pPr lvl="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sz="2200" kern="1200" dirty="0">
                <a:latin typeface="+mj-lt"/>
                <a:ea typeface="ＭＳ Ｐゴシック" pitchFamily="34" charset="-128"/>
                <a:cs typeface="+mn-cs"/>
              </a:rPr>
              <a:t>Failing to perform client and matter risk assessments and source of funds checks </a:t>
            </a:r>
          </a:p>
          <a:p>
            <a:pPr lvl="0">
              <a:lnSpc>
                <a:spcPct val="107000"/>
              </a:lnSpc>
              <a:buFont typeface="Symbol" panose="05050102010706020507" pitchFamily="18" charset="2"/>
              <a:buChar char=""/>
            </a:pPr>
            <a:endParaRPr lang="en-US" sz="1000" kern="1200" dirty="0">
              <a:latin typeface="+mj-lt"/>
              <a:ea typeface="ＭＳ Ｐゴシック" pitchFamily="34" charset="-128"/>
              <a:cs typeface="+mn-cs"/>
            </a:endParaRPr>
          </a:p>
          <a:p>
            <a:pPr lvl="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sz="2200" kern="1200" dirty="0">
                <a:latin typeface="+mj-lt"/>
                <a:ea typeface="ＭＳ Ｐゴシック" pitchFamily="34" charset="-128"/>
                <a:cs typeface="+mn-cs"/>
              </a:rPr>
              <a:t>£20,000 fine</a:t>
            </a:r>
            <a:endParaRPr lang="en-GB" sz="2200" kern="1200" dirty="0">
              <a:latin typeface="+mj-lt"/>
              <a:ea typeface="ＭＳ Ｐゴシック" pitchFamily="34" charset="-128"/>
              <a:cs typeface="+mn-cs"/>
            </a:endParaRP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800156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456E83-105B-AA55-3904-CB4C57071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824" y="195263"/>
            <a:ext cx="6985471" cy="857250"/>
          </a:xfrm>
        </p:spPr>
        <p:txBody>
          <a:bodyPr/>
          <a:lstStyle/>
          <a:p>
            <a:r>
              <a:rPr lang="en-GB" dirty="0"/>
              <a:t>Case studies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B7060B-F6BF-AD78-7DF4-F837714C43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825" y="1052513"/>
            <a:ext cx="8642350" cy="3751485"/>
          </a:xfrm>
        </p:spPr>
        <p:txBody>
          <a:bodyPr/>
          <a:lstStyle/>
          <a:p>
            <a:pPr marL="0" lvl="0" indent="0">
              <a:lnSpc>
                <a:spcPct val="107000"/>
              </a:lnSpc>
              <a:buNone/>
            </a:pPr>
            <a:r>
              <a:rPr lang="en-US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Mr</a:t>
            </a:r>
            <a:r>
              <a:rPr lang="en-US" kern="1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C </a:t>
            </a:r>
          </a:p>
          <a:p>
            <a:pPr marL="0" lvl="0" indent="0">
              <a:lnSpc>
                <a:spcPct val="107000"/>
              </a:lnSpc>
              <a:buNone/>
            </a:pPr>
            <a:endParaRPr lang="en-US" kern="1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kern="100" dirty="0">
                <a:latin typeface="Arial" panose="020B0604020202020204" pitchFamily="34" charset="0"/>
                <a:ea typeface="Calibri" panose="020F0502020204030204" pitchFamily="34" charset="0"/>
              </a:rPr>
              <a:t>F</a:t>
            </a:r>
            <a:r>
              <a:rPr lang="en-US" kern="1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ailure to perform CDD adequately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kern="100" dirty="0">
                <a:latin typeface="Arial" panose="020B0604020202020204" pitchFamily="34" charset="0"/>
                <a:ea typeface="Calibri" panose="020F0502020204030204" pitchFamily="34" charset="0"/>
              </a:rPr>
              <a:t>F</a:t>
            </a:r>
            <a:r>
              <a:rPr lang="en-US" kern="1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ailure to perform EDD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kern="100" dirty="0">
                <a:latin typeface="Arial" panose="020B0604020202020204" pitchFamily="34" charset="0"/>
                <a:ea typeface="Calibri" panose="020F0502020204030204" pitchFamily="34" charset="0"/>
              </a:rPr>
              <a:t>Manifest incompetence</a:t>
            </a:r>
            <a:endParaRPr lang="en-US" kern="1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0" lvl="0" indent="0">
              <a:lnSpc>
                <a:spcPct val="107000"/>
              </a:lnSpc>
              <a:buNone/>
            </a:pPr>
            <a:r>
              <a:rPr lang="en-US" kern="1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kern="1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12 months suspension of practicing certificate at SDT</a:t>
            </a:r>
            <a:endParaRPr lang="en-GB" kern="1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78231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456E83-105B-AA55-3904-CB4C57071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824" y="195263"/>
            <a:ext cx="6985471" cy="857250"/>
          </a:xfrm>
        </p:spPr>
        <p:txBody>
          <a:bodyPr/>
          <a:lstStyle/>
          <a:p>
            <a:r>
              <a:rPr lang="en-GB" dirty="0"/>
              <a:t>Case studies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B7060B-F6BF-AD78-7DF4-F837714C43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825" y="1052513"/>
            <a:ext cx="8642350" cy="3751485"/>
          </a:xfrm>
        </p:spPr>
        <p:txBody>
          <a:bodyPr/>
          <a:lstStyle/>
          <a:p>
            <a:pPr marL="0" lvl="0" indent="0">
              <a:lnSpc>
                <a:spcPct val="107000"/>
              </a:lnSpc>
              <a:buNone/>
            </a:pPr>
            <a:r>
              <a:rPr lang="en-US" kern="1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Firm D</a:t>
            </a:r>
          </a:p>
          <a:p>
            <a:pPr marL="0" lvl="0" indent="0">
              <a:lnSpc>
                <a:spcPct val="107000"/>
              </a:lnSpc>
              <a:buNone/>
            </a:pPr>
            <a:endParaRPr lang="en-US" sz="1000" kern="1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kern="100" dirty="0">
                <a:latin typeface="Arial" panose="020B0604020202020204" pitchFamily="34" charset="0"/>
                <a:ea typeface="Calibri" panose="020F0502020204030204" pitchFamily="34" charset="0"/>
              </a:rPr>
              <a:t>Issues with </a:t>
            </a:r>
            <a:r>
              <a:rPr lang="en-US" kern="1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FWRA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kern="100" dirty="0">
                <a:latin typeface="Arial" panose="020B0604020202020204" pitchFamily="34" charset="0"/>
                <a:ea typeface="Calibri" panose="020F0502020204030204" pitchFamily="34" charset="0"/>
              </a:rPr>
              <a:t>Incorrect declaration to SRA</a:t>
            </a:r>
            <a:endParaRPr lang="en-US" kern="1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kern="1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Remedied breach swiftly and reviewed PCPs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endParaRPr lang="en-US" sz="1000" kern="1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kern="1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Letter of Advice</a:t>
            </a:r>
            <a:endParaRPr lang="en-GB" kern="1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0" indent="0">
              <a:buNone/>
            </a:pPr>
            <a:endParaRPr lang="en-US" sz="1000" kern="100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kern="100" dirty="0">
                <a:latin typeface="Arial" panose="020B0604020202020204" pitchFamily="34" charset="0"/>
                <a:ea typeface="Calibri" panose="020F0502020204030204" pitchFamily="34" charset="0"/>
              </a:rPr>
              <a:t>Our new </a:t>
            </a:r>
            <a:r>
              <a:rPr lang="en-US" kern="100" dirty="0">
                <a:latin typeface="Arial" panose="020B0604020202020204" pitchFamily="34" charset="0"/>
              </a:rPr>
              <a:t>fining powers and financial penalties - </a:t>
            </a:r>
            <a:r>
              <a:rPr lang="en-US" kern="100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www.sra.org.uk/financial-penalties</a:t>
            </a:r>
            <a:r>
              <a:rPr lang="en-US" kern="100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 </a:t>
            </a:r>
          </a:p>
          <a:p>
            <a:pPr marL="0" indent="0">
              <a:buNone/>
            </a:pPr>
            <a:endParaRPr lang="en-US" kern="1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1212528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26324241-572E-415B-9AB7-2E460DB26ADD}" vid="{5CADC050-99BA-4224-B269-06E1C096CAE2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Default Design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ppt/theme/themeOverride2.xml><?xml version="1.0" encoding="utf-8"?>
<a:themeOverride xmlns:a="http://schemas.openxmlformats.org/drawingml/2006/main">
  <a:clrScheme name="Default Design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ppt/theme/themeOverride3.xml><?xml version="1.0" encoding="utf-8"?>
<a:themeOverride xmlns:a="http://schemas.openxmlformats.org/drawingml/2006/main">
  <a:clrScheme name="Default Design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ppt/theme/themeOverride4.xml><?xml version="1.0" encoding="utf-8"?>
<a:themeOverride xmlns:a="http://schemas.openxmlformats.org/drawingml/2006/main">
  <a:clrScheme name="Default Design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3623</TotalTime>
  <Words>922</Words>
  <Application>Microsoft Office PowerPoint</Application>
  <PresentationFormat>On-screen Show (16:9)</PresentationFormat>
  <Paragraphs>160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Arial</vt:lpstr>
      <vt:lpstr>Calibri</vt:lpstr>
      <vt:lpstr>Courier New</vt:lpstr>
      <vt:lpstr>Symbol</vt:lpstr>
      <vt:lpstr>Default Design</vt:lpstr>
      <vt:lpstr>1_Default Design</vt:lpstr>
      <vt:lpstr>PowerPoint Presentation</vt:lpstr>
      <vt:lpstr>Aims</vt:lpstr>
      <vt:lpstr>NCA Publication</vt:lpstr>
      <vt:lpstr>NCA Publication</vt:lpstr>
      <vt:lpstr>Dedicated AML teams since 2019</vt:lpstr>
      <vt:lpstr>Issues at firm level</vt:lpstr>
      <vt:lpstr>Firm-wide risk assessments</vt:lpstr>
      <vt:lpstr>FWRA</vt:lpstr>
      <vt:lpstr>PCPs</vt:lpstr>
      <vt:lpstr>PCPs</vt:lpstr>
      <vt:lpstr>Training</vt:lpstr>
      <vt:lpstr>Reports</vt:lpstr>
      <vt:lpstr>Reports</vt:lpstr>
      <vt:lpstr>Issues at client and file level</vt:lpstr>
      <vt:lpstr>CDD</vt:lpstr>
      <vt:lpstr>CDD</vt:lpstr>
      <vt:lpstr>Common issues</vt:lpstr>
      <vt:lpstr>Case studies</vt:lpstr>
      <vt:lpstr>Case studies</vt:lpstr>
      <vt:lpstr>Case studies</vt:lpstr>
      <vt:lpstr>Case studies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AML: enforcement trends</dc:title>
  <dc:creator>Solicitors Regulation Authority (SRA)</dc:creator>
  <cp:lastModifiedBy>Matthew Maidment</cp:lastModifiedBy>
  <cp:revision>109</cp:revision>
  <dcterms:created xsi:type="dcterms:W3CDTF">2002-05-21T16:15:24Z</dcterms:created>
  <dcterms:modified xsi:type="dcterms:W3CDTF">2023-09-11T10:51:07Z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0143640-2c58-497f-98bf-5d03ac8b8df5_Enabled">
    <vt:lpwstr>true</vt:lpwstr>
  </property>
  <property fmtid="{D5CDD505-2E9C-101B-9397-08002B2CF9AE}" pid="3" name="MSIP_Label_d0143640-2c58-497f-98bf-5d03ac8b8df5_SetDate">
    <vt:lpwstr>2023-04-13T09:36:45Z</vt:lpwstr>
  </property>
  <property fmtid="{D5CDD505-2E9C-101B-9397-08002B2CF9AE}" pid="4" name="MSIP_Label_d0143640-2c58-497f-98bf-5d03ac8b8df5_Method">
    <vt:lpwstr>Standard</vt:lpwstr>
  </property>
  <property fmtid="{D5CDD505-2E9C-101B-9397-08002B2CF9AE}" pid="5" name="MSIP_Label_d0143640-2c58-497f-98bf-5d03ac8b8df5_Name">
    <vt:lpwstr>General</vt:lpwstr>
  </property>
  <property fmtid="{D5CDD505-2E9C-101B-9397-08002B2CF9AE}" pid="6" name="MSIP_Label_d0143640-2c58-497f-98bf-5d03ac8b8df5_SiteId">
    <vt:lpwstr>adecc3d0-610d-4060-a865-615f7f48c411</vt:lpwstr>
  </property>
  <property fmtid="{D5CDD505-2E9C-101B-9397-08002B2CF9AE}" pid="7" name="MSIP_Label_d0143640-2c58-497f-98bf-5d03ac8b8df5_ActionId">
    <vt:lpwstr>98cf5a93-f9c9-450f-a31c-64374de22ff5</vt:lpwstr>
  </property>
  <property fmtid="{D5CDD505-2E9C-101B-9397-08002B2CF9AE}" pid="8" name="MSIP_Label_d0143640-2c58-497f-98bf-5d03ac8b8df5_ContentBits">
    <vt:lpwstr>1</vt:lpwstr>
  </property>
  <property fmtid="{D5CDD505-2E9C-101B-9397-08002B2CF9AE}" pid="9" name="ClassificationContentMarkingHeaderLocations">
    <vt:lpwstr>Default Design:3\1_Default Design:4</vt:lpwstr>
  </property>
  <property fmtid="{D5CDD505-2E9C-101B-9397-08002B2CF9AE}" pid="10" name="ClassificationContentMarkingHeaderText">
    <vt:lpwstr>Sensitivity: General</vt:lpwstr>
  </property>
</Properties>
</file>