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79" r:id="rId3"/>
    <p:sldId id="283" r:id="rId4"/>
    <p:sldId id="284" r:id="rId5"/>
    <p:sldId id="285" r:id="rId6"/>
    <p:sldId id="286" r:id="rId7"/>
    <p:sldId id="282" r:id="rId8"/>
    <p:sldId id="278" r:id="rId9"/>
    <p:sldId id="28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:\mydocs\Images\square-background\sra_background_cubes_red_option.jpg"/>
          <p:cNvPicPr>
            <a:picLocks noChangeAspect="1" noChangeArrowheads="1"/>
          </p:cNvPicPr>
          <p:nvPr userDrawn="1"/>
        </p:nvPicPr>
        <p:blipFill>
          <a:blip r:embed="rId2" cstate="print"/>
          <a:srcRect l="8440"/>
          <a:stretch>
            <a:fillRect/>
          </a:stretch>
        </p:blipFill>
        <p:spPr bwMode="auto">
          <a:xfrm flipH="1" flipV="1">
            <a:off x="5893984" y="1316765"/>
            <a:ext cx="6298009" cy="5541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I:\red-banner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56367" y="1989140"/>
            <a:ext cx="8925984" cy="1470025"/>
          </a:xfrm>
        </p:spPr>
        <p:txBody>
          <a:bodyPr/>
          <a:lstStyle>
            <a:lvl1pPr algn="ctr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51620" y="3789363"/>
            <a:ext cx="8832849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D6084-95A3-4BB7-8923-648A28983E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40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4" y="1690426"/>
            <a:ext cx="11523133" cy="4476751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3200"/>
            </a:lvl1pPr>
            <a:lvl2pPr>
              <a:spcBef>
                <a:spcPts val="0"/>
              </a:spcBef>
              <a:spcAft>
                <a:spcPts val="1200"/>
              </a:spcAft>
              <a:defRPr sz="2933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9865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1830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75884" y="1905000"/>
            <a:ext cx="4953000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2086" y="1905000"/>
            <a:ext cx="4955116" cy="4476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825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526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76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096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3048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3675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72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2" y="125414"/>
            <a:ext cx="2527300" cy="62563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75884" y="125414"/>
            <a:ext cx="7380816" cy="62563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398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red-banner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"/>
            <a:ext cx="12192000" cy="1361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34433" y="260351"/>
            <a:ext cx="6527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Title of presentation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4434" y="1892301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029" name="Picture 3" descr="I:\mydocs\Images\logos\sra-white-logo.png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552517" y="234952"/>
            <a:ext cx="2207683" cy="88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41A35C-E00E-4B04-97F8-B4BE76AEA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56916-3026-4832-9292-F5DD05CE6D2D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C88B89-A380-074F-75D7-477368D80C5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494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1812525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+mj-lt"/>
          <a:ea typeface="ＭＳ Ｐゴシック" charset="0"/>
          <a:cs typeface="ＭＳ Ｐゴシック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5pPr>
      <a:lvl6pPr marL="609585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6pPr>
      <a:lvl7pPr marL="1219170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7pPr>
      <a:lvl8pPr marL="1828754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8pPr>
      <a:lvl9pPr marL="2438339" algn="l" rtl="0" eaLnBrk="1" fontAlgn="base" hangingPunct="1">
        <a:spcBef>
          <a:spcPct val="0"/>
        </a:spcBef>
        <a:spcAft>
          <a:spcPct val="0"/>
        </a:spcAft>
        <a:defRPr sz="4267">
          <a:solidFill>
            <a:schemeClr val="tx2"/>
          </a:solidFill>
          <a:latin typeface="Arial" charset="0"/>
        </a:defRPr>
      </a:lvl9pPr>
    </p:titleStyle>
    <p:bodyStyle>
      <a:lvl1pPr marL="457189" indent="-457189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3733">
          <a:solidFill>
            <a:srgbClr val="262626"/>
          </a:solidFill>
          <a:latin typeface="+mn-lt"/>
          <a:ea typeface="ＭＳ Ｐゴシック" charset="0"/>
          <a:cs typeface="ＭＳ Ｐゴシック" charset="0"/>
        </a:defRPr>
      </a:lvl1pPr>
      <a:lvl2pPr marL="990575" indent="-380990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 sz="3200">
          <a:solidFill>
            <a:srgbClr val="262626"/>
          </a:solidFill>
          <a:latin typeface="+mn-lt"/>
          <a:ea typeface="ＭＳ Ｐゴシック" charset="0"/>
        </a:defRPr>
      </a:lvl2pPr>
      <a:lvl3pPr marL="1523962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•"/>
        <a:defRPr sz="2667">
          <a:solidFill>
            <a:srgbClr val="262626"/>
          </a:solidFill>
          <a:latin typeface="+mn-lt"/>
          <a:ea typeface="ＭＳ Ｐゴシック" charset="0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–"/>
        <a:defRPr>
          <a:solidFill>
            <a:srgbClr val="262626"/>
          </a:solidFill>
          <a:latin typeface="+mn-lt"/>
          <a:ea typeface="ＭＳ Ｐゴシック" charset="0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rgbClr val="262626"/>
          </a:solidFill>
          <a:latin typeface="+mn-lt"/>
          <a:ea typeface="ＭＳ Ｐゴシック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9E1B34"/>
        </a:buClr>
        <a:buChar char="»"/>
        <a:defRPr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ra.org.uk/consultations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351280" y="1689962"/>
            <a:ext cx="9489440" cy="1468967"/>
          </a:xfrm>
        </p:spPr>
        <p:txBody>
          <a:bodyPr/>
          <a:lstStyle/>
          <a:p>
            <a:pPr>
              <a:spcAft>
                <a:spcPts val="1200"/>
              </a:spcAft>
              <a:defRPr/>
            </a:pPr>
            <a:r>
              <a:rPr lang="en-GB" sz="4000" b="1" dirty="0">
                <a:ea typeface="ＭＳ Ｐゴシック" pitchFamily="34" charset="-128"/>
              </a:rPr>
              <a:t>Our Corporate Strategy:</a:t>
            </a:r>
            <a:br>
              <a:rPr lang="en-GB" sz="4000" b="1" dirty="0">
                <a:ea typeface="ＭＳ Ｐゴシック" pitchFamily="34" charset="-128"/>
              </a:rPr>
            </a:br>
            <a:r>
              <a:rPr lang="en-GB" sz="4000" b="1" dirty="0">
                <a:ea typeface="ＭＳ Ｐゴシック" pitchFamily="34" charset="-128"/>
              </a:rPr>
              <a:t>have your say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55952" y="3330513"/>
            <a:ext cx="9680096" cy="1593668"/>
          </a:xfrm>
        </p:spPr>
        <p:txBody>
          <a:bodyPr/>
          <a:lstStyle/>
          <a:p>
            <a:r>
              <a:rPr lang="en-GB" sz="2600" dirty="0">
                <a:solidFill>
                  <a:srgbClr val="262626"/>
                </a:solidFill>
                <a:ea typeface="ＭＳ Ｐゴシック" pitchFamily="34" charset="-128"/>
              </a:rPr>
              <a:t>Juliet Oliver, </a:t>
            </a:r>
            <a:r>
              <a:rPr lang="en-GB" sz="2600">
                <a:solidFill>
                  <a:srgbClr val="262626"/>
                </a:solidFill>
                <a:ea typeface="ＭＳ Ｐゴシック" pitchFamily="34" charset="-128"/>
              </a:rPr>
              <a:t>General Counsel (Chair)</a:t>
            </a:r>
            <a:endParaRPr lang="en-GB" sz="2600" dirty="0">
              <a:solidFill>
                <a:srgbClr val="262626"/>
              </a:solidFill>
              <a:ea typeface="ＭＳ Ｐゴシック" pitchFamily="34" charset="-128"/>
            </a:endParaRPr>
          </a:p>
          <a:p>
            <a:r>
              <a:rPr lang="en-GB" sz="2600" dirty="0">
                <a:solidFill>
                  <a:srgbClr val="262626"/>
                </a:solidFill>
                <a:ea typeface="ＭＳ Ｐゴシック" pitchFamily="34" charset="-128"/>
              </a:rPr>
              <a:t>Liz Rosser, Executive Director of Resources</a:t>
            </a:r>
          </a:p>
          <a:p>
            <a:r>
              <a:rPr lang="en-GB" sz="2600" dirty="0">
                <a:solidFill>
                  <a:srgbClr val="262626"/>
                </a:solidFill>
                <a:ea typeface="ＭＳ Ｐゴシック" pitchFamily="34" charset="-128"/>
              </a:rPr>
              <a:t>Chris Handford, Director of Regulatory Policy</a:t>
            </a:r>
            <a:br>
              <a:rPr lang="en-GB" sz="2800" dirty="0">
                <a:solidFill>
                  <a:srgbClr val="262626"/>
                </a:solidFill>
                <a:ea typeface="ＭＳ Ｐゴシック" pitchFamily="34" charset="-128"/>
              </a:rPr>
            </a:br>
            <a:endParaRPr lang="en-GB" sz="2800" dirty="0">
              <a:solidFill>
                <a:srgbClr val="262626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2" y="260351"/>
            <a:ext cx="8339785" cy="1143000"/>
          </a:xfrm>
        </p:spPr>
        <p:txBody>
          <a:bodyPr/>
          <a:lstStyle/>
          <a:p>
            <a:r>
              <a:rPr lang="en-GB" sz="4000" dirty="0"/>
              <a:t>Our consultations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555" y="1800189"/>
            <a:ext cx="10578070" cy="4797460"/>
          </a:xfrm>
        </p:spPr>
        <p:txBody>
          <a:bodyPr/>
          <a:lstStyle/>
          <a:p>
            <a:pPr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800" kern="0" dirty="0"/>
              <a:t>Consulting on 2023–2026 strategy: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/>
              <a:t>m</a:t>
            </a:r>
            <a:r>
              <a:rPr lang="en-GB" sz="2600" kern="0" dirty="0"/>
              <a:t>ission: enhancing confidence in legal services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/>
              <a:t>f</a:t>
            </a:r>
            <a:r>
              <a:rPr lang="en-GB" sz="2600" kern="0" dirty="0"/>
              <a:t>our strategic priorities to support this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SzPct val="70000"/>
              <a:buFont typeface="Courier New" panose="02070309020205020404" pitchFamily="49" charset="0"/>
              <a:buChar char="o"/>
            </a:pPr>
            <a:r>
              <a:rPr lang="en-GB" sz="2600" dirty="0"/>
              <a:t>access to justice and EDI runs throughout</a:t>
            </a:r>
          </a:p>
          <a:p>
            <a:pPr>
              <a:spcBef>
                <a:spcPts val="3000"/>
              </a:spcBef>
              <a:spcAft>
                <a:spcPts val="0"/>
              </a:spcAft>
            </a:pPr>
            <a:r>
              <a:rPr lang="en-GB" sz="2800" dirty="0"/>
              <a:t>Also consulting on our Business Plan and Budget 2023/24 </a:t>
            </a:r>
          </a:p>
          <a:p>
            <a:pPr marL="0" indent="0">
              <a:spcAft>
                <a:spcPts val="0"/>
              </a:spcAft>
              <a:buNone/>
            </a:pPr>
            <a:br>
              <a:rPr lang="en-GB" sz="2400" dirty="0">
                <a:solidFill>
                  <a:schemeClr val="tx1"/>
                </a:solidFill>
              </a:rPr>
            </a:br>
            <a:endParaRPr lang="en-GB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864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Priority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538025"/>
            <a:ext cx="11523133" cy="5059623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deliver high professional standards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Be a leader on anti-money laundering (AML). 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Improve quality and timeliness of our enforcement work.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Enhance transparency rules. 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Focus on continuing competency.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Further establish SQE as valid, well functioning assessment. 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Improve progression and diversity in legal sector.</a:t>
            </a:r>
          </a:p>
        </p:txBody>
      </p:sp>
    </p:spTree>
    <p:extLst>
      <p:ext uri="{BB962C8B-B14F-4D97-AF65-F5344CB8AC3E}">
        <p14:creationId xmlns:p14="http://schemas.microsoft.com/office/powerpoint/2010/main" val="89750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Priority two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4" y="1690426"/>
            <a:ext cx="11523133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strengthen our risk based and proactive regulation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Support better regulation through improved data and analysis.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Targeted programme of thematic reviews. 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Enhance our money laundering risk assessment model.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New data sharing strategy. </a:t>
            </a:r>
          </a:p>
        </p:txBody>
      </p:sp>
    </p:spTree>
    <p:extLst>
      <p:ext uri="{BB962C8B-B14F-4D97-AF65-F5344CB8AC3E}">
        <p14:creationId xmlns:p14="http://schemas.microsoft.com/office/powerpoint/2010/main" val="2954121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Priority three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4" y="1690426"/>
            <a:ext cx="11523133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support innovation and technology 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Enhance SRA Innovate including new</a:t>
            </a:r>
            <a:r>
              <a:rPr lang="en-GB" sz="2600" kern="0" dirty="0"/>
              <a:t> safe testing environment.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Pilots, resources and guidance targeted at helping small firms. </a:t>
            </a:r>
          </a:p>
          <a:p>
            <a:pPr lvl="1">
              <a:spcBef>
                <a:spcPts val="30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Continue collaborative working with government, cross-regulator and internationally.</a:t>
            </a:r>
            <a:br>
              <a:rPr lang="en-GB" sz="1733" dirty="0">
                <a:solidFill>
                  <a:schemeClr val="tx1"/>
                </a:solidFill>
              </a:rPr>
            </a:br>
            <a:endParaRPr lang="en-GB" sz="1733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740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CF16-F02A-4ABA-A7B7-E0BCB13A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Priority four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6EF90-6083-4223-9C94-BA1251EC7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546047"/>
            <a:ext cx="11523133" cy="4797460"/>
          </a:xfrm>
        </p:spPr>
        <p:txBody>
          <a:bodyPr/>
          <a:lstStyle/>
          <a:p>
            <a:pPr marL="0" indent="0">
              <a:spcBef>
                <a:spcPts val="3000"/>
              </a:spcBef>
              <a:spcAft>
                <a:spcPts val="0"/>
              </a:spcAft>
              <a:buNone/>
            </a:pPr>
            <a:r>
              <a:rPr lang="en-GB" sz="2800" b="1" kern="0" dirty="0"/>
              <a:t>We will be an authoritative and inclusive organisation, meeting the needs of the public, consumers, those we regulate and our staff 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kern="0" dirty="0"/>
              <a:t>Make it easier for customers to use our services.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Review and improve how we communicate.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Deliver a continuous improvement programme. 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Be acknowledged for our own inclusivity, responsible environmental management and customer service.</a:t>
            </a:r>
          </a:p>
          <a:p>
            <a:pPr lvl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dirty="0"/>
              <a:t>Clear progress in improving diversity at the top.</a:t>
            </a:r>
            <a:endParaRPr lang="en-GB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686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BECD4-EF76-416B-B74D-DE3DB6E49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520982"/>
            <a:ext cx="11523133" cy="4649414"/>
          </a:xfrm>
        </p:spPr>
        <p:txBody>
          <a:bodyPr/>
          <a:lstStyle/>
          <a:p>
            <a:pPr>
              <a:spcBef>
                <a:spcPts val="2800"/>
              </a:spcBef>
              <a:spcAft>
                <a:spcPts val="0"/>
              </a:spcAft>
            </a:pPr>
            <a:r>
              <a:rPr lang="en-GB" sz="2400" dirty="0"/>
              <a:t>PC fee funds us, as well as parts of the work of the Law Society, LSB, Legal Ombudsman, SDT and OPBAS </a:t>
            </a:r>
          </a:p>
          <a:p>
            <a:pPr>
              <a:spcBef>
                <a:spcPts val="2800"/>
              </a:spcBef>
              <a:spcAft>
                <a:spcPts val="0"/>
              </a:spcAft>
            </a:pPr>
            <a:r>
              <a:rPr lang="en-GB" sz="2400" dirty="0"/>
              <a:t>Fee has been stable, but expect our proportion of the fee to rise £11 to </a:t>
            </a:r>
            <a:r>
              <a:rPr lang="en-GB" sz="2400"/>
              <a:t>£162, </a:t>
            </a:r>
            <a:r>
              <a:rPr lang="en-GB" sz="2400" dirty="0"/>
              <a:t>driven by impacts of:</a:t>
            </a:r>
          </a:p>
          <a:p>
            <a:pPr lvl="1">
              <a:spcBef>
                <a:spcPts val="1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200" dirty="0"/>
              <a:t>high inflation</a:t>
            </a:r>
          </a:p>
          <a:p>
            <a:pPr lvl="1">
              <a:spcBef>
                <a:spcPts val="100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GB" sz="2200" dirty="0"/>
              <a:t>additional work (eg AML, data, innovation)</a:t>
            </a:r>
          </a:p>
          <a:p>
            <a:pPr marL="447675" lvl="1" indent="-447675">
              <a:spcBef>
                <a:spcPts val="2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Plan to hold any increase in fees in yr2/3 to max of inflation + 2%</a:t>
            </a:r>
          </a:p>
          <a:p>
            <a:pPr marL="447675" lvl="1" indent="-447675">
              <a:spcBef>
                <a:spcPts val="2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Compensation Fund contribution for individuals will remain the same (£30) – small decrease for firms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128A8-1A8C-49AB-B9D7-4AB7ADC38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33" y="148056"/>
            <a:ext cx="8738447" cy="1143000"/>
          </a:xfrm>
        </p:spPr>
        <p:txBody>
          <a:bodyPr/>
          <a:lstStyle/>
          <a:p>
            <a:r>
              <a:rPr lang="en-GB" sz="4000" dirty="0"/>
              <a:t>Business Plan, Budget and PC fee for 2023/24 </a:t>
            </a:r>
          </a:p>
        </p:txBody>
      </p:sp>
    </p:spTree>
    <p:extLst>
      <p:ext uri="{BB962C8B-B14F-4D97-AF65-F5344CB8AC3E}">
        <p14:creationId xmlns:p14="http://schemas.microsoft.com/office/powerpoint/2010/main" val="2352822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4B89-ACC2-453B-A3E2-F87174E5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Tell us</a:t>
            </a:r>
            <a:r>
              <a:rPr lang="en-GB" sz="2800" dirty="0"/>
              <a:t> </a:t>
            </a:r>
            <a:r>
              <a:rPr lang="en-GB" sz="4000" dirty="0"/>
              <a:t>your</a:t>
            </a:r>
            <a:r>
              <a:rPr lang="en-GB" sz="2800" dirty="0"/>
              <a:t> </a:t>
            </a:r>
            <a:r>
              <a:rPr lang="en-GB" sz="4000" dirty="0"/>
              <a:t>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0B80-AD90-4781-B555-AE685ED49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433" y="1718973"/>
            <a:ext cx="11523133" cy="3074614"/>
          </a:xfrm>
        </p:spPr>
        <p:txBody>
          <a:bodyPr/>
          <a:lstStyle/>
          <a:p>
            <a:pPr marL="0" indent="0">
              <a:spcAft>
                <a:spcPts val="3000"/>
              </a:spcAft>
              <a:buNone/>
            </a:pPr>
            <a:r>
              <a:rPr lang="en-GB" sz="2800" dirty="0"/>
              <a:t>Respond to the consultations: </a:t>
            </a:r>
            <a:r>
              <a:rPr lang="en-GB" sz="28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sra.org.uk/consultations</a:t>
            </a:r>
            <a:endParaRPr lang="en-GB" sz="2800" dirty="0">
              <a:solidFill>
                <a:srgbClr val="0070C0"/>
              </a:solidFill>
            </a:endParaRPr>
          </a:p>
          <a:p>
            <a:pPr marL="0" indent="0">
              <a:spcAft>
                <a:spcPts val="3000"/>
              </a:spcAft>
              <a:buNone/>
            </a:pPr>
            <a:r>
              <a:rPr lang="en-GB" sz="2800" dirty="0"/>
              <a:t>Closing dates: </a:t>
            </a:r>
          </a:p>
          <a:p>
            <a:pPr marL="803275" indent="-447675">
              <a:spcAft>
                <a:spcPts val="3000"/>
              </a:spcAft>
            </a:pPr>
            <a:r>
              <a:rPr lang="en-GB" sz="2800" dirty="0"/>
              <a:t>Corporate Strategy: 2 August 2023</a:t>
            </a:r>
          </a:p>
          <a:p>
            <a:pPr marL="803275" indent="-447675">
              <a:spcAft>
                <a:spcPts val="3000"/>
              </a:spcAft>
            </a:pPr>
            <a:r>
              <a:rPr lang="en-GB" sz="2800" dirty="0"/>
              <a:t>Business Plan and Budget 2023/24: 21 June 2023</a:t>
            </a:r>
          </a:p>
        </p:txBody>
      </p:sp>
    </p:spTree>
    <p:extLst>
      <p:ext uri="{BB962C8B-B14F-4D97-AF65-F5344CB8AC3E}">
        <p14:creationId xmlns:p14="http://schemas.microsoft.com/office/powerpoint/2010/main" val="27867447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D4B89-ACC2-453B-A3E2-F87174E53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Tell us</a:t>
            </a:r>
            <a:r>
              <a:rPr lang="en-GB" sz="2800" dirty="0"/>
              <a:t> </a:t>
            </a:r>
            <a:r>
              <a:rPr lang="en-GB" sz="4000" dirty="0"/>
              <a:t>your</a:t>
            </a:r>
            <a:r>
              <a:rPr lang="en-GB" sz="2800" dirty="0"/>
              <a:t> </a:t>
            </a:r>
            <a:r>
              <a:rPr lang="en-GB" sz="4000" dirty="0"/>
              <a:t>views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8BD849-ED4F-B01F-B21A-B0951235D736}"/>
              </a:ext>
            </a:extLst>
          </p:cNvPr>
          <p:cNvSpPr txBox="1">
            <a:spLocks/>
          </p:cNvSpPr>
          <p:nvPr/>
        </p:nvSpPr>
        <p:spPr bwMode="auto">
          <a:xfrm>
            <a:off x="334434" y="1842826"/>
            <a:ext cx="11523133" cy="447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•"/>
              <a:defRPr sz="3200">
                <a:solidFill>
                  <a:srgbClr val="262626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990575" indent="-380990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–"/>
              <a:defRPr sz="2933">
                <a:solidFill>
                  <a:srgbClr val="262626"/>
                </a:solidFill>
                <a:latin typeface="+mn-lt"/>
                <a:ea typeface="ＭＳ Ｐゴシック" charset="0"/>
              </a:defRPr>
            </a:lvl2pPr>
            <a:lvl3pPr marL="1523962" indent="-30479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•"/>
              <a:defRPr sz="2667">
                <a:solidFill>
                  <a:srgbClr val="262626"/>
                </a:solidFill>
                <a:latin typeface="+mn-lt"/>
                <a:ea typeface="ＭＳ Ｐゴシック" charset="0"/>
              </a:defRPr>
            </a:lvl3pPr>
            <a:lvl4pPr marL="2133547" indent="-30479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–"/>
              <a:defRPr>
                <a:solidFill>
                  <a:srgbClr val="262626"/>
                </a:solidFill>
                <a:latin typeface="+mn-lt"/>
                <a:ea typeface="ＭＳ Ｐゴシック" charset="0"/>
              </a:defRPr>
            </a:lvl4pPr>
            <a:lvl5pPr marL="2743131" indent="-30479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rgbClr val="9E1B34"/>
              </a:buClr>
              <a:buChar char="»"/>
              <a:defRPr sz="2133">
                <a:solidFill>
                  <a:srgbClr val="262626"/>
                </a:solidFill>
                <a:latin typeface="+mn-lt"/>
                <a:ea typeface="ＭＳ Ｐゴシック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E1B34"/>
              </a:buClr>
              <a:buChar char="»"/>
              <a:defRPr sz="2133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endParaRPr lang="en-GB" kern="0" dirty="0"/>
          </a:p>
          <a:p>
            <a:pPr marL="0" indent="0">
              <a:buFontTx/>
              <a:buNone/>
            </a:pPr>
            <a:endParaRPr lang="en-GB" kern="0" dirty="0"/>
          </a:p>
          <a:p>
            <a:pPr marL="0" indent="0" algn="ctr">
              <a:buFontTx/>
              <a:buNone/>
            </a:pPr>
            <a:r>
              <a:rPr lang="en-GB" sz="4000" kern="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3160006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26324241-572E-415B-9AB7-2E460DB26ADD}" vid="{5CADC050-99BA-4224-B269-06E1C096C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415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Courier New</vt:lpstr>
      <vt:lpstr>Default Design</vt:lpstr>
      <vt:lpstr>Our Corporate Strategy: have your say</vt:lpstr>
      <vt:lpstr>Our consultations</vt:lpstr>
      <vt:lpstr>Priority one</vt:lpstr>
      <vt:lpstr>Priority two</vt:lpstr>
      <vt:lpstr>Priority three</vt:lpstr>
      <vt:lpstr>Priority four</vt:lpstr>
      <vt:lpstr>Business Plan, Budget and PC fee for 2023/24 </vt:lpstr>
      <vt:lpstr>Tell us your views</vt:lpstr>
      <vt:lpstr>Tell us your views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Corporate Strategy:  Have your say</dc:title>
  <dc:creator>James Thomas</dc:creator>
  <cp:lastModifiedBy>Katie Brown</cp:lastModifiedBy>
  <cp:revision>9</cp:revision>
  <dcterms:created xsi:type="dcterms:W3CDTF">2023-05-09T09:00:41Z</dcterms:created>
  <dcterms:modified xsi:type="dcterms:W3CDTF">2023-05-24T07:25:30Z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143640-2c58-497f-98bf-5d03ac8b8df5_Enabled">
    <vt:lpwstr>true</vt:lpwstr>
  </property>
  <property fmtid="{D5CDD505-2E9C-101B-9397-08002B2CF9AE}" pid="3" name="MSIP_Label_d0143640-2c58-497f-98bf-5d03ac8b8df5_SetDate">
    <vt:lpwstr>2023-05-09T13:38:10Z</vt:lpwstr>
  </property>
  <property fmtid="{D5CDD505-2E9C-101B-9397-08002B2CF9AE}" pid="4" name="MSIP_Label_d0143640-2c58-497f-98bf-5d03ac8b8df5_Method">
    <vt:lpwstr>Standard</vt:lpwstr>
  </property>
  <property fmtid="{D5CDD505-2E9C-101B-9397-08002B2CF9AE}" pid="5" name="MSIP_Label_d0143640-2c58-497f-98bf-5d03ac8b8df5_Name">
    <vt:lpwstr>General</vt:lpwstr>
  </property>
  <property fmtid="{D5CDD505-2E9C-101B-9397-08002B2CF9AE}" pid="6" name="MSIP_Label_d0143640-2c58-497f-98bf-5d03ac8b8df5_SiteId">
    <vt:lpwstr>adecc3d0-610d-4060-a865-615f7f48c411</vt:lpwstr>
  </property>
  <property fmtid="{D5CDD505-2E9C-101B-9397-08002B2CF9AE}" pid="7" name="MSIP_Label_d0143640-2c58-497f-98bf-5d03ac8b8df5_ActionId">
    <vt:lpwstr>b33479c1-7696-4271-a368-bf23b1488b69</vt:lpwstr>
  </property>
  <property fmtid="{D5CDD505-2E9C-101B-9397-08002B2CF9AE}" pid="8" name="MSIP_Label_d0143640-2c58-497f-98bf-5d03ac8b8df5_ContentBits">
    <vt:lpwstr>1</vt:lpwstr>
  </property>
  <property fmtid="{D5CDD505-2E9C-101B-9397-08002B2CF9AE}" pid="9" name="ClassificationContentMarkingHeaderLocations">
    <vt:lpwstr>Default Design:4</vt:lpwstr>
  </property>
  <property fmtid="{D5CDD505-2E9C-101B-9397-08002B2CF9AE}" pid="10" name="ClassificationContentMarkingHeaderText">
    <vt:lpwstr>Sensitivity: General</vt:lpwstr>
  </property>
</Properties>
</file>