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61" r:id="rId2"/>
    <p:sldId id="286" r:id="rId3"/>
    <p:sldId id="287" r:id="rId4"/>
    <p:sldId id="292" r:id="rId5"/>
    <p:sldId id="284" r:id="rId6"/>
    <p:sldId id="290" r:id="rId7"/>
    <p:sldId id="289" r:id="rId8"/>
    <p:sldId id="291" r:id="rId9"/>
    <p:sldId id="28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E24CF7-563E-A6F1-4AB2-B2B175980E02}" v="3" dt="2024-02-17T13:44:47.317"/>
    <p1510:client id="{9D3232D0-4958-5BDC-A154-BDEACFA5E366}" v="23" dt="2024-02-19T09:25:41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6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96E3D-A72A-41A7-8F04-97B1EC6241AF}" type="datetimeFigureOut">
              <a:rPr lang="en-GB" smtClean="0"/>
              <a:t>19/02/2024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28920-B785-47AA-9FC4-E530A20D0C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421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D28920-B785-47AA-9FC4-E530A20D0C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771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786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4" y="1690426"/>
            <a:ext cx="11523133" cy="4476751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3200"/>
            </a:lvl1pPr>
            <a:lvl2pPr>
              <a:spcBef>
                <a:spcPts val="0"/>
              </a:spcBef>
              <a:spcAft>
                <a:spcPts val="1200"/>
              </a:spcAft>
              <a:defRPr sz="2933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931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7911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089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86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97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433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2875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764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8905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16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88B89-A380-074F-75D7-477368D80C5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6350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3110344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consumerprotectionreview@sra.org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5952" y="3678855"/>
            <a:ext cx="9680096" cy="1973007"/>
          </a:xfrm>
        </p:spPr>
        <p:txBody>
          <a:bodyPr/>
          <a:lstStyle/>
          <a:p>
            <a:pPr algn="l"/>
            <a:r>
              <a:rPr lang="en-GB" sz="2400" b="1">
                <a:solidFill>
                  <a:srgbClr val="262626"/>
                </a:solidFill>
                <a:ea typeface="ＭＳ Ｐゴシック" pitchFamily="34" charset="-128"/>
              </a:rPr>
              <a:t>Aileen Armstrong</a:t>
            </a:r>
            <a:r>
              <a:rPr lang="en-GB" sz="2400">
                <a:solidFill>
                  <a:srgbClr val="262626"/>
                </a:solidFill>
                <a:ea typeface="ＭＳ Ｐゴシック" pitchFamily="34" charset="-128"/>
              </a:rPr>
              <a:t>, Executive Director, Strategy, Innovation and External Affairs</a:t>
            </a:r>
          </a:p>
          <a:p>
            <a:pPr algn="l"/>
            <a:r>
              <a:rPr lang="en-GB" sz="2400" b="1">
                <a:solidFill>
                  <a:srgbClr val="262626"/>
                </a:solidFill>
                <a:ea typeface="ＭＳ Ｐゴシック" pitchFamily="34" charset="-128"/>
              </a:rPr>
              <a:t>Chris Handford</a:t>
            </a:r>
            <a:r>
              <a:rPr lang="en-GB" sz="2400">
                <a:solidFill>
                  <a:srgbClr val="262626"/>
                </a:solidFill>
                <a:ea typeface="ＭＳ Ｐゴシック" pitchFamily="34" charset="-128"/>
              </a:rPr>
              <a:t>, Director of Regulatory Policy</a:t>
            </a:r>
          </a:p>
          <a:p>
            <a:pPr algn="l"/>
            <a:r>
              <a:rPr lang="en-GB" sz="2400" b="1">
                <a:solidFill>
                  <a:srgbClr val="262626"/>
                </a:solidFill>
                <a:ea typeface="ＭＳ Ｐゴシック" pitchFamily="34" charset="-128"/>
              </a:rPr>
              <a:t>Paul Hastings</a:t>
            </a:r>
            <a:r>
              <a:rPr lang="en-GB" sz="2400">
                <a:solidFill>
                  <a:srgbClr val="262626"/>
                </a:solidFill>
                <a:ea typeface="ＭＳ Ｐゴシック" pitchFamily="34" charset="-128"/>
              </a:rPr>
              <a:t>, Director of Client Protection </a:t>
            </a:r>
            <a:br>
              <a:rPr lang="en-GB" sz="2400">
                <a:solidFill>
                  <a:srgbClr val="262626"/>
                </a:solidFill>
                <a:ea typeface="ＭＳ Ｐゴシック" pitchFamily="34" charset="-128"/>
              </a:rPr>
            </a:br>
            <a:endParaRPr lang="en-GB" sz="2400">
              <a:solidFill>
                <a:srgbClr val="262626"/>
              </a:solidFill>
              <a:ea typeface="ＭＳ Ｐゴシック" pitchFamily="34" charset="-128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8FA048F-27D1-8485-C419-C148064C6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280" y="1908298"/>
            <a:ext cx="9489440" cy="1468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609585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6pPr>
            <a:lvl7pPr marL="1219170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7pPr>
            <a:lvl8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8pPr>
            <a:lvl9pPr marL="2438339" algn="l" rtl="0" eaLnBrk="1" fontAlgn="base" hangingPunct="1">
              <a:spcBef>
                <a:spcPct val="0"/>
              </a:spcBef>
              <a:spcAft>
                <a:spcPct val="0"/>
              </a:spcAft>
              <a:defRPr sz="4267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spcAft>
                <a:spcPts val="1200"/>
              </a:spcAft>
              <a:defRPr/>
            </a:pPr>
            <a:r>
              <a:rPr lang="en-GB" sz="3600" b="1" kern="0" dirty="0">
                <a:ea typeface="ＭＳ Ｐゴシック" pitchFamily="34" charset="-128"/>
              </a:rPr>
              <a:t>Protecting the public: our consumer protection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/>
              <a:t>Consumer protection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455295" indent="-455295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>
                <a:ea typeface="ＭＳ Ｐゴシック"/>
              </a:rPr>
              <a:t>Why now?</a:t>
            </a:r>
            <a:endParaRPr lang="en-US" dirty="0">
              <a:ea typeface="ＭＳ Ｐゴシック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Changing legal landscape</a:t>
            </a:r>
            <a:endParaRPr lang="en-GB" sz="2600">
              <a:solidFill>
                <a:schemeClr val="tx1"/>
              </a:solidFill>
              <a:ea typeface="ＭＳ Ｐゴシック"/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Increase in number and size of interventions </a:t>
            </a:r>
            <a:endParaRPr lang="en-GB" sz="2600" dirty="0">
              <a:solidFill>
                <a:schemeClr val="tx1"/>
              </a:solidFill>
              <a:ea typeface="ＭＳ Ｐゴシック"/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Different</a:t>
            </a:r>
            <a:r>
              <a:rPr lang="en-GB" sz="2600" kern="0" dirty="0">
                <a:solidFill>
                  <a:schemeClr val="tx1"/>
                </a:solidFill>
                <a:ea typeface="ＭＳ Ｐゴシック"/>
              </a:rPr>
              <a:t> risks</a:t>
            </a:r>
            <a:endParaRPr lang="en-GB" sz="2600" kern="0" dirty="0">
              <a:solidFill>
                <a:schemeClr val="tx1"/>
              </a:solidFill>
              <a:ea typeface="ＭＳ Ｐゴシック"/>
              <a:cs typeface="Arial"/>
            </a:endParaRPr>
          </a:p>
          <a:p>
            <a:pPr marL="609600" lvl="1" indent="0">
              <a:spcBef>
                <a:spcPts val="3000"/>
              </a:spcBef>
              <a:spcAft>
                <a:spcPts val="0"/>
              </a:spcAft>
              <a:buSzPct val="70000"/>
              <a:buNone/>
            </a:pPr>
            <a:endParaRPr lang="en-GB" sz="2600" kern="0" dirty="0">
              <a:cs typeface="Arial"/>
            </a:endParaRPr>
          </a:p>
          <a:p>
            <a:pPr marL="0" indent="0">
              <a:spcAft>
                <a:spcPts val="0"/>
              </a:spcAft>
              <a:buNone/>
            </a:pPr>
            <a:br>
              <a:rPr lang="en-GB" sz="2400" dirty="0"/>
            </a:br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8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/>
              <a:t>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455295" indent="-455295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>
                <a:ea typeface="ＭＳ Ｐゴシック"/>
              </a:rPr>
              <a:t>C</a:t>
            </a:r>
            <a:r>
              <a:rPr lang="en-GB" sz="2800" kern="0" dirty="0">
                <a:solidFill>
                  <a:schemeClr val="tx1"/>
                </a:solidFill>
                <a:ea typeface="ＭＳ Ｐゴシック"/>
              </a:rPr>
              <a:t>onsumers at </a:t>
            </a:r>
            <a:r>
              <a:rPr lang="en-GB" sz="2800" dirty="0">
                <a:solidFill>
                  <a:schemeClr val="tx1"/>
                </a:solidFill>
                <a:ea typeface="ＭＳ Ｐゴシック"/>
              </a:rPr>
              <a:t>the </a:t>
            </a:r>
            <a:r>
              <a:rPr lang="en-GB" sz="2800" kern="0" dirty="0">
                <a:solidFill>
                  <a:schemeClr val="tx1"/>
                </a:solidFill>
                <a:ea typeface="ＭＳ Ｐゴシック"/>
              </a:rPr>
              <a:t>heart</a:t>
            </a:r>
            <a:r>
              <a:rPr lang="en-GB" sz="2800" dirty="0">
                <a:solidFill>
                  <a:schemeClr val="tx1"/>
                </a:solidFill>
                <a:ea typeface="ＭＳ Ｐゴシック"/>
              </a:rPr>
              <a:t> of this review</a:t>
            </a:r>
            <a:r>
              <a:rPr lang="en-GB" sz="2800" kern="0" dirty="0">
                <a:solidFill>
                  <a:schemeClr val="tx1"/>
                </a:solidFill>
                <a:ea typeface="ＭＳ Ｐゴシック"/>
              </a:rPr>
              <a:t>:</a:t>
            </a:r>
            <a:endParaRPr lang="en-US">
              <a:solidFill>
                <a:schemeClr val="tx1"/>
              </a:solidFill>
              <a:ea typeface="ＭＳ Ｐゴシック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consumers appropriately protected when using regulated firm</a:t>
            </a:r>
            <a:endParaRPr lang="en-GB" sz="2600">
              <a:solidFill>
                <a:schemeClr val="tx1"/>
              </a:solidFill>
              <a:ea typeface="ＭＳ Ｐゴシック"/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public confidence and trust in legal services is maintained</a:t>
            </a:r>
            <a:endParaRPr lang="en-GB" sz="2600">
              <a:solidFill>
                <a:schemeClr val="tx1"/>
              </a:solidFill>
              <a:ea typeface="ＭＳ Ｐゴシック"/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competitive, dynamic legal market that supports access to justice through enabling consumer choice while keeping costs of legal services down</a:t>
            </a:r>
            <a:endParaRPr lang="en-GB" sz="2600">
              <a:solidFill>
                <a:schemeClr val="tx1"/>
              </a:solidFill>
              <a:ea typeface="ＭＳ Ｐゴシック"/>
              <a:cs typeface="Arial"/>
            </a:endParaRPr>
          </a:p>
          <a:p>
            <a:pPr marL="0" indent="0">
              <a:spcAft>
                <a:spcPts val="0"/>
              </a:spcAft>
              <a:buNone/>
            </a:pPr>
            <a:endParaRPr lang="en-GB" sz="2600" dirty="0">
              <a:solidFill>
                <a:schemeClr val="tx1"/>
              </a:solidFill>
            </a:endParaRPr>
          </a:p>
          <a:p>
            <a:pPr marL="455295" indent="-455295">
              <a:spcAft>
                <a:spcPts val="0"/>
              </a:spcAft>
              <a:buFont typeface="Arial"/>
              <a:buChar char="•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Wide lens – seeking as many views as possible</a:t>
            </a:r>
            <a:br>
              <a:rPr lang="en-GB" sz="2400" dirty="0">
                <a:solidFill>
                  <a:schemeClr val="tx1"/>
                </a:solidFill>
              </a:rPr>
            </a:br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99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>
                <a:ea typeface="ＭＳ Ｐゴシック"/>
              </a:rPr>
              <a:t>Scope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455295" indent="-455295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tx1"/>
                </a:solidFill>
                <a:ea typeface="ＭＳ Ｐゴシック"/>
              </a:rPr>
              <a:t>What we will cover in the review</a:t>
            </a:r>
            <a:r>
              <a:rPr lang="en-GB" sz="2800" kern="0" dirty="0">
                <a:solidFill>
                  <a:schemeClr val="tx1"/>
                </a:solidFill>
                <a:ea typeface="ＭＳ Ｐゴシック"/>
              </a:rPr>
              <a:t>:</a:t>
            </a:r>
            <a:endParaRPr lang="en-GB" sz="2800" dirty="0">
              <a:solidFill>
                <a:schemeClr val="tx1"/>
              </a:solidFill>
              <a:ea typeface="ＭＳ Ｐゴシック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</a:rPr>
              <a:t>our policy and operational arrangements for identifying and managing or mitigating risks in the marketplace to clients and client funds</a:t>
            </a:r>
            <a:endParaRPr lang="en-GB" sz="2600">
              <a:solidFill>
                <a:schemeClr val="tx1"/>
              </a:solidFill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solidFill>
                  <a:schemeClr val="tx1"/>
                </a:solidFill>
                <a:ea typeface="ＭＳ Ｐゴシック"/>
                <a:cs typeface="Arial"/>
              </a:rPr>
              <a:t>our compensation fund arrangements in light of the risks identified </a:t>
            </a:r>
          </a:p>
          <a:p>
            <a:pPr marL="0" indent="0">
              <a:spcAft>
                <a:spcPts val="0"/>
              </a:spcAft>
              <a:buNone/>
            </a:pPr>
            <a:br>
              <a:rPr lang="en-GB" sz="2400" dirty="0"/>
            </a:br>
            <a:endParaRPr lang="en-GB" sz="2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035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452517" cy="1143000"/>
          </a:xfrm>
        </p:spPr>
        <p:txBody>
          <a:bodyPr/>
          <a:lstStyle/>
          <a:p>
            <a:r>
              <a:rPr lang="en-GB" sz="4000"/>
              <a:t>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456565" indent="-456565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dirty="0">
                <a:ea typeface="ＭＳ Ｐゴシック"/>
              </a:rPr>
              <a:t>Policy and operational arrangements - want to explore a broad range of issues and questions including:</a:t>
            </a: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ea typeface="ＭＳ Ｐゴシック"/>
              </a:rPr>
              <a:t>how we identify sector risks </a:t>
            </a:r>
            <a:endParaRPr lang="en-GB" sz="2600" dirty="0"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ea typeface="ＭＳ Ｐゴシック"/>
              </a:rPr>
              <a:t>how we monitor firms and approval processes for firms</a:t>
            </a:r>
            <a:endParaRPr lang="en-GB" sz="2600" dirty="0">
              <a:ea typeface="ＭＳ Ｐゴシック"/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>
                <a:ea typeface="ＭＳ Ｐゴシック"/>
              </a:rPr>
              <a:t>rules and controls around client money, approach to firms’ structures and ownership models</a:t>
            </a:r>
            <a:endParaRPr lang="en-GB" sz="2600" dirty="0">
              <a:ea typeface="ＭＳ Ｐゴシック"/>
              <a:cs typeface="Arial"/>
            </a:endParaRPr>
          </a:p>
          <a:p>
            <a:pPr marL="989965" lvl="1" indent="-380365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endParaRPr lang="en-GB" sz="240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0679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452517" cy="1143000"/>
          </a:xfrm>
        </p:spPr>
        <p:txBody>
          <a:bodyPr/>
          <a:lstStyle/>
          <a:p>
            <a:r>
              <a:rPr lang="en-GB" sz="4000"/>
              <a:t>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  <a:t>Compensation fund arrangements:</a:t>
            </a:r>
            <a:endParaRPr lang="en-GB" sz="2800"/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/>
              <a:t>safety net for consumers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/>
              <a:t>wide ranging questions and ideas that we will explore – includes maximum payouts, caps and who the fund covers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84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/>
              <a:t>Changes already underway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455295" indent="-455295">
              <a:spcBef>
                <a:spcPts val="5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Reviewing internal processes</a:t>
            </a:r>
            <a:endParaRPr lang="en-US"/>
          </a:p>
          <a:p>
            <a:pPr marL="455295" indent="-455295">
              <a:spcBef>
                <a:spcPts val="5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Strengthening monitoring processes</a:t>
            </a:r>
          </a:p>
          <a:p>
            <a:pPr marL="455295" indent="-455295">
              <a:spcBef>
                <a:spcPts val="54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>
                <a:ea typeface="ＭＳ Ｐゴシック"/>
              </a:rPr>
              <a:t>Independent </a:t>
            </a:r>
            <a:r>
              <a:rPr lang="en-GB" sz="2800">
                <a:ea typeface="ＭＳ Ｐゴシック"/>
              </a:rPr>
              <a:t>Legal Services Board (LSB) review</a:t>
            </a:r>
          </a:p>
          <a:p>
            <a:pPr marL="455295" indent="-455295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 kern="0"/>
          </a:p>
          <a:p>
            <a:pPr marL="0" indent="0">
              <a:spcAft>
                <a:spcPts val="0"/>
              </a:spcAft>
              <a:buNone/>
            </a:pPr>
            <a:br>
              <a:rPr lang="en-GB" sz="2400">
                <a:solidFill>
                  <a:schemeClr val="tx1"/>
                </a:solidFill>
              </a:rPr>
            </a:br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54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452517" cy="1143000"/>
          </a:xfrm>
        </p:spPr>
        <p:txBody>
          <a:bodyPr/>
          <a:lstStyle/>
          <a:p>
            <a:r>
              <a:rPr lang="en-GB" sz="4000"/>
              <a:t>Timeline – longer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Thematic review: accumulator firms and acquisitions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Develop policy, begin implementing changes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Late 2024: public consultation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Early 2025: review consultation findings and decisions </a:t>
            </a:r>
          </a:p>
          <a:p>
            <a:pPr>
              <a:spcBef>
                <a:spcPts val="3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/>
              <a:t>Mid to late 2025: submit to LSB any proposed rule changes, implementation of changes</a:t>
            </a:r>
          </a:p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/>
          </a:p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800"/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endParaRPr lang="en-GB" sz="2600"/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endParaRPr lang="en-GB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59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 marL="455613" marR="0" lvl="0" indent="-455613" algn="l" defTabSz="914400" rtl="0" eaLnBrk="1" fontAlgn="base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9E1B3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  <a:t>Extensive engagement programme between now and July – </a:t>
            </a:r>
            <a:b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</a:b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  <a:t>legal, consumer groups and public</a:t>
            </a:r>
          </a:p>
          <a:p>
            <a:pPr marL="455613" marR="0" lvl="0" indent="-455613" algn="l" defTabSz="914400" rtl="0" eaLnBrk="1" fontAlgn="base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9E1B3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  <a:t>Considering approach across other regulators, sectors and jurisdictions</a:t>
            </a:r>
          </a:p>
          <a:p>
            <a:pPr marL="455613" marR="0" lvl="0" indent="-455613" algn="l" defTabSz="914400" rtl="0" eaLnBrk="1" fontAlgn="base" latinLnBrk="0" hangingPunct="1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9E1B3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/>
                <a:ea typeface="ＭＳ Ｐゴシック" charset="0"/>
              </a:rPr>
              <a:t>Get in touch: </a:t>
            </a:r>
            <a:r>
              <a:rPr kumimoji="0" lang="en-GB" sz="2800" b="0" i="0" u="sng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consumerprotectionreview@sra.org.uk</a:t>
            </a:r>
            <a:endParaRPr kumimoji="0" lang="en-GB" sz="2800" b="0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455613" marR="0" lvl="0" indent="-455613" algn="l" defTabSz="914400" rtl="0" eaLnBrk="1" fontAlgn="base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9E1B3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/>
              <a:ea typeface="ＭＳ Ｐゴシック" charset="0"/>
            </a:endParaRPr>
          </a:p>
          <a:p>
            <a:pPr marL="609585" lvl="1" indent="0">
              <a:spcBef>
                <a:spcPts val="3000"/>
              </a:spcBef>
              <a:spcAft>
                <a:spcPts val="0"/>
              </a:spcAft>
              <a:buSzPct val="70000"/>
              <a:buNone/>
            </a:pPr>
            <a:br>
              <a:rPr lang="en-GB" sz="2400">
                <a:solidFill>
                  <a:schemeClr val="tx1"/>
                </a:solidFill>
              </a:rPr>
            </a:br>
            <a:endParaRPr lang="en-GB" sz="240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1AB48C4-A1A1-853D-169E-E98B3EF6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60350"/>
            <a:ext cx="8652283" cy="1143000"/>
          </a:xfrm>
        </p:spPr>
        <p:txBody>
          <a:bodyPr/>
          <a:lstStyle/>
          <a:p>
            <a:r>
              <a:rPr lang="en-GB" sz="4000"/>
              <a:t>Your views</a:t>
            </a:r>
          </a:p>
        </p:txBody>
      </p:sp>
    </p:spTree>
    <p:extLst>
      <p:ext uri="{BB962C8B-B14F-4D97-AF65-F5344CB8AC3E}">
        <p14:creationId xmlns:p14="http://schemas.microsoft.com/office/powerpoint/2010/main" val="45212075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329</Words>
  <Application>Microsoft Office PowerPoint</Application>
  <PresentationFormat>Widescreen</PresentationFormat>
  <Paragraphs>53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Courier New</vt:lpstr>
      <vt:lpstr>Default Design</vt:lpstr>
      <vt:lpstr>PowerPoint Presentation</vt:lpstr>
      <vt:lpstr>Consumer protection review</vt:lpstr>
      <vt:lpstr>Aims</vt:lpstr>
      <vt:lpstr>Scope</vt:lpstr>
      <vt:lpstr>Scope</vt:lpstr>
      <vt:lpstr>Scope</vt:lpstr>
      <vt:lpstr>Changes already underway</vt:lpstr>
      <vt:lpstr>Timeline – longer term</vt:lpstr>
      <vt:lpstr>Your views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Protecting the public: our consumer protection review</dc:title>
  <dc:creator>Solicitors Regulation Authority (SRA)</dc:creator>
  <cp:lastModifiedBy>Matthew Maidment</cp:lastModifiedBy>
  <cp:revision>90</cp:revision>
  <dcterms:created xsi:type="dcterms:W3CDTF">2024-02-01T10:11:46Z</dcterms:created>
  <dcterms:modified xsi:type="dcterms:W3CDTF">2024-02-19T11:32:34Z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2024-02-01T11:29:00Z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2e97c424-7324-48bc-a507-64a98e3ca6a1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</vt:lpwstr>
  </property>
  <property fmtid="{D5CDD505-2E9C-101B-9397-08002B2CF9AE}" pid="10" name="ClassificationContentMarkingHeaderText">
    <vt:lpwstr>Sensitivity: General</vt:lpwstr>
  </property>
</Properties>
</file>