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theme/theme5.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ink/ink1.xml" ContentType="application/inkml+xml"/>
  <Override PartName="/ppt/notesSlides/notesSlide3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20" r:id="rId5"/>
    <p:sldMasterId id="2147483723" r:id="rId6"/>
    <p:sldMasterId id="2147483727" r:id="rId7"/>
    <p:sldMasterId id="2147483731" r:id="rId8"/>
    <p:sldMasterId id="2147483733" r:id="rId9"/>
  </p:sldMasterIdLst>
  <p:notesMasterIdLst>
    <p:notesMasterId r:id="rId44"/>
  </p:notesMasterIdLst>
  <p:handoutMasterIdLst>
    <p:handoutMasterId r:id="rId45"/>
  </p:handoutMasterIdLst>
  <p:sldIdLst>
    <p:sldId id="760" r:id="rId10"/>
    <p:sldId id="762" r:id="rId11"/>
    <p:sldId id="759" r:id="rId12"/>
    <p:sldId id="262" r:id="rId13"/>
    <p:sldId id="331" r:id="rId14"/>
    <p:sldId id="332" r:id="rId15"/>
    <p:sldId id="754" r:id="rId16"/>
    <p:sldId id="761" r:id="rId17"/>
    <p:sldId id="734" r:id="rId18"/>
    <p:sldId id="736" r:id="rId19"/>
    <p:sldId id="726" r:id="rId20"/>
    <p:sldId id="743" r:id="rId21"/>
    <p:sldId id="755" r:id="rId22"/>
    <p:sldId id="741" r:id="rId23"/>
    <p:sldId id="740" r:id="rId24"/>
    <p:sldId id="257" r:id="rId25"/>
    <p:sldId id="258" r:id="rId26"/>
    <p:sldId id="276" r:id="rId27"/>
    <p:sldId id="756" r:id="rId28"/>
    <p:sldId id="271" r:id="rId29"/>
    <p:sldId id="263" r:id="rId30"/>
    <p:sldId id="265" r:id="rId31"/>
    <p:sldId id="757" r:id="rId32"/>
    <p:sldId id="275" r:id="rId33"/>
    <p:sldId id="273" r:id="rId34"/>
    <p:sldId id="274" r:id="rId35"/>
    <p:sldId id="272" r:id="rId36"/>
    <p:sldId id="267" r:id="rId37"/>
    <p:sldId id="268" r:id="rId38"/>
    <p:sldId id="269" r:id="rId39"/>
    <p:sldId id="270" r:id="rId40"/>
    <p:sldId id="749" r:id="rId41"/>
    <p:sldId id="748" r:id="rId42"/>
    <p:sldId id="747" r:id="rId43"/>
  </p:sldIdLst>
  <p:sldSz cx="9144000" cy="5143500" type="screen16x9"/>
  <p:notesSz cx="6797675" cy="9926638"/>
  <p:defaultTextStyle>
    <a:defPPr>
      <a:defRPr lang="en-GB"/>
    </a:defPPr>
    <a:lvl1pPr algn="ctr" rtl="0" fontAlgn="base">
      <a:spcBef>
        <a:spcPct val="0"/>
      </a:spcBef>
      <a:spcAft>
        <a:spcPct val="0"/>
      </a:spcAft>
      <a:defRPr sz="2400" kern="1200">
        <a:solidFill>
          <a:schemeClr val="tx1"/>
        </a:solidFill>
        <a:latin typeface="Arial" charset="0"/>
        <a:ea typeface="ＭＳ Ｐゴシック" pitchFamily="34" charset="-128"/>
        <a:cs typeface="+mn-cs"/>
      </a:defRPr>
    </a:lvl1pPr>
    <a:lvl2pPr marL="457200" algn="ctr"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ctr"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ctr"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ctr"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634">
          <p15:clr>
            <a:srgbClr val="A4A3A4"/>
          </p15:clr>
        </p15:guide>
        <p15:guide id="2" pos="4014">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laire Dalziel" initials="CD" lastIdx="1" clrIdx="0">
    <p:extLst>
      <p:ext uri="{19B8F6BF-5375-455C-9EA6-DF929625EA0E}">
        <p15:presenceInfo xmlns:p15="http://schemas.microsoft.com/office/powerpoint/2012/main" userId="S-1-5-21-2778141988-2873833083-1821405680-285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1B34"/>
    <a:srgbClr val="B50038"/>
    <a:srgbClr val="E1516C"/>
    <a:srgbClr val="FBB0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F0436D-D9C3-49EB-9D6E-6D43E2F60317}" v="1" dt="2020-11-26T10:22:15.5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212" autoAdjust="0"/>
    <p:restoredTop sz="68306" autoAdjust="0"/>
  </p:normalViewPr>
  <p:slideViewPr>
    <p:cSldViewPr>
      <p:cViewPr varScale="1">
        <p:scale>
          <a:sx n="77" d="100"/>
          <a:sy n="77" d="100"/>
        </p:scale>
        <p:origin x="1363" y="62"/>
      </p:cViewPr>
      <p:guideLst>
        <p:guide orient="horz" pos="634"/>
        <p:guide pos="4014"/>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66" d="100"/>
        <a:sy n="66" d="100"/>
      </p:scale>
      <p:origin x="0" y="0"/>
    </p:cViewPr>
  </p:sorterViewPr>
  <p:notesViewPr>
    <p:cSldViewPr>
      <p:cViewPr varScale="1">
        <p:scale>
          <a:sx n="69" d="100"/>
          <a:sy n="69" d="100"/>
        </p:scale>
        <p:origin x="3096" y="77"/>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3" Type="http://schemas.openxmlformats.org/officeDocument/2006/relationships/customXml" Target="../customXml/item3.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slide" Target="slides/slide3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theme" Target="theme/theme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viewProps" Target="viewProps.xml"/><Relationship Id="rId8" Type="http://schemas.openxmlformats.org/officeDocument/2006/relationships/slideMaster" Target="slideMasters/slideMaster5.xml"/><Relationship Id="rId51"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8E00D4-D28B-4ECD-9289-25CC4B1C1BF4}" type="doc">
      <dgm:prSet loTypeId="urn:microsoft.com/office/officeart/2005/8/layout/vList2" loCatId="list" qsTypeId="urn:microsoft.com/office/officeart/2005/8/quickstyle/simple4" qsCatId="simple" csTypeId="urn:microsoft.com/office/officeart/2005/8/colors/accent2_2" csCatId="accent2" phldr="1"/>
      <dgm:spPr/>
      <dgm:t>
        <a:bodyPr/>
        <a:lstStyle/>
        <a:p>
          <a:endParaRPr lang="en-US"/>
        </a:p>
      </dgm:t>
    </dgm:pt>
    <dgm:pt modelId="{60A0C5F3-D69B-4562-93E5-8F7F6663735F}">
      <dgm:prSet/>
      <dgm:spPr>
        <a:solidFill>
          <a:srgbClr val="9E1B34"/>
        </a:solidFill>
      </dgm:spPr>
      <dgm:t>
        <a:bodyPr/>
        <a:lstStyle/>
        <a:p>
          <a:r>
            <a:rPr lang="en-GB" dirty="0"/>
            <a:t>Warn you would not email bank a/c changes </a:t>
          </a:r>
          <a:endParaRPr lang="en-US" dirty="0"/>
        </a:p>
      </dgm:t>
    </dgm:pt>
    <dgm:pt modelId="{F09DB20C-D826-4157-AFBB-F6F1B5354738}" type="parTrans" cxnId="{576FBA9C-2022-4C93-A36E-EC8FC202A249}">
      <dgm:prSet/>
      <dgm:spPr/>
      <dgm:t>
        <a:bodyPr/>
        <a:lstStyle/>
        <a:p>
          <a:endParaRPr lang="en-US"/>
        </a:p>
      </dgm:t>
    </dgm:pt>
    <dgm:pt modelId="{05B5DF89-2A0C-4629-BFC9-97565B325F2A}" type="sibTrans" cxnId="{576FBA9C-2022-4C93-A36E-EC8FC202A249}">
      <dgm:prSet/>
      <dgm:spPr/>
      <dgm:t>
        <a:bodyPr/>
        <a:lstStyle/>
        <a:p>
          <a:endParaRPr lang="en-US"/>
        </a:p>
      </dgm:t>
    </dgm:pt>
    <dgm:pt modelId="{355F1596-196D-45F4-B344-138179A8F70E}">
      <dgm:prSet/>
      <dgm:spPr>
        <a:solidFill>
          <a:schemeClr val="bg2">
            <a:lumMod val="75000"/>
          </a:schemeClr>
        </a:solidFill>
      </dgm:spPr>
      <dgm:t>
        <a:bodyPr/>
        <a:lstStyle/>
        <a:p>
          <a:r>
            <a:rPr lang="en-GB" dirty="0"/>
            <a:t>Scrutinise 'out of place’ emails</a:t>
          </a:r>
          <a:endParaRPr lang="en-US" dirty="0"/>
        </a:p>
      </dgm:t>
    </dgm:pt>
    <dgm:pt modelId="{E1BFAD33-B17F-40E3-A94C-7DFAB71550FB}" type="parTrans" cxnId="{39F0BCBE-C0C4-42FE-964C-4DACD7B62EFA}">
      <dgm:prSet/>
      <dgm:spPr/>
      <dgm:t>
        <a:bodyPr/>
        <a:lstStyle/>
        <a:p>
          <a:endParaRPr lang="en-US"/>
        </a:p>
      </dgm:t>
    </dgm:pt>
    <dgm:pt modelId="{97AE2BF4-6F10-4CE1-B747-E9CABC00AFE4}" type="sibTrans" cxnId="{39F0BCBE-C0C4-42FE-964C-4DACD7B62EFA}">
      <dgm:prSet/>
      <dgm:spPr/>
      <dgm:t>
        <a:bodyPr/>
        <a:lstStyle/>
        <a:p>
          <a:endParaRPr lang="en-US"/>
        </a:p>
      </dgm:t>
    </dgm:pt>
    <dgm:pt modelId="{97591893-3060-4842-A62E-F08A03C279A9}">
      <dgm:prSet/>
      <dgm:spPr>
        <a:solidFill>
          <a:schemeClr val="bg1">
            <a:lumMod val="50000"/>
          </a:schemeClr>
        </a:solidFill>
      </dgm:spPr>
      <dgm:t>
        <a:bodyPr/>
        <a:lstStyle/>
        <a:p>
          <a:r>
            <a:rPr lang="en-GB" dirty="0"/>
            <a:t>Look at alternatives to holding client money </a:t>
          </a:r>
          <a:endParaRPr lang="en-US" dirty="0"/>
        </a:p>
      </dgm:t>
    </dgm:pt>
    <dgm:pt modelId="{84E0E094-7462-4FD4-A5F7-AFCEE3BDE75A}" type="parTrans" cxnId="{81AED554-CE38-490C-8FE5-5256EB9A01DD}">
      <dgm:prSet/>
      <dgm:spPr/>
      <dgm:t>
        <a:bodyPr/>
        <a:lstStyle/>
        <a:p>
          <a:endParaRPr lang="en-GB"/>
        </a:p>
      </dgm:t>
    </dgm:pt>
    <dgm:pt modelId="{17AD8E6F-846E-4745-8B5B-DC20708F1449}" type="sibTrans" cxnId="{81AED554-CE38-490C-8FE5-5256EB9A01DD}">
      <dgm:prSet/>
      <dgm:spPr/>
      <dgm:t>
        <a:bodyPr/>
        <a:lstStyle/>
        <a:p>
          <a:endParaRPr lang="en-GB"/>
        </a:p>
      </dgm:t>
    </dgm:pt>
    <dgm:pt modelId="{75F028A4-1DAC-458E-A02F-B933913BE8C6}">
      <dgm:prSet/>
      <dgm:spPr>
        <a:solidFill>
          <a:schemeClr val="bg1">
            <a:lumMod val="50000"/>
          </a:schemeClr>
        </a:solidFill>
      </dgm:spPr>
      <dgm:t>
        <a:bodyPr/>
        <a:lstStyle/>
        <a:p>
          <a:r>
            <a:rPr lang="en-GB" dirty="0"/>
            <a:t>Confirmation strategies for transfers</a:t>
          </a:r>
          <a:endParaRPr lang="en-US" dirty="0"/>
        </a:p>
      </dgm:t>
    </dgm:pt>
    <dgm:pt modelId="{64304752-6388-45A1-9D19-40185138242D}" type="parTrans" cxnId="{BFC408EC-F096-4A59-B84E-1D1AFC219D29}">
      <dgm:prSet/>
      <dgm:spPr/>
      <dgm:t>
        <a:bodyPr/>
        <a:lstStyle/>
        <a:p>
          <a:endParaRPr lang="en-GB"/>
        </a:p>
      </dgm:t>
    </dgm:pt>
    <dgm:pt modelId="{A7D6DB9F-6A68-43A8-B732-9337E8823217}" type="sibTrans" cxnId="{BFC408EC-F096-4A59-B84E-1D1AFC219D29}">
      <dgm:prSet/>
      <dgm:spPr/>
      <dgm:t>
        <a:bodyPr/>
        <a:lstStyle/>
        <a:p>
          <a:endParaRPr lang="en-GB"/>
        </a:p>
      </dgm:t>
    </dgm:pt>
    <dgm:pt modelId="{0CEBDDFB-E6A2-497D-81D6-941E9918E393}">
      <dgm:prSet/>
      <dgm:spPr>
        <a:solidFill>
          <a:schemeClr val="tx1"/>
        </a:solidFill>
      </dgm:spPr>
      <dgm:t>
        <a:bodyPr/>
        <a:lstStyle/>
        <a:p>
          <a:r>
            <a:rPr lang="en-US" dirty="0"/>
            <a:t>Monitor firm email accounts</a:t>
          </a:r>
        </a:p>
      </dgm:t>
    </dgm:pt>
    <dgm:pt modelId="{1EA60262-8347-48F7-BDCC-31EE358283D3}" type="parTrans" cxnId="{138AD27E-6110-4603-8420-17042E3EDC6D}">
      <dgm:prSet/>
      <dgm:spPr/>
      <dgm:t>
        <a:bodyPr/>
        <a:lstStyle/>
        <a:p>
          <a:endParaRPr lang="en-GB"/>
        </a:p>
      </dgm:t>
    </dgm:pt>
    <dgm:pt modelId="{4103675C-6744-4856-BBF0-4071A4CC00D3}" type="sibTrans" cxnId="{138AD27E-6110-4603-8420-17042E3EDC6D}">
      <dgm:prSet/>
      <dgm:spPr/>
      <dgm:t>
        <a:bodyPr/>
        <a:lstStyle/>
        <a:p>
          <a:endParaRPr lang="en-GB"/>
        </a:p>
      </dgm:t>
    </dgm:pt>
    <dgm:pt modelId="{8F2C4793-4C39-4EFD-98D4-C80BE103AB63}" type="pres">
      <dgm:prSet presAssocID="{7A8E00D4-D28B-4ECD-9289-25CC4B1C1BF4}" presName="linear" presStyleCnt="0">
        <dgm:presLayoutVars>
          <dgm:animLvl val="lvl"/>
          <dgm:resizeHandles val="exact"/>
        </dgm:presLayoutVars>
      </dgm:prSet>
      <dgm:spPr/>
    </dgm:pt>
    <dgm:pt modelId="{A4236112-A547-4663-8245-E84A1A6C8556}" type="pres">
      <dgm:prSet presAssocID="{60A0C5F3-D69B-4562-93E5-8F7F6663735F}" presName="parentText" presStyleLbl="node1" presStyleIdx="0" presStyleCnt="5">
        <dgm:presLayoutVars>
          <dgm:chMax val="0"/>
          <dgm:bulletEnabled val="1"/>
        </dgm:presLayoutVars>
      </dgm:prSet>
      <dgm:spPr/>
    </dgm:pt>
    <dgm:pt modelId="{1E596194-EC99-44D6-9561-EE759647A671}" type="pres">
      <dgm:prSet presAssocID="{05B5DF89-2A0C-4629-BFC9-97565B325F2A}" presName="spacer" presStyleCnt="0"/>
      <dgm:spPr/>
    </dgm:pt>
    <dgm:pt modelId="{C8CEBA8C-3529-4910-8938-090FDC8D3DDC}" type="pres">
      <dgm:prSet presAssocID="{0CEBDDFB-E6A2-497D-81D6-941E9918E393}" presName="parentText" presStyleLbl="node1" presStyleIdx="1" presStyleCnt="5">
        <dgm:presLayoutVars>
          <dgm:chMax val="0"/>
          <dgm:bulletEnabled val="1"/>
        </dgm:presLayoutVars>
      </dgm:prSet>
      <dgm:spPr/>
    </dgm:pt>
    <dgm:pt modelId="{3043C5DD-C7E9-40DE-AB0F-DABADEB558AD}" type="pres">
      <dgm:prSet presAssocID="{4103675C-6744-4856-BBF0-4071A4CC00D3}" presName="spacer" presStyleCnt="0"/>
      <dgm:spPr/>
    </dgm:pt>
    <dgm:pt modelId="{E6EDE5EB-CAE2-4F84-96F9-AD4FC7002451}" type="pres">
      <dgm:prSet presAssocID="{355F1596-196D-45F4-B344-138179A8F70E}" presName="parentText" presStyleLbl="node1" presStyleIdx="2" presStyleCnt="5">
        <dgm:presLayoutVars>
          <dgm:chMax val="0"/>
          <dgm:bulletEnabled val="1"/>
        </dgm:presLayoutVars>
      </dgm:prSet>
      <dgm:spPr/>
    </dgm:pt>
    <dgm:pt modelId="{E453E16B-A82F-4AC2-BB2C-3A0A77064CC6}" type="pres">
      <dgm:prSet presAssocID="{97AE2BF4-6F10-4CE1-B747-E9CABC00AFE4}" presName="spacer" presStyleCnt="0"/>
      <dgm:spPr/>
    </dgm:pt>
    <dgm:pt modelId="{DB909A39-AAD0-4876-A45C-A7E201789F29}" type="pres">
      <dgm:prSet presAssocID="{75F028A4-1DAC-458E-A02F-B933913BE8C6}" presName="parentText" presStyleLbl="node1" presStyleIdx="3" presStyleCnt="5">
        <dgm:presLayoutVars>
          <dgm:chMax val="0"/>
          <dgm:bulletEnabled val="1"/>
        </dgm:presLayoutVars>
      </dgm:prSet>
      <dgm:spPr/>
    </dgm:pt>
    <dgm:pt modelId="{12FEB5D7-DD1F-4FF8-9366-CAC46CD93B95}" type="pres">
      <dgm:prSet presAssocID="{A7D6DB9F-6A68-43A8-B732-9337E8823217}" presName="spacer" presStyleCnt="0"/>
      <dgm:spPr/>
    </dgm:pt>
    <dgm:pt modelId="{3FBBED10-AEF8-425F-AA1F-B4C729489BAA}" type="pres">
      <dgm:prSet presAssocID="{97591893-3060-4842-A62E-F08A03C279A9}" presName="parentText" presStyleLbl="node1" presStyleIdx="4" presStyleCnt="5" custScaleY="97209">
        <dgm:presLayoutVars>
          <dgm:chMax val="0"/>
          <dgm:bulletEnabled val="1"/>
        </dgm:presLayoutVars>
      </dgm:prSet>
      <dgm:spPr/>
    </dgm:pt>
  </dgm:ptLst>
  <dgm:cxnLst>
    <dgm:cxn modelId="{04F8813F-55E9-4230-8070-657BC504A6D5}" type="presOf" srcId="{355F1596-196D-45F4-B344-138179A8F70E}" destId="{E6EDE5EB-CAE2-4F84-96F9-AD4FC7002451}" srcOrd="0" destOrd="0" presId="urn:microsoft.com/office/officeart/2005/8/layout/vList2"/>
    <dgm:cxn modelId="{81AED554-CE38-490C-8FE5-5256EB9A01DD}" srcId="{7A8E00D4-D28B-4ECD-9289-25CC4B1C1BF4}" destId="{97591893-3060-4842-A62E-F08A03C279A9}" srcOrd="4" destOrd="0" parTransId="{84E0E094-7462-4FD4-A5F7-AFCEE3BDE75A}" sibTransId="{17AD8E6F-846E-4745-8B5B-DC20708F1449}"/>
    <dgm:cxn modelId="{BF06E955-8B66-476B-81C8-9EBAC04BA4D0}" type="presOf" srcId="{0CEBDDFB-E6A2-497D-81D6-941E9918E393}" destId="{C8CEBA8C-3529-4910-8938-090FDC8D3DDC}" srcOrd="0" destOrd="0" presId="urn:microsoft.com/office/officeart/2005/8/layout/vList2"/>
    <dgm:cxn modelId="{C672827D-1501-4AFD-931B-E4FE82BD6DCC}" type="presOf" srcId="{60A0C5F3-D69B-4562-93E5-8F7F6663735F}" destId="{A4236112-A547-4663-8245-E84A1A6C8556}" srcOrd="0" destOrd="0" presId="urn:microsoft.com/office/officeart/2005/8/layout/vList2"/>
    <dgm:cxn modelId="{138AD27E-6110-4603-8420-17042E3EDC6D}" srcId="{7A8E00D4-D28B-4ECD-9289-25CC4B1C1BF4}" destId="{0CEBDDFB-E6A2-497D-81D6-941E9918E393}" srcOrd="1" destOrd="0" parTransId="{1EA60262-8347-48F7-BDCC-31EE358283D3}" sibTransId="{4103675C-6744-4856-BBF0-4071A4CC00D3}"/>
    <dgm:cxn modelId="{B9A5848C-4F08-409F-B087-04970946424D}" type="presOf" srcId="{75F028A4-1DAC-458E-A02F-B933913BE8C6}" destId="{DB909A39-AAD0-4876-A45C-A7E201789F29}" srcOrd="0" destOrd="0" presId="urn:microsoft.com/office/officeart/2005/8/layout/vList2"/>
    <dgm:cxn modelId="{576FBA9C-2022-4C93-A36E-EC8FC202A249}" srcId="{7A8E00D4-D28B-4ECD-9289-25CC4B1C1BF4}" destId="{60A0C5F3-D69B-4562-93E5-8F7F6663735F}" srcOrd="0" destOrd="0" parTransId="{F09DB20C-D826-4157-AFBB-F6F1B5354738}" sibTransId="{05B5DF89-2A0C-4629-BFC9-97565B325F2A}"/>
    <dgm:cxn modelId="{5A14F2A0-8F91-4CB9-A525-ECE1E6EDF7D5}" type="presOf" srcId="{7A8E00D4-D28B-4ECD-9289-25CC4B1C1BF4}" destId="{8F2C4793-4C39-4EFD-98D4-C80BE103AB63}" srcOrd="0" destOrd="0" presId="urn:microsoft.com/office/officeart/2005/8/layout/vList2"/>
    <dgm:cxn modelId="{39F0BCBE-C0C4-42FE-964C-4DACD7B62EFA}" srcId="{7A8E00D4-D28B-4ECD-9289-25CC4B1C1BF4}" destId="{355F1596-196D-45F4-B344-138179A8F70E}" srcOrd="2" destOrd="0" parTransId="{E1BFAD33-B17F-40E3-A94C-7DFAB71550FB}" sibTransId="{97AE2BF4-6F10-4CE1-B747-E9CABC00AFE4}"/>
    <dgm:cxn modelId="{EF2781CE-8F9D-4F5E-AD86-41C19ADFA311}" type="presOf" srcId="{97591893-3060-4842-A62E-F08A03C279A9}" destId="{3FBBED10-AEF8-425F-AA1F-B4C729489BAA}" srcOrd="0" destOrd="0" presId="urn:microsoft.com/office/officeart/2005/8/layout/vList2"/>
    <dgm:cxn modelId="{BFC408EC-F096-4A59-B84E-1D1AFC219D29}" srcId="{7A8E00D4-D28B-4ECD-9289-25CC4B1C1BF4}" destId="{75F028A4-1DAC-458E-A02F-B933913BE8C6}" srcOrd="3" destOrd="0" parTransId="{64304752-6388-45A1-9D19-40185138242D}" sibTransId="{A7D6DB9F-6A68-43A8-B732-9337E8823217}"/>
    <dgm:cxn modelId="{659D631B-7590-4C75-909A-34F65FBF5F45}" type="presParOf" srcId="{8F2C4793-4C39-4EFD-98D4-C80BE103AB63}" destId="{A4236112-A547-4663-8245-E84A1A6C8556}" srcOrd="0" destOrd="0" presId="urn:microsoft.com/office/officeart/2005/8/layout/vList2"/>
    <dgm:cxn modelId="{3CDBEC60-18AC-4BA4-999D-B05E830C6079}" type="presParOf" srcId="{8F2C4793-4C39-4EFD-98D4-C80BE103AB63}" destId="{1E596194-EC99-44D6-9561-EE759647A671}" srcOrd="1" destOrd="0" presId="urn:microsoft.com/office/officeart/2005/8/layout/vList2"/>
    <dgm:cxn modelId="{19F3BC9C-9C8F-4CD0-80FB-873D6AA9A779}" type="presParOf" srcId="{8F2C4793-4C39-4EFD-98D4-C80BE103AB63}" destId="{C8CEBA8C-3529-4910-8938-090FDC8D3DDC}" srcOrd="2" destOrd="0" presId="urn:microsoft.com/office/officeart/2005/8/layout/vList2"/>
    <dgm:cxn modelId="{0F957419-2E3B-4C38-88E3-C828454FA381}" type="presParOf" srcId="{8F2C4793-4C39-4EFD-98D4-C80BE103AB63}" destId="{3043C5DD-C7E9-40DE-AB0F-DABADEB558AD}" srcOrd="3" destOrd="0" presId="urn:microsoft.com/office/officeart/2005/8/layout/vList2"/>
    <dgm:cxn modelId="{26602F9B-36F6-4D02-A73C-47F70FEACB44}" type="presParOf" srcId="{8F2C4793-4C39-4EFD-98D4-C80BE103AB63}" destId="{E6EDE5EB-CAE2-4F84-96F9-AD4FC7002451}" srcOrd="4" destOrd="0" presId="urn:microsoft.com/office/officeart/2005/8/layout/vList2"/>
    <dgm:cxn modelId="{1CEC0DF2-E685-40CA-BEE9-1C8B3B1ED03B}" type="presParOf" srcId="{8F2C4793-4C39-4EFD-98D4-C80BE103AB63}" destId="{E453E16B-A82F-4AC2-BB2C-3A0A77064CC6}" srcOrd="5" destOrd="0" presId="urn:microsoft.com/office/officeart/2005/8/layout/vList2"/>
    <dgm:cxn modelId="{F02C30D5-B53D-4E84-9EA8-C15DCC55A4D8}" type="presParOf" srcId="{8F2C4793-4C39-4EFD-98D4-C80BE103AB63}" destId="{DB909A39-AAD0-4876-A45C-A7E201789F29}" srcOrd="6" destOrd="0" presId="urn:microsoft.com/office/officeart/2005/8/layout/vList2"/>
    <dgm:cxn modelId="{E93132D5-2D27-441C-BE16-C8E45EF80D5D}" type="presParOf" srcId="{8F2C4793-4C39-4EFD-98D4-C80BE103AB63}" destId="{12FEB5D7-DD1F-4FF8-9366-CAC46CD93B95}" srcOrd="7" destOrd="0" presId="urn:microsoft.com/office/officeart/2005/8/layout/vList2"/>
    <dgm:cxn modelId="{3BDF9024-52BF-4850-AF6C-E34DA96F0E71}" type="presParOf" srcId="{8F2C4793-4C39-4EFD-98D4-C80BE103AB63}" destId="{3FBBED10-AEF8-425F-AA1F-B4C729489BAA}"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F124561-A949-4906-A8E4-E9B182576835}" type="doc">
      <dgm:prSet loTypeId="urn:microsoft.com/office/officeart/2016/7/layout/VerticalDownArrowProcess" loCatId="process" qsTypeId="urn:microsoft.com/office/officeart/2005/8/quickstyle/simple1" qsCatId="simple" csTypeId="urn:microsoft.com/office/officeart/2005/8/colors/colorful5" csCatId="colorful" phldr="1"/>
      <dgm:spPr/>
      <dgm:t>
        <a:bodyPr/>
        <a:lstStyle/>
        <a:p>
          <a:endParaRPr lang="en-US"/>
        </a:p>
      </dgm:t>
    </dgm:pt>
    <dgm:pt modelId="{9198417E-CEA8-4A85-A3FC-DE5BC29E487B}">
      <dgm:prSet/>
      <dgm:spPr/>
      <dgm:t>
        <a:bodyPr/>
        <a:lstStyle/>
        <a:p>
          <a:r>
            <a:rPr lang="en-US" dirty="0"/>
            <a:t>Prepare</a:t>
          </a:r>
        </a:p>
      </dgm:t>
    </dgm:pt>
    <dgm:pt modelId="{04E3EC33-B422-47E7-B597-2151625BA012}" type="parTrans" cxnId="{A5D60E8C-6DB7-4D2C-AF6F-D946CDA41A81}">
      <dgm:prSet/>
      <dgm:spPr/>
      <dgm:t>
        <a:bodyPr/>
        <a:lstStyle/>
        <a:p>
          <a:endParaRPr lang="en-US"/>
        </a:p>
      </dgm:t>
    </dgm:pt>
    <dgm:pt modelId="{77BA3C4A-7E6F-476C-9369-96A58D9F3A58}" type="sibTrans" cxnId="{A5D60E8C-6DB7-4D2C-AF6F-D946CDA41A81}">
      <dgm:prSet/>
      <dgm:spPr/>
      <dgm:t>
        <a:bodyPr/>
        <a:lstStyle/>
        <a:p>
          <a:endParaRPr lang="en-US"/>
        </a:p>
      </dgm:t>
    </dgm:pt>
    <dgm:pt modelId="{F337455C-F802-498F-995A-DE9F7C47EEF7}">
      <dgm:prSet custT="1"/>
      <dgm:spPr/>
      <dgm:t>
        <a:bodyPr/>
        <a:lstStyle/>
        <a:p>
          <a:r>
            <a:rPr lang="en-US" sz="2000" dirty="0"/>
            <a:t>Your strategy for future threats </a:t>
          </a:r>
        </a:p>
      </dgm:t>
    </dgm:pt>
    <dgm:pt modelId="{6774A9FA-B9D4-468D-9871-579A442B7F3C}" type="parTrans" cxnId="{4617E070-773A-476D-81EE-A9EF5BD43DE2}">
      <dgm:prSet/>
      <dgm:spPr/>
      <dgm:t>
        <a:bodyPr/>
        <a:lstStyle/>
        <a:p>
          <a:endParaRPr lang="en-US"/>
        </a:p>
      </dgm:t>
    </dgm:pt>
    <dgm:pt modelId="{4CFA3227-31B8-4CE3-865D-2BEBB1BF8938}" type="sibTrans" cxnId="{4617E070-773A-476D-81EE-A9EF5BD43DE2}">
      <dgm:prSet/>
      <dgm:spPr/>
      <dgm:t>
        <a:bodyPr/>
        <a:lstStyle/>
        <a:p>
          <a:endParaRPr lang="en-US"/>
        </a:p>
      </dgm:t>
    </dgm:pt>
    <dgm:pt modelId="{2B258321-7929-4804-93F9-5B160BD4C7C7}">
      <dgm:prSet/>
      <dgm:spPr/>
      <dgm:t>
        <a:bodyPr/>
        <a:lstStyle/>
        <a:p>
          <a:r>
            <a:rPr lang="en-US" dirty="0"/>
            <a:t>Protect </a:t>
          </a:r>
        </a:p>
      </dgm:t>
    </dgm:pt>
    <dgm:pt modelId="{0148BA5C-AF11-4625-9449-E1F6898A720A}" type="parTrans" cxnId="{8E3ADE70-308F-4DF6-84D6-A14B04300B6F}">
      <dgm:prSet/>
      <dgm:spPr/>
      <dgm:t>
        <a:bodyPr/>
        <a:lstStyle/>
        <a:p>
          <a:endParaRPr lang="en-US"/>
        </a:p>
      </dgm:t>
    </dgm:pt>
    <dgm:pt modelId="{8AA6350D-D6AA-4E38-A04F-9F325E8F6793}" type="sibTrans" cxnId="{8E3ADE70-308F-4DF6-84D6-A14B04300B6F}">
      <dgm:prSet/>
      <dgm:spPr/>
      <dgm:t>
        <a:bodyPr/>
        <a:lstStyle/>
        <a:p>
          <a:endParaRPr lang="en-US"/>
        </a:p>
      </dgm:t>
    </dgm:pt>
    <dgm:pt modelId="{A678D38E-DEC0-4EEA-A5A4-234284D2170F}">
      <dgm:prSet custT="1"/>
      <dgm:spPr/>
      <dgm:t>
        <a:bodyPr/>
        <a:lstStyle/>
        <a:p>
          <a:r>
            <a:rPr lang="en-US" sz="2000" dirty="0"/>
            <a:t>Your devices with strong passwords and encryption</a:t>
          </a:r>
        </a:p>
      </dgm:t>
    </dgm:pt>
    <dgm:pt modelId="{D5AFEC6F-B8D5-43CA-91CE-356BEA6C42CC}" type="parTrans" cxnId="{67E3CC21-BA90-436D-8DD1-010F382D9731}">
      <dgm:prSet/>
      <dgm:spPr/>
      <dgm:t>
        <a:bodyPr/>
        <a:lstStyle/>
        <a:p>
          <a:endParaRPr lang="en-US"/>
        </a:p>
      </dgm:t>
    </dgm:pt>
    <dgm:pt modelId="{833B3429-AC55-4BF7-A733-07CCF4399F91}" type="sibTrans" cxnId="{67E3CC21-BA90-436D-8DD1-010F382D9731}">
      <dgm:prSet/>
      <dgm:spPr/>
      <dgm:t>
        <a:bodyPr/>
        <a:lstStyle/>
        <a:p>
          <a:endParaRPr lang="en-US"/>
        </a:p>
      </dgm:t>
    </dgm:pt>
    <dgm:pt modelId="{7AFA173E-56BB-4397-AB0C-CFD2180A86D4}">
      <dgm:prSet/>
      <dgm:spPr/>
      <dgm:t>
        <a:bodyPr/>
        <a:lstStyle/>
        <a:p>
          <a:r>
            <a:rPr lang="en-US" dirty="0"/>
            <a:t>Patch</a:t>
          </a:r>
        </a:p>
      </dgm:t>
    </dgm:pt>
    <dgm:pt modelId="{4834FA64-CC3C-4944-80C3-92ABADC0A254}" type="parTrans" cxnId="{3DEDF351-DE89-4B33-A725-0B90B43F3613}">
      <dgm:prSet/>
      <dgm:spPr/>
      <dgm:t>
        <a:bodyPr/>
        <a:lstStyle/>
        <a:p>
          <a:endParaRPr lang="en-US"/>
        </a:p>
      </dgm:t>
    </dgm:pt>
    <dgm:pt modelId="{D8778ED1-3C8D-44DF-A7FC-28AAB064E735}" type="sibTrans" cxnId="{3DEDF351-DE89-4B33-A725-0B90B43F3613}">
      <dgm:prSet/>
      <dgm:spPr/>
      <dgm:t>
        <a:bodyPr/>
        <a:lstStyle/>
        <a:p>
          <a:endParaRPr lang="en-US"/>
        </a:p>
      </dgm:t>
    </dgm:pt>
    <dgm:pt modelId="{20AD0339-C375-4E40-966E-47E55E13CDBF}">
      <dgm:prSet custT="1"/>
      <dgm:spPr/>
      <dgm:t>
        <a:bodyPr/>
        <a:lstStyle/>
        <a:p>
          <a:r>
            <a:rPr lang="en-US" sz="2000" dirty="0"/>
            <a:t>Systems regularly to avoid exposing vulnerabilities</a:t>
          </a:r>
        </a:p>
      </dgm:t>
    </dgm:pt>
    <dgm:pt modelId="{F9908CD9-533A-46F8-884B-E85EC8A64A48}" type="parTrans" cxnId="{CB61D43F-1463-48FB-9F35-A8CBAB0E3D74}">
      <dgm:prSet/>
      <dgm:spPr/>
      <dgm:t>
        <a:bodyPr/>
        <a:lstStyle/>
        <a:p>
          <a:endParaRPr lang="en-US"/>
        </a:p>
      </dgm:t>
    </dgm:pt>
    <dgm:pt modelId="{8F72035F-FC51-4294-BFF9-8F5F17FD4FBA}" type="sibTrans" cxnId="{CB61D43F-1463-48FB-9F35-A8CBAB0E3D74}">
      <dgm:prSet/>
      <dgm:spPr/>
      <dgm:t>
        <a:bodyPr/>
        <a:lstStyle/>
        <a:p>
          <a:endParaRPr lang="en-US"/>
        </a:p>
      </dgm:t>
    </dgm:pt>
    <dgm:pt modelId="{01022B66-7E8A-4BD6-9E28-9F504BF3AD0B}">
      <dgm:prSet/>
      <dgm:spPr/>
      <dgm:t>
        <a:bodyPr/>
        <a:lstStyle/>
        <a:p>
          <a:r>
            <a:rPr lang="en-US" dirty="0"/>
            <a:t>Promote</a:t>
          </a:r>
        </a:p>
      </dgm:t>
    </dgm:pt>
    <dgm:pt modelId="{CF05FA91-94D5-4E6A-AFD1-FD3F06E08A27}" type="parTrans" cxnId="{C001AC64-5949-451E-8714-5243EC5196DB}">
      <dgm:prSet/>
      <dgm:spPr/>
      <dgm:t>
        <a:bodyPr/>
        <a:lstStyle/>
        <a:p>
          <a:endParaRPr lang="en-US"/>
        </a:p>
      </dgm:t>
    </dgm:pt>
    <dgm:pt modelId="{7DBF3D27-2E09-4318-929E-347273EDA277}" type="sibTrans" cxnId="{C001AC64-5949-451E-8714-5243EC5196DB}">
      <dgm:prSet/>
      <dgm:spPr/>
      <dgm:t>
        <a:bodyPr/>
        <a:lstStyle/>
        <a:p>
          <a:endParaRPr lang="en-US"/>
        </a:p>
      </dgm:t>
    </dgm:pt>
    <dgm:pt modelId="{C0A2CE6C-DC36-4A0D-A384-A2E88A998B39}">
      <dgm:prSet custT="1"/>
      <dgm:spPr/>
      <dgm:t>
        <a:bodyPr/>
        <a:lstStyle/>
        <a:p>
          <a:r>
            <a:rPr lang="en-US" sz="2000" dirty="0"/>
            <a:t>A supportive cyber culture with regular training</a:t>
          </a:r>
        </a:p>
      </dgm:t>
    </dgm:pt>
    <dgm:pt modelId="{0880685F-8A62-4EC2-A870-EA47627C2160}" type="parTrans" cxnId="{2EEA872D-7850-43B3-930D-26D051DB029C}">
      <dgm:prSet/>
      <dgm:spPr/>
      <dgm:t>
        <a:bodyPr/>
        <a:lstStyle/>
        <a:p>
          <a:endParaRPr lang="en-US"/>
        </a:p>
      </dgm:t>
    </dgm:pt>
    <dgm:pt modelId="{755CCCE5-CA80-4295-8B4A-57021FCF56C2}" type="sibTrans" cxnId="{2EEA872D-7850-43B3-930D-26D051DB029C}">
      <dgm:prSet/>
      <dgm:spPr/>
      <dgm:t>
        <a:bodyPr/>
        <a:lstStyle/>
        <a:p>
          <a:endParaRPr lang="en-US"/>
        </a:p>
      </dgm:t>
    </dgm:pt>
    <dgm:pt modelId="{EBAADB48-535D-4480-BA89-DE5B0E87182C}" type="pres">
      <dgm:prSet presAssocID="{AF124561-A949-4906-A8E4-E9B182576835}" presName="Name0" presStyleCnt="0">
        <dgm:presLayoutVars>
          <dgm:dir/>
          <dgm:animLvl val="lvl"/>
          <dgm:resizeHandles val="exact"/>
        </dgm:presLayoutVars>
      </dgm:prSet>
      <dgm:spPr/>
    </dgm:pt>
    <dgm:pt modelId="{6E68A4F9-98B0-431A-B9B0-5AF58D6F4A09}" type="pres">
      <dgm:prSet presAssocID="{01022B66-7E8A-4BD6-9E28-9F504BF3AD0B}" presName="boxAndChildren" presStyleCnt="0"/>
      <dgm:spPr/>
    </dgm:pt>
    <dgm:pt modelId="{A3A5F6C8-4748-42F1-91A3-769D67B92AC8}" type="pres">
      <dgm:prSet presAssocID="{01022B66-7E8A-4BD6-9E28-9F504BF3AD0B}" presName="parentTextBox" presStyleLbl="alignNode1" presStyleIdx="0" presStyleCnt="4" custLinFactNeighborY="190"/>
      <dgm:spPr/>
    </dgm:pt>
    <dgm:pt modelId="{D00795BF-4EA4-42FA-948E-1021D8CD55B5}" type="pres">
      <dgm:prSet presAssocID="{01022B66-7E8A-4BD6-9E28-9F504BF3AD0B}" presName="descendantBox" presStyleLbl="bgAccFollowNode1" presStyleIdx="0" presStyleCnt="4"/>
      <dgm:spPr/>
    </dgm:pt>
    <dgm:pt modelId="{2A60AC62-9D38-4309-B4A0-B3C43A85FB14}" type="pres">
      <dgm:prSet presAssocID="{D8778ED1-3C8D-44DF-A7FC-28AAB064E735}" presName="sp" presStyleCnt="0"/>
      <dgm:spPr/>
    </dgm:pt>
    <dgm:pt modelId="{02CA2951-C120-4D10-83B3-A4FC2D90AC5B}" type="pres">
      <dgm:prSet presAssocID="{7AFA173E-56BB-4397-AB0C-CFD2180A86D4}" presName="arrowAndChildren" presStyleCnt="0"/>
      <dgm:spPr/>
    </dgm:pt>
    <dgm:pt modelId="{79274085-C008-4BB8-90AF-B2E710C77D3D}" type="pres">
      <dgm:prSet presAssocID="{7AFA173E-56BB-4397-AB0C-CFD2180A86D4}" presName="parentTextArrow" presStyleLbl="node1" presStyleIdx="0" presStyleCnt="0"/>
      <dgm:spPr/>
    </dgm:pt>
    <dgm:pt modelId="{E6231C94-FEDE-4EF4-AB2A-7BE7C267EEF5}" type="pres">
      <dgm:prSet presAssocID="{7AFA173E-56BB-4397-AB0C-CFD2180A86D4}" presName="arrow" presStyleLbl="alignNode1" presStyleIdx="1" presStyleCnt="4" custLinFactNeighborX="-219" custLinFactNeighborY="-1054"/>
      <dgm:spPr/>
    </dgm:pt>
    <dgm:pt modelId="{E551F087-C8C0-4455-85AC-11A5D729717E}" type="pres">
      <dgm:prSet presAssocID="{7AFA173E-56BB-4397-AB0C-CFD2180A86D4}" presName="descendantArrow" presStyleLbl="bgAccFollowNode1" presStyleIdx="1" presStyleCnt="4" custScaleX="99708" custScaleY="89195" custLinFactNeighborX="2843" custLinFactNeighborY="1883"/>
      <dgm:spPr/>
    </dgm:pt>
    <dgm:pt modelId="{129F6519-38DF-4B91-8FCA-B258C24183EE}" type="pres">
      <dgm:prSet presAssocID="{8AA6350D-D6AA-4E38-A04F-9F325E8F6793}" presName="sp" presStyleCnt="0"/>
      <dgm:spPr/>
    </dgm:pt>
    <dgm:pt modelId="{C12726CB-BA28-4272-8023-DC92A1BB6D27}" type="pres">
      <dgm:prSet presAssocID="{2B258321-7929-4804-93F9-5B160BD4C7C7}" presName="arrowAndChildren" presStyleCnt="0"/>
      <dgm:spPr/>
    </dgm:pt>
    <dgm:pt modelId="{A63B5406-1560-432F-A279-A0702EE2498D}" type="pres">
      <dgm:prSet presAssocID="{2B258321-7929-4804-93F9-5B160BD4C7C7}" presName="parentTextArrow" presStyleLbl="node1" presStyleIdx="0" presStyleCnt="0"/>
      <dgm:spPr/>
    </dgm:pt>
    <dgm:pt modelId="{7E6DF3CD-6DDF-4321-81B2-CD0DB7093631}" type="pres">
      <dgm:prSet presAssocID="{2B258321-7929-4804-93F9-5B160BD4C7C7}" presName="arrow" presStyleLbl="alignNode1" presStyleIdx="2" presStyleCnt="4" custLinFactNeighborY="-3484"/>
      <dgm:spPr/>
    </dgm:pt>
    <dgm:pt modelId="{DC8F8F87-0A3B-4FFB-BC35-24E8A0A3B9E8}" type="pres">
      <dgm:prSet presAssocID="{2B258321-7929-4804-93F9-5B160BD4C7C7}" presName="descendantArrow" presStyleLbl="bgAccFollowNode1" presStyleIdx="2" presStyleCnt="4" custScaleY="91325" custLinFactNeighborX="474" custLinFactNeighborY="-4573"/>
      <dgm:spPr/>
    </dgm:pt>
    <dgm:pt modelId="{A3868ADF-E137-4900-9171-AF640853C565}" type="pres">
      <dgm:prSet presAssocID="{77BA3C4A-7E6F-476C-9369-96A58D9F3A58}" presName="sp" presStyleCnt="0"/>
      <dgm:spPr/>
    </dgm:pt>
    <dgm:pt modelId="{98FFBFCF-B8CD-448D-829B-4D77A61ADA6B}" type="pres">
      <dgm:prSet presAssocID="{9198417E-CEA8-4A85-A3FC-DE5BC29E487B}" presName="arrowAndChildren" presStyleCnt="0"/>
      <dgm:spPr/>
    </dgm:pt>
    <dgm:pt modelId="{BEDCB783-3B8B-45FE-B2FB-6B3B6338121C}" type="pres">
      <dgm:prSet presAssocID="{9198417E-CEA8-4A85-A3FC-DE5BC29E487B}" presName="parentTextArrow" presStyleLbl="node1" presStyleIdx="0" presStyleCnt="0"/>
      <dgm:spPr/>
    </dgm:pt>
    <dgm:pt modelId="{A44B70A9-B2F7-465C-95E9-A4C3BA1D1AF1}" type="pres">
      <dgm:prSet presAssocID="{9198417E-CEA8-4A85-A3FC-DE5BC29E487B}" presName="arrow" presStyleLbl="alignNode1" presStyleIdx="3" presStyleCnt="4" custLinFactNeighborY="-123"/>
      <dgm:spPr/>
    </dgm:pt>
    <dgm:pt modelId="{6DC6C46C-E105-484C-9859-9FE2C011EEAE}" type="pres">
      <dgm:prSet presAssocID="{9198417E-CEA8-4A85-A3FC-DE5BC29E487B}" presName="descendantArrow" presStyleLbl="bgAccFollowNode1" presStyleIdx="3" presStyleCnt="4" custLinFactNeighborX="-22" custLinFactNeighborY="-305"/>
      <dgm:spPr/>
    </dgm:pt>
  </dgm:ptLst>
  <dgm:cxnLst>
    <dgm:cxn modelId="{98CE6E06-E58F-4C5B-816B-AE471511C9DD}" type="presOf" srcId="{7AFA173E-56BB-4397-AB0C-CFD2180A86D4}" destId="{79274085-C008-4BB8-90AF-B2E710C77D3D}" srcOrd="0" destOrd="0" presId="urn:microsoft.com/office/officeart/2016/7/layout/VerticalDownArrowProcess"/>
    <dgm:cxn modelId="{2F264519-E3BE-4CF2-9BDC-7E599B6531FB}" type="presOf" srcId="{2B258321-7929-4804-93F9-5B160BD4C7C7}" destId="{A63B5406-1560-432F-A279-A0702EE2498D}" srcOrd="0" destOrd="0" presId="urn:microsoft.com/office/officeart/2016/7/layout/VerticalDownArrowProcess"/>
    <dgm:cxn modelId="{67E3CC21-BA90-436D-8DD1-010F382D9731}" srcId="{2B258321-7929-4804-93F9-5B160BD4C7C7}" destId="{A678D38E-DEC0-4EEA-A5A4-234284D2170F}" srcOrd="0" destOrd="0" parTransId="{D5AFEC6F-B8D5-43CA-91CE-356BEA6C42CC}" sibTransId="{833B3429-AC55-4BF7-A733-07CCF4399F91}"/>
    <dgm:cxn modelId="{2EEA872D-7850-43B3-930D-26D051DB029C}" srcId="{01022B66-7E8A-4BD6-9E28-9F504BF3AD0B}" destId="{C0A2CE6C-DC36-4A0D-A384-A2E88A998B39}" srcOrd="0" destOrd="0" parTransId="{0880685F-8A62-4EC2-A870-EA47627C2160}" sibTransId="{755CCCE5-CA80-4295-8B4A-57021FCF56C2}"/>
    <dgm:cxn modelId="{D169192F-3862-43F7-9D2B-1372AABAA491}" type="presOf" srcId="{2B258321-7929-4804-93F9-5B160BD4C7C7}" destId="{7E6DF3CD-6DDF-4321-81B2-CD0DB7093631}" srcOrd="1" destOrd="0" presId="urn:microsoft.com/office/officeart/2016/7/layout/VerticalDownArrowProcess"/>
    <dgm:cxn modelId="{8749A833-0EAD-439A-B73F-3201E5D2C272}" type="presOf" srcId="{20AD0339-C375-4E40-966E-47E55E13CDBF}" destId="{E551F087-C8C0-4455-85AC-11A5D729717E}" srcOrd="0" destOrd="0" presId="urn:microsoft.com/office/officeart/2016/7/layout/VerticalDownArrowProcess"/>
    <dgm:cxn modelId="{CB61D43F-1463-48FB-9F35-A8CBAB0E3D74}" srcId="{7AFA173E-56BB-4397-AB0C-CFD2180A86D4}" destId="{20AD0339-C375-4E40-966E-47E55E13CDBF}" srcOrd="0" destOrd="0" parTransId="{F9908CD9-533A-46F8-884B-E85EC8A64A48}" sibTransId="{8F72035F-FC51-4294-BFF9-8F5F17FD4FBA}"/>
    <dgm:cxn modelId="{C001AC64-5949-451E-8714-5243EC5196DB}" srcId="{AF124561-A949-4906-A8E4-E9B182576835}" destId="{01022B66-7E8A-4BD6-9E28-9F504BF3AD0B}" srcOrd="3" destOrd="0" parTransId="{CF05FA91-94D5-4E6A-AFD1-FD3F06E08A27}" sibTransId="{7DBF3D27-2E09-4318-929E-347273EDA277}"/>
    <dgm:cxn modelId="{7DE3C847-D16A-4FD6-B122-02B0D9CE43DA}" type="presOf" srcId="{9198417E-CEA8-4A85-A3FC-DE5BC29E487B}" destId="{A44B70A9-B2F7-465C-95E9-A4C3BA1D1AF1}" srcOrd="1" destOrd="0" presId="urn:microsoft.com/office/officeart/2016/7/layout/VerticalDownArrowProcess"/>
    <dgm:cxn modelId="{0CF8F96C-B6E3-4021-810B-B88B44421905}" type="presOf" srcId="{A678D38E-DEC0-4EEA-A5A4-234284D2170F}" destId="{DC8F8F87-0A3B-4FFB-BC35-24E8A0A3B9E8}" srcOrd="0" destOrd="0" presId="urn:microsoft.com/office/officeart/2016/7/layout/VerticalDownArrowProcess"/>
    <dgm:cxn modelId="{8E3ADE70-308F-4DF6-84D6-A14B04300B6F}" srcId="{AF124561-A949-4906-A8E4-E9B182576835}" destId="{2B258321-7929-4804-93F9-5B160BD4C7C7}" srcOrd="1" destOrd="0" parTransId="{0148BA5C-AF11-4625-9449-E1F6898A720A}" sibTransId="{8AA6350D-D6AA-4E38-A04F-9F325E8F6793}"/>
    <dgm:cxn modelId="{4617E070-773A-476D-81EE-A9EF5BD43DE2}" srcId="{9198417E-CEA8-4A85-A3FC-DE5BC29E487B}" destId="{F337455C-F802-498F-995A-DE9F7C47EEF7}" srcOrd="0" destOrd="0" parTransId="{6774A9FA-B9D4-468D-9871-579A442B7F3C}" sibTransId="{4CFA3227-31B8-4CE3-865D-2BEBB1BF8938}"/>
    <dgm:cxn modelId="{3DEDF351-DE89-4B33-A725-0B90B43F3613}" srcId="{AF124561-A949-4906-A8E4-E9B182576835}" destId="{7AFA173E-56BB-4397-AB0C-CFD2180A86D4}" srcOrd="2" destOrd="0" parTransId="{4834FA64-CC3C-4944-80C3-92ABADC0A254}" sibTransId="{D8778ED1-3C8D-44DF-A7FC-28AAB064E735}"/>
    <dgm:cxn modelId="{8F774758-CFCD-49ED-8CF3-C7FDBB45C151}" type="presOf" srcId="{F337455C-F802-498F-995A-DE9F7C47EEF7}" destId="{6DC6C46C-E105-484C-9859-9FE2C011EEAE}" srcOrd="0" destOrd="0" presId="urn:microsoft.com/office/officeart/2016/7/layout/VerticalDownArrowProcess"/>
    <dgm:cxn modelId="{111D387F-379B-4CC7-87C9-079563B01081}" type="presOf" srcId="{7AFA173E-56BB-4397-AB0C-CFD2180A86D4}" destId="{E6231C94-FEDE-4EF4-AB2A-7BE7C267EEF5}" srcOrd="1" destOrd="0" presId="urn:microsoft.com/office/officeart/2016/7/layout/VerticalDownArrowProcess"/>
    <dgm:cxn modelId="{A5D60E8C-6DB7-4D2C-AF6F-D946CDA41A81}" srcId="{AF124561-A949-4906-A8E4-E9B182576835}" destId="{9198417E-CEA8-4A85-A3FC-DE5BC29E487B}" srcOrd="0" destOrd="0" parTransId="{04E3EC33-B422-47E7-B597-2151625BA012}" sibTransId="{77BA3C4A-7E6F-476C-9369-96A58D9F3A58}"/>
    <dgm:cxn modelId="{AB405DA9-9B30-48A7-A51C-8317D25943B5}" type="presOf" srcId="{01022B66-7E8A-4BD6-9E28-9F504BF3AD0B}" destId="{A3A5F6C8-4748-42F1-91A3-769D67B92AC8}" srcOrd="0" destOrd="0" presId="urn:microsoft.com/office/officeart/2016/7/layout/VerticalDownArrowProcess"/>
    <dgm:cxn modelId="{7E4200C3-0B8C-4A85-B6D6-E09B2489C870}" type="presOf" srcId="{C0A2CE6C-DC36-4A0D-A384-A2E88A998B39}" destId="{D00795BF-4EA4-42FA-948E-1021D8CD55B5}" srcOrd="0" destOrd="0" presId="urn:microsoft.com/office/officeart/2016/7/layout/VerticalDownArrowProcess"/>
    <dgm:cxn modelId="{6B78DCC3-CFA7-49F3-9617-7CDE21ED7C3D}" type="presOf" srcId="{AF124561-A949-4906-A8E4-E9B182576835}" destId="{EBAADB48-535D-4480-BA89-DE5B0E87182C}" srcOrd="0" destOrd="0" presId="urn:microsoft.com/office/officeart/2016/7/layout/VerticalDownArrowProcess"/>
    <dgm:cxn modelId="{A78766E3-E940-4D77-BDA9-05704F709F10}" type="presOf" srcId="{9198417E-CEA8-4A85-A3FC-DE5BC29E487B}" destId="{BEDCB783-3B8B-45FE-B2FB-6B3B6338121C}" srcOrd="0" destOrd="0" presId="urn:microsoft.com/office/officeart/2016/7/layout/VerticalDownArrowProcess"/>
    <dgm:cxn modelId="{EACDC824-C55B-47F1-82D8-C2FB5A623A8E}" type="presParOf" srcId="{EBAADB48-535D-4480-BA89-DE5B0E87182C}" destId="{6E68A4F9-98B0-431A-B9B0-5AF58D6F4A09}" srcOrd="0" destOrd="0" presId="urn:microsoft.com/office/officeart/2016/7/layout/VerticalDownArrowProcess"/>
    <dgm:cxn modelId="{84926F3B-5CC4-4C3F-955B-D556850A6C5A}" type="presParOf" srcId="{6E68A4F9-98B0-431A-B9B0-5AF58D6F4A09}" destId="{A3A5F6C8-4748-42F1-91A3-769D67B92AC8}" srcOrd="0" destOrd="0" presId="urn:microsoft.com/office/officeart/2016/7/layout/VerticalDownArrowProcess"/>
    <dgm:cxn modelId="{64A4B0C7-B6D1-4C45-8601-3D358B1D22ED}" type="presParOf" srcId="{6E68A4F9-98B0-431A-B9B0-5AF58D6F4A09}" destId="{D00795BF-4EA4-42FA-948E-1021D8CD55B5}" srcOrd="1" destOrd="0" presId="urn:microsoft.com/office/officeart/2016/7/layout/VerticalDownArrowProcess"/>
    <dgm:cxn modelId="{9D639A4F-D24A-40B5-A8DF-087E80ED5627}" type="presParOf" srcId="{EBAADB48-535D-4480-BA89-DE5B0E87182C}" destId="{2A60AC62-9D38-4309-B4A0-B3C43A85FB14}" srcOrd="1" destOrd="0" presId="urn:microsoft.com/office/officeart/2016/7/layout/VerticalDownArrowProcess"/>
    <dgm:cxn modelId="{7AE2D29B-0A72-4AFC-AD1A-53C158BD608E}" type="presParOf" srcId="{EBAADB48-535D-4480-BA89-DE5B0E87182C}" destId="{02CA2951-C120-4D10-83B3-A4FC2D90AC5B}" srcOrd="2" destOrd="0" presId="urn:microsoft.com/office/officeart/2016/7/layout/VerticalDownArrowProcess"/>
    <dgm:cxn modelId="{6861AFF6-903B-46B7-B9C0-7671A941FDCC}" type="presParOf" srcId="{02CA2951-C120-4D10-83B3-A4FC2D90AC5B}" destId="{79274085-C008-4BB8-90AF-B2E710C77D3D}" srcOrd="0" destOrd="0" presId="urn:microsoft.com/office/officeart/2016/7/layout/VerticalDownArrowProcess"/>
    <dgm:cxn modelId="{DE2782DB-2031-45AC-A8C1-25E7C97E6AE0}" type="presParOf" srcId="{02CA2951-C120-4D10-83B3-A4FC2D90AC5B}" destId="{E6231C94-FEDE-4EF4-AB2A-7BE7C267EEF5}" srcOrd="1" destOrd="0" presId="urn:microsoft.com/office/officeart/2016/7/layout/VerticalDownArrowProcess"/>
    <dgm:cxn modelId="{C2640A86-089A-4CA9-A416-9D205FA6D339}" type="presParOf" srcId="{02CA2951-C120-4D10-83B3-A4FC2D90AC5B}" destId="{E551F087-C8C0-4455-85AC-11A5D729717E}" srcOrd="2" destOrd="0" presId="urn:microsoft.com/office/officeart/2016/7/layout/VerticalDownArrowProcess"/>
    <dgm:cxn modelId="{CE2216F3-504A-4011-BE31-EC498CDDD4B9}" type="presParOf" srcId="{EBAADB48-535D-4480-BA89-DE5B0E87182C}" destId="{129F6519-38DF-4B91-8FCA-B258C24183EE}" srcOrd="3" destOrd="0" presId="urn:microsoft.com/office/officeart/2016/7/layout/VerticalDownArrowProcess"/>
    <dgm:cxn modelId="{6EC1CC3F-F607-4961-AB63-74D6493DD85A}" type="presParOf" srcId="{EBAADB48-535D-4480-BA89-DE5B0E87182C}" destId="{C12726CB-BA28-4272-8023-DC92A1BB6D27}" srcOrd="4" destOrd="0" presId="urn:microsoft.com/office/officeart/2016/7/layout/VerticalDownArrowProcess"/>
    <dgm:cxn modelId="{50F9E85F-5184-4A0B-A003-D8E1B50C83C8}" type="presParOf" srcId="{C12726CB-BA28-4272-8023-DC92A1BB6D27}" destId="{A63B5406-1560-432F-A279-A0702EE2498D}" srcOrd="0" destOrd="0" presId="urn:microsoft.com/office/officeart/2016/7/layout/VerticalDownArrowProcess"/>
    <dgm:cxn modelId="{F2171B0F-A8D5-4DF2-B6DF-CF1FF7EA3178}" type="presParOf" srcId="{C12726CB-BA28-4272-8023-DC92A1BB6D27}" destId="{7E6DF3CD-6DDF-4321-81B2-CD0DB7093631}" srcOrd="1" destOrd="0" presId="urn:microsoft.com/office/officeart/2016/7/layout/VerticalDownArrowProcess"/>
    <dgm:cxn modelId="{44ED3B53-DA15-414C-91CC-217B7AD2948B}" type="presParOf" srcId="{C12726CB-BA28-4272-8023-DC92A1BB6D27}" destId="{DC8F8F87-0A3B-4FFB-BC35-24E8A0A3B9E8}" srcOrd="2" destOrd="0" presId="urn:microsoft.com/office/officeart/2016/7/layout/VerticalDownArrowProcess"/>
    <dgm:cxn modelId="{DE64EE21-95EF-4204-A324-E7A007EF8F0B}" type="presParOf" srcId="{EBAADB48-535D-4480-BA89-DE5B0E87182C}" destId="{A3868ADF-E137-4900-9171-AF640853C565}" srcOrd="5" destOrd="0" presId="urn:microsoft.com/office/officeart/2016/7/layout/VerticalDownArrowProcess"/>
    <dgm:cxn modelId="{4E86BADD-2804-4832-A5AF-4EA4E6C7B7E6}" type="presParOf" srcId="{EBAADB48-535D-4480-BA89-DE5B0E87182C}" destId="{98FFBFCF-B8CD-448D-829B-4D77A61ADA6B}" srcOrd="6" destOrd="0" presId="urn:microsoft.com/office/officeart/2016/7/layout/VerticalDownArrowProcess"/>
    <dgm:cxn modelId="{63F2802B-A7DC-4804-AB67-01E46F53D5B6}" type="presParOf" srcId="{98FFBFCF-B8CD-448D-829B-4D77A61ADA6B}" destId="{BEDCB783-3B8B-45FE-B2FB-6B3B6338121C}" srcOrd="0" destOrd="0" presId="urn:microsoft.com/office/officeart/2016/7/layout/VerticalDownArrowProcess"/>
    <dgm:cxn modelId="{8BA5383A-D2EA-45AB-9D6A-9FF1A2DA2813}" type="presParOf" srcId="{98FFBFCF-B8CD-448D-829B-4D77A61ADA6B}" destId="{A44B70A9-B2F7-465C-95E9-A4C3BA1D1AF1}" srcOrd="1" destOrd="0" presId="urn:microsoft.com/office/officeart/2016/7/layout/VerticalDownArrowProcess"/>
    <dgm:cxn modelId="{181B7AD4-994C-4F98-AA67-23E6F406EA28}" type="presParOf" srcId="{98FFBFCF-B8CD-448D-829B-4D77A61ADA6B}" destId="{6DC6C46C-E105-484C-9859-9FE2C011EEAE}" srcOrd="2" destOrd="0" presId="urn:microsoft.com/office/officeart/2016/7/layout/VerticalDown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236112-A547-4663-8245-E84A1A6C8556}">
      <dsp:nvSpPr>
        <dsp:cNvPr id="0" name=""/>
        <dsp:cNvSpPr/>
      </dsp:nvSpPr>
      <dsp:spPr>
        <a:xfrm>
          <a:off x="0" y="8473"/>
          <a:ext cx="6571144" cy="561599"/>
        </a:xfrm>
        <a:prstGeom prst="roundRect">
          <a:avLst/>
        </a:prstGeom>
        <a:solidFill>
          <a:srgbClr val="9E1B34"/>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dirty="0"/>
            <a:t>Warn you would not email bank a/c changes </a:t>
          </a:r>
          <a:endParaRPr lang="en-US" sz="2300" kern="1200" dirty="0"/>
        </a:p>
      </dsp:txBody>
      <dsp:txXfrm>
        <a:off x="27415" y="35888"/>
        <a:ext cx="6516314" cy="506769"/>
      </dsp:txXfrm>
    </dsp:sp>
    <dsp:sp modelId="{C8CEBA8C-3529-4910-8938-090FDC8D3DDC}">
      <dsp:nvSpPr>
        <dsp:cNvPr id="0" name=""/>
        <dsp:cNvSpPr/>
      </dsp:nvSpPr>
      <dsp:spPr>
        <a:xfrm>
          <a:off x="0" y="639193"/>
          <a:ext cx="6571144" cy="561599"/>
        </a:xfrm>
        <a:prstGeom prst="roundRect">
          <a:avLst/>
        </a:prstGeom>
        <a:solidFill>
          <a:schemeClr val="tx1"/>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Monitor firm email accounts</a:t>
          </a:r>
        </a:p>
      </dsp:txBody>
      <dsp:txXfrm>
        <a:off x="27415" y="666608"/>
        <a:ext cx="6516314" cy="506769"/>
      </dsp:txXfrm>
    </dsp:sp>
    <dsp:sp modelId="{E6EDE5EB-CAE2-4F84-96F9-AD4FC7002451}">
      <dsp:nvSpPr>
        <dsp:cNvPr id="0" name=""/>
        <dsp:cNvSpPr/>
      </dsp:nvSpPr>
      <dsp:spPr>
        <a:xfrm>
          <a:off x="0" y="1269913"/>
          <a:ext cx="6571144" cy="561599"/>
        </a:xfrm>
        <a:prstGeom prst="roundRect">
          <a:avLst/>
        </a:prstGeom>
        <a:solidFill>
          <a:schemeClr val="bg2">
            <a:lumMod val="7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dirty="0"/>
            <a:t>Scrutinise 'out of place’ emails</a:t>
          </a:r>
          <a:endParaRPr lang="en-US" sz="2300" kern="1200" dirty="0"/>
        </a:p>
      </dsp:txBody>
      <dsp:txXfrm>
        <a:off x="27415" y="1297328"/>
        <a:ext cx="6516314" cy="506769"/>
      </dsp:txXfrm>
    </dsp:sp>
    <dsp:sp modelId="{DB909A39-AAD0-4876-A45C-A7E201789F29}">
      <dsp:nvSpPr>
        <dsp:cNvPr id="0" name=""/>
        <dsp:cNvSpPr/>
      </dsp:nvSpPr>
      <dsp:spPr>
        <a:xfrm>
          <a:off x="0" y="1900633"/>
          <a:ext cx="6571144" cy="561599"/>
        </a:xfrm>
        <a:prstGeom prst="roundRect">
          <a:avLst/>
        </a:prstGeom>
        <a:solidFill>
          <a:schemeClr val="bg1">
            <a:lumMod val="5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dirty="0"/>
            <a:t>Confirmation strategies for transfers</a:t>
          </a:r>
          <a:endParaRPr lang="en-US" sz="2300" kern="1200" dirty="0"/>
        </a:p>
      </dsp:txBody>
      <dsp:txXfrm>
        <a:off x="27415" y="1928048"/>
        <a:ext cx="6516314" cy="506769"/>
      </dsp:txXfrm>
    </dsp:sp>
    <dsp:sp modelId="{3FBBED10-AEF8-425F-AA1F-B4C729489BAA}">
      <dsp:nvSpPr>
        <dsp:cNvPr id="0" name=""/>
        <dsp:cNvSpPr/>
      </dsp:nvSpPr>
      <dsp:spPr>
        <a:xfrm>
          <a:off x="0" y="2531353"/>
          <a:ext cx="6571144" cy="545925"/>
        </a:xfrm>
        <a:prstGeom prst="roundRect">
          <a:avLst/>
        </a:prstGeom>
        <a:solidFill>
          <a:schemeClr val="bg1">
            <a:lumMod val="5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dirty="0"/>
            <a:t>Look at alternatives to holding client money </a:t>
          </a:r>
          <a:endParaRPr lang="en-US" sz="2300" kern="1200" dirty="0"/>
        </a:p>
      </dsp:txBody>
      <dsp:txXfrm>
        <a:off x="26650" y="2558003"/>
        <a:ext cx="6517844" cy="4926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A5F6C8-4748-42F1-91A3-769D67B92AC8}">
      <dsp:nvSpPr>
        <dsp:cNvPr id="0" name=""/>
        <dsp:cNvSpPr/>
      </dsp:nvSpPr>
      <dsp:spPr>
        <a:xfrm>
          <a:off x="0" y="2954332"/>
          <a:ext cx="2160239" cy="646067"/>
        </a:xfrm>
        <a:prstGeom prst="rect">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3636" tIns="163576" rIns="153636" bIns="163576" numCol="1" spcCol="1270" anchor="ctr" anchorCtr="0">
          <a:noAutofit/>
        </a:bodyPr>
        <a:lstStyle/>
        <a:p>
          <a:pPr marL="0" lvl="0" indent="0" algn="ctr" defTabSz="1022350">
            <a:lnSpc>
              <a:spcPct val="90000"/>
            </a:lnSpc>
            <a:spcBef>
              <a:spcPct val="0"/>
            </a:spcBef>
            <a:spcAft>
              <a:spcPct val="35000"/>
            </a:spcAft>
            <a:buNone/>
          </a:pPr>
          <a:r>
            <a:rPr lang="en-US" sz="2300" kern="1200" dirty="0"/>
            <a:t>Promote</a:t>
          </a:r>
        </a:p>
      </dsp:txBody>
      <dsp:txXfrm>
        <a:off x="0" y="2954332"/>
        <a:ext cx="2160239" cy="646067"/>
      </dsp:txXfrm>
    </dsp:sp>
    <dsp:sp modelId="{D00795BF-4EA4-42FA-948E-1021D8CD55B5}">
      <dsp:nvSpPr>
        <dsp:cNvPr id="0" name=""/>
        <dsp:cNvSpPr/>
      </dsp:nvSpPr>
      <dsp:spPr>
        <a:xfrm>
          <a:off x="2160239" y="2953108"/>
          <a:ext cx="6480719" cy="646067"/>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1460" tIns="254000" rIns="131460" bIns="254000" numCol="1" spcCol="1270" anchor="ctr" anchorCtr="0">
          <a:noAutofit/>
        </a:bodyPr>
        <a:lstStyle/>
        <a:p>
          <a:pPr marL="0" lvl="0" indent="0" algn="l" defTabSz="889000">
            <a:lnSpc>
              <a:spcPct val="90000"/>
            </a:lnSpc>
            <a:spcBef>
              <a:spcPct val="0"/>
            </a:spcBef>
            <a:spcAft>
              <a:spcPct val="35000"/>
            </a:spcAft>
            <a:buNone/>
          </a:pPr>
          <a:r>
            <a:rPr lang="en-US" sz="2000" kern="1200" dirty="0"/>
            <a:t>A supportive cyber culture with regular training</a:t>
          </a:r>
        </a:p>
      </dsp:txBody>
      <dsp:txXfrm>
        <a:off x="2160239" y="2953108"/>
        <a:ext cx="6480719" cy="646067"/>
      </dsp:txXfrm>
    </dsp:sp>
    <dsp:sp modelId="{E6231C94-FEDE-4EF4-AB2A-7BE7C267EEF5}">
      <dsp:nvSpPr>
        <dsp:cNvPr id="0" name=""/>
        <dsp:cNvSpPr/>
      </dsp:nvSpPr>
      <dsp:spPr>
        <a:xfrm rot="10800000">
          <a:off x="0" y="1958673"/>
          <a:ext cx="2160239" cy="993652"/>
        </a:xfrm>
        <a:prstGeom prst="upArrowCallout">
          <a:avLst>
            <a:gd name="adj1" fmla="val 5000"/>
            <a:gd name="adj2" fmla="val 10000"/>
            <a:gd name="adj3" fmla="val 15000"/>
            <a:gd name="adj4" fmla="val 64977"/>
          </a:avLst>
        </a:prstGeom>
        <a:solidFill>
          <a:schemeClr val="accent5">
            <a:hueOff val="1714279"/>
            <a:satOff val="3916"/>
            <a:lumOff val="-10850"/>
            <a:alphaOff val="0"/>
          </a:schemeClr>
        </a:solidFill>
        <a:ln w="25400" cap="flat" cmpd="sng" algn="ctr">
          <a:solidFill>
            <a:schemeClr val="accent5">
              <a:hueOff val="1714279"/>
              <a:satOff val="3916"/>
              <a:lumOff val="-1085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3636" tIns="163576" rIns="153636" bIns="163576" numCol="1" spcCol="1270" anchor="ctr" anchorCtr="0">
          <a:noAutofit/>
        </a:bodyPr>
        <a:lstStyle/>
        <a:p>
          <a:pPr marL="0" lvl="0" indent="0" algn="ctr" defTabSz="1022350">
            <a:lnSpc>
              <a:spcPct val="90000"/>
            </a:lnSpc>
            <a:spcBef>
              <a:spcPct val="0"/>
            </a:spcBef>
            <a:spcAft>
              <a:spcPct val="35000"/>
            </a:spcAft>
            <a:buNone/>
          </a:pPr>
          <a:r>
            <a:rPr lang="en-US" sz="2300" kern="1200" dirty="0"/>
            <a:t>Patch</a:t>
          </a:r>
        </a:p>
      </dsp:txBody>
      <dsp:txXfrm rot="-10800000">
        <a:off x="0" y="1958673"/>
        <a:ext cx="2160239" cy="645874"/>
      </dsp:txXfrm>
    </dsp:sp>
    <dsp:sp modelId="{E551F087-C8C0-4455-85AC-11A5D729717E}">
      <dsp:nvSpPr>
        <dsp:cNvPr id="0" name=""/>
        <dsp:cNvSpPr/>
      </dsp:nvSpPr>
      <dsp:spPr>
        <a:xfrm>
          <a:off x="2179163" y="2016201"/>
          <a:ext cx="6461795" cy="576087"/>
        </a:xfrm>
        <a:prstGeom prst="rect">
          <a:avLst/>
        </a:prstGeom>
        <a:solidFill>
          <a:schemeClr val="accent5">
            <a:tint val="40000"/>
            <a:alpha val="90000"/>
            <a:hueOff val="1753605"/>
            <a:satOff val="-3597"/>
            <a:lumOff val="-2263"/>
            <a:alphaOff val="0"/>
          </a:schemeClr>
        </a:solidFill>
        <a:ln w="25400" cap="flat" cmpd="sng" algn="ctr">
          <a:solidFill>
            <a:schemeClr val="accent5">
              <a:tint val="40000"/>
              <a:alpha val="90000"/>
              <a:hueOff val="1753605"/>
              <a:satOff val="-3597"/>
              <a:lumOff val="-226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1460" tIns="254000" rIns="131460" bIns="254000" numCol="1" spcCol="1270" anchor="ctr" anchorCtr="0">
          <a:noAutofit/>
        </a:bodyPr>
        <a:lstStyle/>
        <a:p>
          <a:pPr marL="0" lvl="0" indent="0" algn="l" defTabSz="889000">
            <a:lnSpc>
              <a:spcPct val="90000"/>
            </a:lnSpc>
            <a:spcBef>
              <a:spcPct val="0"/>
            </a:spcBef>
            <a:spcAft>
              <a:spcPct val="35000"/>
            </a:spcAft>
            <a:buNone/>
          </a:pPr>
          <a:r>
            <a:rPr lang="en-US" sz="2000" kern="1200" dirty="0"/>
            <a:t>Systems regularly to avoid exposing vulnerabilities</a:t>
          </a:r>
        </a:p>
      </dsp:txBody>
      <dsp:txXfrm>
        <a:off x="2179163" y="2016201"/>
        <a:ext cx="6461795" cy="576087"/>
      </dsp:txXfrm>
    </dsp:sp>
    <dsp:sp modelId="{7E6DF3CD-6DDF-4321-81B2-CD0DB7093631}">
      <dsp:nvSpPr>
        <dsp:cNvPr id="0" name=""/>
        <dsp:cNvSpPr/>
      </dsp:nvSpPr>
      <dsp:spPr>
        <a:xfrm rot="10800000">
          <a:off x="0" y="950566"/>
          <a:ext cx="2160239" cy="993652"/>
        </a:xfrm>
        <a:prstGeom prst="upArrowCallout">
          <a:avLst>
            <a:gd name="adj1" fmla="val 5000"/>
            <a:gd name="adj2" fmla="val 10000"/>
            <a:gd name="adj3" fmla="val 15000"/>
            <a:gd name="adj4" fmla="val 64977"/>
          </a:avLst>
        </a:prstGeom>
        <a:solidFill>
          <a:schemeClr val="accent5">
            <a:hueOff val="3428557"/>
            <a:satOff val="7832"/>
            <a:lumOff val="-21699"/>
            <a:alphaOff val="0"/>
          </a:schemeClr>
        </a:solidFill>
        <a:ln w="25400" cap="flat" cmpd="sng" algn="ctr">
          <a:solidFill>
            <a:schemeClr val="accent5">
              <a:hueOff val="3428557"/>
              <a:satOff val="7832"/>
              <a:lumOff val="-2169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3636" tIns="163576" rIns="153636" bIns="163576" numCol="1" spcCol="1270" anchor="ctr" anchorCtr="0">
          <a:noAutofit/>
        </a:bodyPr>
        <a:lstStyle/>
        <a:p>
          <a:pPr marL="0" lvl="0" indent="0" algn="ctr" defTabSz="1022350">
            <a:lnSpc>
              <a:spcPct val="90000"/>
            </a:lnSpc>
            <a:spcBef>
              <a:spcPct val="0"/>
            </a:spcBef>
            <a:spcAft>
              <a:spcPct val="35000"/>
            </a:spcAft>
            <a:buNone/>
          </a:pPr>
          <a:r>
            <a:rPr lang="en-US" sz="2300" kern="1200" dirty="0"/>
            <a:t>Protect </a:t>
          </a:r>
        </a:p>
      </dsp:txBody>
      <dsp:txXfrm rot="-10800000">
        <a:off x="0" y="950566"/>
        <a:ext cx="2160239" cy="645874"/>
      </dsp:txXfrm>
    </dsp:sp>
    <dsp:sp modelId="{DC8F8F87-0A3B-4FFB-BC35-24E8A0A3B9E8}">
      <dsp:nvSpPr>
        <dsp:cNvPr id="0" name=""/>
        <dsp:cNvSpPr/>
      </dsp:nvSpPr>
      <dsp:spPr>
        <a:xfrm>
          <a:off x="2160239" y="983664"/>
          <a:ext cx="6480719" cy="589844"/>
        </a:xfrm>
        <a:prstGeom prst="rect">
          <a:avLst/>
        </a:prstGeom>
        <a:solidFill>
          <a:schemeClr val="accent5">
            <a:tint val="40000"/>
            <a:alpha val="90000"/>
            <a:hueOff val="3507209"/>
            <a:satOff val="-7195"/>
            <a:lumOff val="-4526"/>
            <a:alphaOff val="0"/>
          </a:schemeClr>
        </a:solidFill>
        <a:ln w="25400" cap="flat" cmpd="sng" algn="ctr">
          <a:solidFill>
            <a:schemeClr val="accent5">
              <a:tint val="40000"/>
              <a:alpha val="90000"/>
              <a:hueOff val="3507209"/>
              <a:satOff val="-7195"/>
              <a:lumOff val="-452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1460" tIns="254000" rIns="131460" bIns="254000" numCol="1" spcCol="1270" anchor="ctr" anchorCtr="0">
          <a:noAutofit/>
        </a:bodyPr>
        <a:lstStyle/>
        <a:p>
          <a:pPr marL="0" lvl="0" indent="0" algn="l" defTabSz="889000">
            <a:lnSpc>
              <a:spcPct val="90000"/>
            </a:lnSpc>
            <a:spcBef>
              <a:spcPct val="0"/>
            </a:spcBef>
            <a:spcAft>
              <a:spcPct val="35000"/>
            </a:spcAft>
            <a:buNone/>
          </a:pPr>
          <a:r>
            <a:rPr lang="en-US" sz="2000" kern="1200" dirty="0"/>
            <a:t>Your devices with strong passwords and encryption</a:t>
          </a:r>
        </a:p>
      </dsp:txBody>
      <dsp:txXfrm>
        <a:off x="2160239" y="983664"/>
        <a:ext cx="6480719" cy="589844"/>
      </dsp:txXfrm>
    </dsp:sp>
    <dsp:sp modelId="{A44B70A9-B2F7-465C-95E9-A4C3BA1D1AF1}">
      <dsp:nvSpPr>
        <dsp:cNvPr id="0" name=""/>
        <dsp:cNvSpPr/>
      </dsp:nvSpPr>
      <dsp:spPr>
        <a:xfrm rot="10800000">
          <a:off x="0" y="1"/>
          <a:ext cx="2160239" cy="993652"/>
        </a:xfrm>
        <a:prstGeom prst="upArrowCallout">
          <a:avLst>
            <a:gd name="adj1" fmla="val 5000"/>
            <a:gd name="adj2" fmla="val 10000"/>
            <a:gd name="adj3" fmla="val 15000"/>
            <a:gd name="adj4" fmla="val 64977"/>
          </a:avLst>
        </a:prstGeom>
        <a:solidFill>
          <a:schemeClr val="accent5">
            <a:hueOff val="5142836"/>
            <a:satOff val="11748"/>
            <a:lumOff val="-32549"/>
            <a:alphaOff val="0"/>
          </a:schemeClr>
        </a:solidFill>
        <a:ln w="25400" cap="flat" cmpd="sng" algn="ctr">
          <a:solidFill>
            <a:schemeClr val="accent5">
              <a:hueOff val="5142836"/>
              <a:satOff val="11748"/>
              <a:lumOff val="-3254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3636" tIns="163576" rIns="153636" bIns="163576" numCol="1" spcCol="1270" anchor="ctr" anchorCtr="0">
          <a:noAutofit/>
        </a:bodyPr>
        <a:lstStyle/>
        <a:p>
          <a:pPr marL="0" lvl="0" indent="0" algn="ctr" defTabSz="1022350">
            <a:lnSpc>
              <a:spcPct val="90000"/>
            </a:lnSpc>
            <a:spcBef>
              <a:spcPct val="0"/>
            </a:spcBef>
            <a:spcAft>
              <a:spcPct val="35000"/>
            </a:spcAft>
            <a:buNone/>
          </a:pPr>
          <a:r>
            <a:rPr lang="en-US" sz="2300" kern="1200" dirty="0"/>
            <a:t>Prepare</a:t>
          </a:r>
        </a:p>
      </dsp:txBody>
      <dsp:txXfrm rot="-10800000">
        <a:off x="0" y="1"/>
        <a:ext cx="2160239" cy="645874"/>
      </dsp:txXfrm>
    </dsp:sp>
    <dsp:sp modelId="{6DC6C46C-E105-484C-9859-9FE2C011EEAE}">
      <dsp:nvSpPr>
        <dsp:cNvPr id="0" name=""/>
        <dsp:cNvSpPr/>
      </dsp:nvSpPr>
      <dsp:spPr>
        <a:xfrm>
          <a:off x="2158813" y="0"/>
          <a:ext cx="6480719" cy="645874"/>
        </a:xfrm>
        <a:prstGeom prst="rect">
          <a:avLst/>
        </a:prstGeom>
        <a:solidFill>
          <a:schemeClr val="accent5">
            <a:tint val="40000"/>
            <a:alpha val="90000"/>
            <a:hueOff val="5260814"/>
            <a:satOff val="-10792"/>
            <a:lumOff val="-6789"/>
            <a:alphaOff val="0"/>
          </a:schemeClr>
        </a:solidFill>
        <a:ln w="25400" cap="flat" cmpd="sng" algn="ctr">
          <a:solidFill>
            <a:schemeClr val="accent5">
              <a:tint val="40000"/>
              <a:alpha val="90000"/>
              <a:hueOff val="5260814"/>
              <a:satOff val="-10792"/>
              <a:lumOff val="-678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1460" tIns="254000" rIns="131460" bIns="254000" numCol="1" spcCol="1270" anchor="ctr" anchorCtr="0">
          <a:noAutofit/>
        </a:bodyPr>
        <a:lstStyle/>
        <a:p>
          <a:pPr marL="0" lvl="0" indent="0" algn="l" defTabSz="889000">
            <a:lnSpc>
              <a:spcPct val="90000"/>
            </a:lnSpc>
            <a:spcBef>
              <a:spcPct val="0"/>
            </a:spcBef>
            <a:spcAft>
              <a:spcPct val="35000"/>
            </a:spcAft>
            <a:buNone/>
          </a:pPr>
          <a:r>
            <a:rPr lang="en-US" sz="2000" kern="1200" dirty="0"/>
            <a:t>Your strategy for future threats </a:t>
          </a:r>
        </a:p>
      </dsp:txBody>
      <dsp:txXfrm>
        <a:off x="2158813" y="0"/>
        <a:ext cx="6480719" cy="64587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wrap="square" lIns="91440" tIns="45720" rIns="91440" bIns="45720" numCol="1" anchor="t" anchorCtr="0" compatLnSpc="1">
            <a:prstTxWarp prst="textNoShape">
              <a:avLst/>
            </a:prstTxWarp>
          </a:bodyPr>
          <a:lstStyle>
            <a:lvl1pPr algn="l">
              <a:defRPr sz="1200">
                <a:latin typeface="Arial" pitchFamily="34" charset="0"/>
              </a:defRPr>
            </a:lvl1pPr>
          </a:lstStyle>
          <a:p>
            <a:pPr>
              <a:defRPr/>
            </a:pPr>
            <a:endParaRPr lang="en-US" dirty="0"/>
          </a:p>
        </p:txBody>
      </p:sp>
      <p:sp>
        <p:nvSpPr>
          <p:cNvPr id="3" name="Date Placeholder 2"/>
          <p:cNvSpPr>
            <a:spLocks noGrp="1"/>
          </p:cNvSpPr>
          <p:nvPr>
            <p:ph type="dt" sz="quarter" idx="1"/>
          </p:nvPr>
        </p:nvSpPr>
        <p:spPr>
          <a:xfrm>
            <a:off x="3850443" y="0"/>
            <a:ext cx="2945659" cy="496332"/>
          </a:xfrm>
          <a:prstGeom prst="rect">
            <a:avLst/>
          </a:prstGeom>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fld id="{F71937B9-9BEB-4715-9929-27D5D50C9E9C}" type="datetimeFigureOut">
              <a:rPr lang="en-US"/>
              <a:pPr>
                <a:defRPr/>
              </a:pPr>
              <a:t>11/27/2020</a:t>
            </a:fld>
            <a:endParaRPr lang="en-US" dirty="0"/>
          </a:p>
        </p:txBody>
      </p:sp>
      <p:sp>
        <p:nvSpPr>
          <p:cNvPr id="4" name="Footer Placeholder 3"/>
          <p:cNvSpPr>
            <a:spLocks noGrp="1"/>
          </p:cNvSpPr>
          <p:nvPr>
            <p:ph type="ftr" sz="quarter" idx="2"/>
          </p:nvPr>
        </p:nvSpPr>
        <p:spPr>
          <a:xfrm>
            <a:off x="0" y="9428583"/>
            <a:ext cx="2945659" cy="496332"/>
          </a:xfrm>
          <a:prstGeom prst="rect">
            <a:avLst/>
          </a:prstGeom>
        </p:spPr>
        <p:txBody>
          <a:bodyPr vert="horz" wrap="square" lIns="91440" tIns="45720" rIns="91440" bIns="45720" numCol="1" anchor="b" anchorCtr="0" compatLnSpc="1">
            <a:prstTxWarp prst="textNoShape">
              <a:avLst/>
            </a:prstTxWarp>
          </a:bodyPr>
          <a:lstStyle>
            <a:lvl1pPr algn="l">
              <a:defRPr sz="1200">
                <a:latin typeface="Arial" pitchFamily="34" charset="0"/>
              </a:defRPr>
            </a:lvl1pPr>
          </a:lstStyle>
          <a:p>
            <a:pPr>
              <a:defRPr/>
            </a:pPr>
            <a:endParaRPr lang="en-US" dirty="0"/>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45915B72-6729-4D09-98FB-FD8BA4F4A6E6}"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10-09T13:12:08.110"/>
    </inkml:context>
    <inkml:brush xml:id="br0">
      <inkml:brushProperty name="width" value="0.1" units="cm"/>
      <inkml:brushProperty name="height" value="0.1" units="cm"/>
      <inkml:brushProperty name="color" value="#E71224"/>
      <inkml:brushProperty name="ignorePressure" value="1"/>
    </inkml:brush>
  </inkml:definitions>
  <inkml:trace contextRef="#ctx0" brushRef="#br0">0 0,'3893'3893,"-4035"-4035,130 130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0FDA83A5-4C3C-4C0B-B778-4BFDA3EE22DF}" type="datetimeFigureOut">
              <a:rPr lang="en-GB" smtClean="0"/>
              <a:t>27/11/2020</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783C58C-2DB1-4312-8AEF-48E110324F57}" type="slidenum">
              <a:rPr lang="en-GB" smtClean="0"/>
              <a:t>‹#›</a:t>
            </a:fld>
            <a:endParaRPr lang="en-GB" dirty="0"/>
          </a:p>
        </p:txBody>
      </p:sp>
    </p:spTree>
    <p:extLst>
      <p:ext uri="{BB962C8B-B14F-4D97-AF65-F5344CB8AC3E}">
        <p14:creationId xmlns:p14="http://schemas.microsoft.com/office/powerpoint/2010/main" val="799604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interpol.int/en/News-and-Events/News/2020/INTERPOL-report-shows-alarming-rate-of-cyberattacks-during-COVID-19"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ncsc.gov.uk/blog-post/wannacry-ransomware-guidance-updates"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ncsc.gov.uk/blog-post/ncsc-cyber-security-training-for-staff-now-available"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ncsc.gov.uk/collection/saas-security/saas-security-principles" TargetMode="External"/><Relationship Id="rId2" Type="http://schemas.openxmlformats.org/officeDocument/2006/relationships/slide" Target="../slides/slide26.xml"/><Relationship Id="rId1" Type="http://schemas.openxmlformats.org/officeDocument/2006/relationships/notesMaster" Target="../notesMasters/notesMaster1.xml"/><Relationship Id="rId4" Type="http://schemas.openxmlformats.org/officeDocument/2006/relationships/hyperlink" Target="https://www.ncsc.gov.uk/collection/cloud-security/implementing-the-cloud-security-principles"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GB" b="1" dirty="0"/>
          </a:p>
          <a:p>
            <a:endParaRPr lang="en-GB" dirty="0"/>
          </a:p>
        </p:txBody>
      </p:sp>
      <p:sp>
        <p:nvSpPr>
          <p:cNvPr id="4" name="Slide Number Placeholder 3"/>
          <p:cNvSpPr>
            <a:spLocks noGrp="1"/>
          </p:cNvSpPr>
          <p:nvPr>
            <p:ph type="sldNum" sz="quarter" idx="5"/>
          </p:nvPr>
        </p:nvSpPr>
        <p:spPr/>
        <p:txBody>
          <a:bodyPr/>
          <a:lstStyle/>
          <a:p>
            <a:fld id="{F8DF19EC-FDF1-4D9B-B926-74A9180A821B}" type="slidenum">
              <a:rPr lang="en-GB" smtClean="0"/>
              <a:t>1</a:t>
            </a:fld>
            <a:endParaRPr lang="en-GB" dirty="0"/>
          </a:p>
        </p:txBody>
      </p:sp>
    </p:spTree>
    <p:extLst>
      <p:ext uri="{BB962C8B-B14F-4D97-AF65-F5344CB8AC3E}">
        <p14:creationId xmlns:p14="http://schemas.microsoft.com/office/powerpoint/2010/main" val="36993940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0"/>
              </a:spcAft>
            </a:pPr>
            <a:r>
              <a:rPr lang="en-GB" sz="1800" b="1" dirty="0">
                <a:effectLst/>
                <a:latin typeface="Calibri" panose="020F0502020204030204" pitchFamily="34" charset="0"/>
                <a:ea typeface="Calibri" panose="020F0502020204030204" pitchFamily="34" charset="0"/>
              </a:rPr>
              <a:t>Chair’s opening remarks:</a:t>
            </a:r>
            <a:endParaRPr lang="en-GB" sz="1800" dirty="0">
              <a:effectLst/>
              <a:latin typeface="Calibri" panose="020F0502020204030204" pitchFamily="34" charset="0"/>
              <a:ea typeface="Calibri" panose="020F0502020204030204" pitchFamily="34" charset="0"/>
            </a:endParaRPr>
          </a:p>
          <a:p>
            <a:pPr marL="342900" lvl="0" indent="-342900">
              <a:lnSpc>
                <a:spcPct val="105000"/>
              </a:lnSpc>
              <a:spcAft>
                <a:spcPts val="0"/>
              </a:spcAft>
              <a:buFont typeface="Symbol" panose="05050102010706020507" pitchFamily="18" charset="2"/>
              <a:buChar char=""/>
            </a:pPr>
            <a:r>
              <a:rPr lang="en-GB" sz="1800" dirty="0">
                <a:effectLst/>
                <a:latin typeface="Arial" panose="020B0604020202020204" pitchFamily="34" charset="0"/>
                <a:ea typeface="Times New Roman" panose="02020603050405020304" pitchFamily="18" charset="0"/>
              </a:rPr>
              <a:t>Welcome everyone to this session where we will be discussing Cybercrime and in particular the impact Covid19 and Homeworking may have on the </a:t>
            </a:r>
            <a:r>
              <a:rPr lang="en-GB" sz="1800">
                <a:effectLst/>
                <a:latin typeface="Arial" panose="020B0604020202020204" pitchFamily="34" charset="0"/>
                <a:ea typeface="Times New Roman" panose="02020603050405020304" pitchFamily="18" charset="0"/>
              </a:rPr>
              <a:t>risks you face</a:t>
            </a:r>
            <a:r>
              <a:rPr lang="en-GB" sz="1800" dirty="0">
                <a:effectLst/>
                <a:latin typeface="Arial" panose="020B0604020202020204" pitchFamily="34" charset="0"/>
                <a:ea typeface="Times New Roman" panose="02020603050405020304" pitchFamily="18" charset="0"/>
              </a:rPr>
              <a:t>.</a:t>
            </a:r>
            <a:endParaRPr lang="en-GB" sz="1800" dirty="0">
              <a:effectLst/>
              <a:latin typeface="Arial" panose="020B0604020202020204" pitchFamily="34" charset="0"/>
              <a:ea typeface="Calibri" panose="020F0502020204030204" pitchFamily="34" charset="0"/>
            </a:endParaRPr>
          </a:p>
          <a:p>
            <a:pPr marL="342900" lvl="0" indent="-342900">
              <a:lnSpc>
                <a:spcPct val="105000"/>
              </a:lnSpc>
              <a:spcAft>
                <a:spcPts val="0"/>
              </a:spcAft>
              <a:buFont typeface="Symbol" panose="05050102010706020507" pitchFamily="18" charset="2"/>
              <a:buChar char=""/>
            </a:pPr>
            <a:r>
              <a:rPr lang="en-GB" sz="1800" dirty="0">
                <a:effectLst/>
                <a:latin typeface="Arial" panose="020B0604020202020204" pitchFamily="34" charset="0"/>
                <a:ea typeface="Times New Roman" panose="02020603050405020304" pitchFamily="18" charset="0"/>
              </a:rPr>
              <a:t>The session is being recorded and will be available after the broadcast.</a:t>
            </a:r>
            <a:endParaRPr lang="en-GB" sz="1800" dirty="0">
              <a:effectLst/>
              <a:latin typeface="Arial" panose="020B0604020202020204" pitchFamily="34" charset="0"/>
              <a:ea typeface="Calibri" panose="020F0502020204030204" pitchFamily="34" charset="0"/>
            </a:endParaRPr>
          </a:p>
          <a:p>
            <a:pPr marL="342900" lvl="0" indent="-342900">
              <a:lnSpc>
                <a:spcPct val="105000"/>
              </a:lnSpc>
              <a:spcAft>
                <a:spcPts val="800"/>
              </a:spcAft>
              <a:buFont typeface="Symbol" panose="05050102010706020507" pitchFamily="18" charset="2"/>
              <a:buChar char=""/>
            </a:pPr>
            <a:r>
              <a:rPr lang="en-GB" sz="1800" dirty="0">
                <a:effectLst/>
                <a:latin typeface="Arial" panose="020B0604020202020204" pitchFamily="34" charset="0"/>
                <a:ea typeface="Times New Roman" panose="02020603050405020304" pitchFamily="18" charset="0"/>
              </a:rPr>
              <a:t>If any of you have any questions during the session then please use the link in the comments box and we will try to answer some of them towards the end, time permitting.</a:t>
            </a:r>
          </a:p>
          <a:p>
            <a:pPr marL="342900" lvl="0" indent="-342900">
              <a:lnSpc>
                <a:spcPct val="105000"/>
              </a:lnSpc>
              <a:spcAft>
                <a:spcPts val="800"/>
              </a:spcAft>
              <a:buFont typeface="Symbol" panose="05050102010706020507" pitchFamily="18" charset="2"/>
              <a:buChar char=""/>
            </a:pPr>
            <a:endParaRPr lang="en-GB" sz="1800" dirty="0">
              <a:effectLst/>
              <a:latin typeface="Arial" panose="020B0604020202020204" pitchFamily="34" charset="0"/>
              <a:ea typeface="Calibri" panose="020F0502020204030204" pitchFamily="34" charset="0"/>
            </a:endParaRPr>
          </a:p>
          <a:p>
            <a:pPr marL="342900" lvl="0" indent="-342900">
              <a:lnSpc>
                <a:spcPct val="105000"/>
              </a:lnSpc>
              <a:spcAft>
                <a:spcPts val="800"/>
              </a:spcAft>
              <a:buFont typeface="Symbol" panose="05050102010706020507" pitchFamily="18" charset="2"/>
              <a:buChar char=""/>
            </a:pPr>
            <a:r>
              <a:rPr lang="en-GB" sz="1800" dirty="0">
                <a:effectLst/>
                <a:latin typeface="Arial" panose="020B0604020202020204" pitchFamily="34" charset="0"/>
                <a:ea typeface="Calibri" panose="020F0502020204030204" pitchFamily="34" charset="0"/>
              </a:rPr>
              <a:t>The areas we intend to cover during the session are:</a:t>
            </a:r>
          </a:p>
          <a:p>
            <a:pPr lvl="1"/>
            <a:r>
              <a:rPr lang="en-GB" sz="1800" dirty="0"/>
              <a:t>The developing situation</a:t>
            </a:r>
          </a:p>
          <a:p>
            <a:pPr lvl="1"/>
            <a:r>
              <a:rPr lang="en-GB" sz="1800" dirty="0"/>
              <a:t>Cybercrime thematic review</a:t>
            </a:r>
          </a:p>
          <a:p>
            <a:pPr lvl="1"/>
            <a:r>
              <a:rPr lang="en-GB" sz="1800" dirty="0"/>
              <a:t>National Cyber Security Centre (NCSC) update</a:t>
            </a:r>
          </a:p>
          <a:p>
            <a:pPr lvl="1"/>
            <a:r>
              <a:rPr lang="en-GB" sz="1800" dirty="0"/>
              <a:t>Q&amp;A</a:t>
            </a:r>
          </a:p>
          <a:p>
            <a:pPr lvl="1"/>
            <a:r>
              <a:rPr lang="en-GB" sz="1800" dirty="0"/>
              <a:t>What might be coming</a:t>
            </a:r>
          </a:p>
          <a:p>
            <a:pPr lvl="1"/>
            <a:r>
              <a:rPr lang="en-GB" sz="1800" dirty="0"/>
              <a:t>Top tips</a:t>
            </a:r>
          </a:p>
          <a:p>
            <a:pPr marL="342900" lvl="0" indent="-342900">
              <a:lnSpc>
                <a:spcPct val="105000"/>
              </a:lnSpc>
              <a:spcAft>
                <a:spcPts val="800"/>
              </a:spcAft>
              <a:buFont typeface="Symbol" panose="05050102010706020507" pitchFamily="18" charset="2"/>
              <a:buChar char=""/>
            </a:pPr>
            <a:endParaRPr lang="en-GB" sz="1800" dirty="0">
              <a:effectLst/>
              <a:latin typeface="Arial" panose="020B060402020202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83C58C-2DB1-4312-8AEF-48E110324F57}"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GB" sz="1200" b="0" i="0" u="none" strike="noStrike" kern="1200" cap="none" spc="0" normalizeH="0" baseline="0" noProof="0" dirty="0">
              <a:ln>
                <a:noFill/>
              </a:ln>
              <a:solidFill>
                <a:prstClr val="black"/>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13630284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783C58C-2DB1-4312-8AEF-48E110324F57}" type="slidenum">
              <a:rPr lang="en-GB" smtClean="0"/>
              <a:t>3</a:t>
            </a:fld>
            <a:endParaRPr lang="en-GB" dirty="0"/>
          </a:p>
        </p:txBody>
      </p:sp>
    </p:spTree>
    <p:extLst>
      <p:ext uri="{BB962C8B-B14F-4D97-AF65-F5344CB8AC3E}">
        <p14:creationId xmlns:p14="http://schemas.microsoft.com/office/powerpoint/2010/main" val="4097627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ROBERT – So what’s going on now? </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New ways of working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Law firms adapted fast and well to the move to remote working during the Covid-19 pandemic. With more reliance on IT , cybercrime risks have increased not in </a:t>
            </a:r>
            <a:r>
              <a:rPr lang="en-GB" dirty="0"/>
              <a:t>scale but also complexity</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QUOTE – if needed could have on a separate slide </a:t>
            </a:r>
          </a:p>
          <a:p>
            <a:endParaRPr lang="en-GB" sz="1200" kern="1200" dirty="0">
              <a:solidFill>
                <a:schemeClr val="tx1"/>
              </a:solidFill>
              <a:effectLst/>
              <a:latin typeface="+mn-lt"/>
              <a:ea typeface="+mn-ea"/>
              <a:cs typeface="+mn-cs"/>
            </a:endParaRPr>
          </a:p>
          <a:p>
            <a:pPr>
              <a:lnSpc>
                <a:spcPts val="1500"/>
              </a:lnSpc>
              <a:spcBef>
                <a:spcPts val="600"/>
              </a:spcBef>
              <a:spcAft>
                <a:spcPts val="1200"/>
              </a:spcAft>
            </a:pPr>
            <a:r>
              <a:rPr lang="en-GB" sz="1800" i="1" dirty="0">
                <a:effectLst/>
                <a:latin typeface="Arial" panose="020B0604020202020204" pitchFamily="34" charset="0"/>
                <a:ea typeface="Times New Roman" panose="02020603050405020304" pitchFamily="18" charset="0"/>
              </a:rPr>
              <a:t>“Cybercriminals are developing and boosting their attacks at an alarming pace, exploiting the fear and uncertainty caused by the unstable social and economic situation created by COVID-19.” </a:t>
            </a:r>
            <a:r>
              <a:rPr lang="en-GB" sz="1800" dirty="0">
                <a:effectLst/>
                <a:latin typeface="Arial" panose="020B0604020202020204" pitchFamily="34" charset="0"/>
                <a:ea typeface="Times New Roman" panose="02020603050405020304" pitchFamily="18" charset="0"/>
              </a:rPr>
              <a:t>Jürgen Stock, INTERPOL Secretary General</a:t>
            </a:r>
          </a:p>
          <a:p>
            <a:pPr>
              <a:spcAft>
                <a:spcPts val="0"/>
              </a:spcAft>
            </a:pPr>
            <a:r>
              <a:rPr lang="en-GB" sz="1800" dirty="0">
                <a:effectLst/>
                <a:latin typeface="Arial" panose="020B0604020202020204" pitchFamily="34" charset="0"/>
                <a:ea typeface="Calibri" panose="020F0502020204030204" pitchFamily="34" charset="0"/>
              </a:rPr>
              <a:t>INTERPOL, </a:t>
            </a:r>
            <a:r>
              <a:rPr lang="en-GB" sz="1800" u="sng" dirty="0">
                <a:solidFill>
                  <a:srgbClr val="0000FF"/>
                </a:solidFill>
                <a:effectLst/>
                <a:latin typeface="Arial" panose="020B0604020202020204" pitchFamily="34" charset="0"/>
                <a:ea typeface="Calibri" panose="020F0502020204030204" pitchFamily="34" charset="0"/>
                <a:hlinkClick r:id="rId3"/>
              </a:rPr>
              <a:t>INTERPOL report shows alarming rate of cyberattacks during COVID-19</a:t>
            </a:r>
            <a:r>
              <a:rPr lang="en-GB" sz="1800" dirty="0">
                <a:effectLst/>
                <a:latin typeface="Arial" panose="020B0604020202020204" pitchFamily="34" charset="0"/>
                <a:ea typeface="Calibri" panose="020F0502020204030204" pitchFamily="34" charset="0"/>
              </a:rPr>
              <a:t>, 2020 </a:t>
            </a: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Increased exposure and vulnerabilities</a:t>
            </a:r>
          </a:p>
          <a:p>
            <a:endParaRPr lang="en-GB" sz="1200" b="1"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have seen already that cybercrime is becoming more sophisticated. </a:t>
            </a:r>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EXAMPLE- we received a report recently about a solicitor in a firm who had noticed that their email system was acting a little oddly. Emails were arriving out of sequence, and with a bit of a delay. No more than that. They contacted the firm’s IT department, and probably thought the system was just acting up. The firm’s IT provider found the problem – a number of unauthorised rules had been set up by someone on the solicitor’s email account. They were forwarding every email that included words like “purchase” to a couple of external addresses not controlled by the firm.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firm did the right thing – changed passwords, cancelled the email rules, and notified clients about the risk of email modification fraud.  They reported it to us, the ICO and the police.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Phishing emails – REMAIN the biggest source of risk.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These are still the biggest threat. The NCSC reported that there was a 337 per cent rise in phishing scams in the first two months of the lockdown.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We see a range of types of cybercrime, from email modification fraud through to impersonation of a senior staff member. But the biggest thing they have in common is that they almost all rely on using email for phishing.  </a:t>
            </a: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Email modification fraud is still common as well. Conveyancing funds are normally the target. But we have seen reports involving probate and commercial transactions as well.</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Ransomware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One of the most potentially serious rising threats is ransomware. Globally cases of this reportedly doubled in 2020.</a:t>
            </a:r>
          </a:p>
          <a:p>
            <a:r>
              <a:rPr lang="en-GB" sz="1200" b="1" kern="1200" dirty="0">
                <a:solidFill>
                  <a:schemeClr val="tx1"/>
                </a:solidFill>
                <a:effectLst/>
                <a:latin typeface="+mn-lt"/>
                <a:ea typeface="+mn-ea"/>
                <a:cs typeface="+mn-cs"/>
              </a:rPr>
              <a:t>What is ransomware? </a:t>
            </a:r>
          </a:p>
          <a:p>
            <a:r>
              <a:rPr lang="en-GB" sz="1200" kern="1200" dirty="0">
                <a:solidFill>
                  <a:schemeClr val="tx1"/>
                </a:solidFill>
                <a:effectLst/>
                <a:latin typeface="+mn-lt"/>
                <a:ea typeface="+mn-ea"/>
                <a:cs typeface="+mn-cs"/>
              </a:rPr>
              <a:t>Basically a programme scrambles your data and you have to pay money to get it back. </a:t>
            </a:r>
          </a:p>
          <a:p>
            <a:r>
              <a:rPr lang="en-GB" sz="1200" kern="1200" dirty="0">
                <a:solidFill>
                  <a:schemeClr val="tx1"/>
                </a:solidFill>
                <a:effectLst/>
                <a:latin typeface="+mn-lt"/>
                <a:ea typeface="+mn-ea"/>
                <a:cs typeface="+mn-cs"/>
              </a:rPr>
              <a:t>There is evidence that the technologies cybercriminals are using is getting more powerful. Now they not only scramble your data they steal it and threaten to release it unless you pay large sums of money to get it back.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We’ve had reports from firms that have been hit by these, and the threat to client confidentiality is increasing.</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EXAMPLE -  One US law firm found that out, when this year criminals used a ransomware variety called R.Evil to steal data for famous client including Elton John, Robert de Niro and Mariah Carey and share it across the web. </a:t>
            </a: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B783C58C-2DB1-4312-8AEF-48E110324F57}" type="slidenum">
              <a:rPr lang="en-GB" smtClean="0"/>
              <a:t>4</a:t>
            </a:fld>
            <a:endParaRPr lang="en-GB" dirty="0"/>
          </a:p>
        </p:txBody>
      </p:sp>
    </p:spTree>
    <p:extLst>
      <p:ext uri="{BB962C8B-B14F-4D97-AF65-F5344CB8AC3E}">
        <p14:creationId xmlns:p14="http://schemas.microsoft.com/office/powerpoint/2010/main" val="1349989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Money lost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£2.5m client money stolen in the first six months of this year. Attacks reported to us involve thefts of around £135,000 client money on average, but more than one report this year has involved sums over £500,000. </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Client Impact </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Wider consequences</a:t>
            </a:r>
          </a:p>
          <a:p>
            <a:endParaRPr lang="en-GB" sz="1200" kern="1200" dirty="0">
              <a:solidFill>
                <a:schemeClr val="tx1"/>
              </a:solidFill>
              <a:effectLst/>
              <a:latin typeface="+mn-lt"/>
              <a:ea typeface="+mn-ea"/>
              <a:cs typeface="+mn-cs"/>
            </a:endParaRPr>
          </a:p>
          <a:p>
            <a:pPr>
              <a:lnSpc>
                <a:spcPts val="1500"/>
              </a:lnSpc>
              <a:spcBef>
                <a:spcPts val="600"/>
              </a:spcBef>
              <a:spcAft>
                <a:spcPts val="1200"/>
              </a:spcAft>
            </a:pPr>
            <a:r>
              <a:rPr lang="en-GB" sz="1200" kern="1200" dirty="0">
                <a:solidFill>
                  <a:schemeClr val="tx1"/>
                </a:solidFill>
                <a:effectLst/>
                <a:latin typeface="+mn-lt"/>
                <a:ea typeface="+mn-ea"/>
                <a:cs typeface="+mn-cs"/>
              </a:rPr>
              <a:t>And we know the cost isn’t just financial. </a:t>
            </a:r>
            <a:r>
              <a:rPr lang="en-GB" sz="1800" dirty="0">
                <a:effectLst/>
                <a:latin typeface="Arial" panose="020B0604020202020204" pitchFamily="34" charset="0"/>
                <a:ea typeface="Times New Roman" panose="02020603050405020304" pitchFamily="18" charset="0"/>
              </a:rPr>
              <a:t>Additional costs of cyberattacks to firms include:</a:t>
            </a:r>
          </a:p>
          <a:p>
            <a:pPr marL="342900" lvl="0" indent="-342900">
              <a:lnSpc>
                <a:spcPct val="107000"/>
              </a:lnSpc>
              <a:spcAft>
                <a:spcPts val="800"/>
              </a:spcAft>
              <a:buFont typeface="Symbol" panose="05050102010706020507" pitchFamily="18" charset="2"/>
              <a:buChar char=""/>
            </a:pPr>
            <a:r>
              <a:rPr lang="en-GB" sz="1800" dirty="0">
                <a:effectLst/>
                <a:latin typeface="Arial" panose="020B0604020202020204" pitchFamily="34" charset="0"/>
                <a:ea typeface="Calibri" panose="020F0502020204030204" pitchFamily="34" charset="0"/>
              </a:rPr>
              <a:t>higher insurance premiums</a:t>
            </a:r>
          </a:p>
          <a:p>
            <a:pPr marL="342900" lvl="0" indent="-342900">
              <a:lnSpc>
                <a:spcPct val="107000"/>
              </a:lnSpc>
              <a:spcAft>
                <a:spcPts val="800"/>
              </a:spcAft>
              <a:buFont typeface="Symbol" panose="05050102010706020507" pitchFamily="18" charset="2"/>
              <a:buChar char=""/>
            </a:pPr>
            <a:r>
              <a:rPr lang="en-GB" sz="1800" dirty="0">
                <a:effectLst/>
                <a:latin typeface="Arial" panose="020B0604020202020204" pitchFamily="34" charset="0"/>
                <a:ea typeface="Calibri" panose="020F0502020204030204" pitchFamily="34" charset="0"/>
              </a:rPr>
              <a:t>lost time</a:t>
            </a:r>
          </a:p>
          <a:p>
            <a:pPr marL="342900" lvl="0" indent="-342900">
              <a:lnSpc>
                <a:spcPct val="107000"/>
              </a:lnSpc>
              <a:spcAft>
                <a:spcPts val="800"/>
              </a:spcAft>
              <a:buFont typeface="Symbol" panose="05050102010706020507" pitchFamily="18" charset="2"/>
              <a:buChar char=""/>
            </a:pPr>
            <a:r>
              <a:rPr lang="en-GB" sz="1800" dirty="0">
                <a:effectLst/>
                <a:latin typeface="Arial" panose="020B0604020202020204" pitchFamily="34" charset="0"/>
                <a:ea typeface="Calibri" panose="020F0502020204030204" pitchFamily="34" charset="0"/>
              </a:rPr>
              <a:t>damage to client relationships</a:t>
            </a:r>
          </a:p>
          <a:p>
            <a:pPr marL="342900" lvl="0" indent="-342900">
              <a:lnSpc>
                <a:spcPct val="107000"/>
              </a:lnSpc>
              <a:spcAft>
                <a:spcPts val="800"/>
              </a:spcAft>
              <a:buFont typeface="Symbol" panose="05050102010706020507" pitchFamily="18" charset="2"/>
              <a:buChar char=""/>
            </a:pPr>
            <a:r>
              <a:rPr lang="en-GB" sz="1800" dirty="0">
                <a:effectLst/>
                <a:latin typeface="Arial" panose="020B0604020202020204" pitchFamily="34" charset="0"/>
                <a:ea typeface="Calibri" panose="020F0502020204030204" pitchFamily="34" charset="0"/>
              </a:rPr>
              <a:t>lost jobs</a:t>
            </a:r>
          </a:p>
          <a:p>
            <a:pPr marL="342900" lvl="0" indent="-342900">
              <a:lnSpc>
                <a:spcPct val="107000"/>
              </a:lnSpc>
              <a:spcAft>
                <a:spcPts val="800"/>
              </a:spcAft>
              <a:buFont typeface="Symbol" panose="05050102010706020507" pitchFamily="18" charset="2"/>
              <a:buChar char=""/>
            </a:pPr>
            <a:r>
              <a:rPr lang="en-GB" sz="1800" dirty="0">
                <a:effectLst/>
                <a:latin typeface="Arial" panose="020B0604020202020204" pitchFamily="34" charset="0"/>
                <a:ea typeface="Calibri" panose="020F0502020204030204" pitchFamily="34" charset="0"/>
              </a:rPr>
              <a:t>stress and pressure on staff. </a:t>
            </a: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As well as the impact on clients, this affects firms directly. Businesses including law firms are paying the price of cybercrime.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EXAMPLE - One insurer’s surveys found that cyberattacks cost financial services companies £137,404 on average to deal with, and over £280,000 for the largest businesses. One case we know of saw a solicitor’s firm lose £150,000 worth of billable hours dealing with the aftermath of an attack.  </a:t>
            </a:r>
          </a:p>
          <a:p>
            <a:endParaRPr lang="en-GB" dirty="0"/>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B783C58C-2DB1-4312-8AEF-48E110324F57}" type="slidenum">
              <a:rPr lang="en-GB" smtClean="0"/>
              <a:t>5</a:t>
            </a:fld>
            <a:endParaRPr lang="en-GB" dirty="0"/>
          </a:p>
        </p:txBody>
      </p:sp>
    </p:spTree>
    <p:extLst>
      <p:ext uri="{BB962C8B-B14F-4D97-AF65-F5344CB8AC3E}">
        <p14:creationId xmlns:p14="http://schemas.microsoft.com/office/powerpoint/2010/main" val="6626738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ROBERT – </a:t>
            </a:r>
          </a:p>
          <a:p>
            <a:endParaRPr lang="en-GB" dirty="0"/>
          </a:p>
          <a:p>
            <a:r>
              <a:rPr lang="en-GB" sz="1200" kern="1200" dirty="0">
                <a:solidFill>
                  <a:schemeClr val="tx1"/>
                </a:solidFill>
                <a:effectLst/>
                <a:latin typeface="+mn-lt"/>
                <a:ea typeface="+mn-ea"/>
                <a:cs typeface="+mn-cs"/>
              </a:rPr>
              <a:t>What we are doing -Helping firms and solicitors </a:t>
            </a:r>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Arial" panose="020B0604020202020204" pitchFamily="34" charset="0"/>
                <a:ea typeface="Times New Roman" panose="02020603050405020304" pitchFamily="18" charset="0"/>
              </a:rPr>
              <a:t>When we receive reports about cybercrimes, we take a proportionate view. We know that mistakes can happen. In deciding how to handle a reported breach, we will look at whether the firm had reasonable protective measures in place. We will take into account whether the matter was self-reported to us promptly and whether they took reasonable steps to remedy the situation.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EXAMPLE The firm I mentioned earlier that had malware forwarding confidential emails   -  We took no further action against them, and were able to point them towards some further steps they could take to be sure their systems were secure.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Our Risk Outlook 2020, which launches this week/today (date TBC) includes the latest advice and information on how to stay safe in our information and cyber priority risk.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March this year, we put out guidance on avoiding cybercrime in the age of Covid-19, which you can find on our website. It gives advice on subjects from risks from homeworking through to the safe use of remote meeting systems.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September 2020 , we published our Cyber thematic review which gives you lots of helpful resources on how you can stay safe as well and we are also launching a supporting toolkit on (TODAY –TBC!)</a:t>
            </a:r>
          </a:p>
          <a:p>
            <a:endParaRPr lang="en-GB" dirty="0"/>
          </a:p>
          <a:p>
            <a:r>
              <a:rPr lang="en-GB" sz="1200" kern="1200" dirty="0">
                <a:solidFill>
                  <a:schemeClr val="tx1"/>
                </a:solidFill>
                <a:effectLst/>
                <a:latin typeface="+mn-lt"/>
                <a:ea typeface="+mn-ea"/>
                <a:cs typeface="+mn-cs"/>
              </a:rPr>
              <a:t>I’ll now hand over to Rachel, who’ll be talking to you about our thematic review of cybercrime.</a:t>
            </a:r>
          </a:p>
          <a:p>
            <a:endParaRPr lang="en-GB" dirty="0"/>
          </a:p>
        </p:txBody>
      </p:sp>
      <p:sp>
        <p:nvSpPr>
          <p:cNvPr id="4" name="Slide Number Placeholder 3"/>
          <p:cNvSpPr>
            <a:spLocks noGrp="1"/>
          </p:cNvSpPr>
          <p:nvPr>
            <p:ph type="sldNum" sz="quarter" idx="10"/>
          </p:nvPr>
        </p:nvSpPr>
        <p:spPr/>
        <p:txBody>
          <a:bodyPr/>
          <a:lstStyle/>
          <a:p>
            <a:fld id="{B783C58C-2DB1-4312-8AEF-48E110324F57}" type="slidenum">
              <a:rPr lang="en-GB" smtClean="0"/>
              <a:t>6</a:t>
            </a:fld>
            <a:endParaRPr lang="en-GB" dirty="0"/>
          </a:p>
        </p:txBody>
      </p:sp>
    </p:spTree>
    <p:extLst>
      <p:ext uri="{BB962C8B-B14F-4D97-AF65-F5344CB8AC3E}">
        <p14:creationId xmlns:p14="http://schemas.microsoft.com/office/powerpoint/2010/main" val="1856545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Thank you, my name is Rachel Clements, and I am a Regulatory Manager in our Thematic Risk team and I’m going cover some of the key findings from our t review of cybercrime as well as some practical advice from our new cyber security toolkit being published hot off the press today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Our review looked at the experiences of 40 firms who had been the victim of cybercrime between 2016 and 2019. </a:t>
            </a:r>
            <a:r>
              <a:rPr lang="en-GB" sz="1200" b="0" i="0" kern="1200" dirty="0">
                <a:solidFill>
                  <a:schemeClr val="tx1"/>
                </a:solidFill>
                <a:effectLst/>
                <a:latin typeface="+mn-lt"/>
                <a:ea typeface="+mn-ea"/>
                <a:cs typeface="+mn-cs"/>
              </a:rPr>
              <a:t>However, </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it has never been more important to protect your clients as our working lives have moved online and so we will also look at how you can</a:t>
            </a:r>
            <a:r>
              <a:rPr lang="en-GB" dirty="0"/>
              <a:t> prepare for the current challenges and keep your clients safe.</a:t>
            </a:r>
            <a:r>
              <a:rPr lang="en-US" sz="1200" dirty="0">
                <a:latin typeface="Arial" panose="020B0604020202020204" pitchFamily="34" charset="0"/>
                <a:cs typeface="Arial" panose="020B0604020202020204" pitchFamily="34" charset="0"/>
              </a:rPr>
              <a:t> </a:t>
            </a:r>
            <a:endParaRPr lang="en-GB"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Let's look at some of the key risks for firms we identified.</a:t>
            </a: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GB" b="1" dirty="0"/>
          </a:p>
          <a:p>
            <a:endParaRPr lang="en-GB" dirty="0"/>
          </a:p>
        </p:txBody>
      </p:sp>
      <p:sp>
        <p:nvSpPr>
          <p:cNvPr id="4" name="Slide Number Placeholder 3"/>
          <p:cNvSpPr>
            <a:spLocks noGrp="1"/>
          </p:cNvSpPr>
          <p:nvPr>
            <p:ph type="sldNum" sz="quarter" idx="5"/>
          </p:nvPr>
        </p:nvSpPr>
        <p:spPr/>
        <p:txBody>
          <a:bodyPr/>
          <a:lstStyle/>
          <a:p>
            <a:fld id="{F8DF19EC-FDF1-4D9B-B926-74A9180A821B}" type="slidenum">
              <a:rPr lang="en-GB" smtClean="0"/>
              <a:t>7</a:t>
            </a:fld>
            <a:endParaRPr lang="en-GB" dirty="0"/>
          </a:p>
        </p:txBody>
      </p:sp>
    </p:spTree>
    <p:extLst>
      <p:ext uri="{BB962C8B-B14F-4D97-AF65-F5344CB8AC3E}">
        <p14:creationId xmlns:p14="http://schemas.microsoft.com/office/powerpoint/2010/main" val="36993940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Ah the good old days! An office - I remember it well! While our working environments might be different - the risks remain largely the same. In 2019 we were already working in an increasingly digital world and of course transferring client money.</a:t>
            </a:r>
          </a:p>
          <a:p>
            <a:endParaRPr lang="en-US" sz="120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en-US" sz="1200" dirty="0">
                <a:latin typeface="Arial" panose="020B0604020202020204" pitchFamily="34" charset="0"/>
                <a:cs typeface="Arial" panose="020B0604020202020204" pitchFamily="34" charset="0"/>
              </a:rPr>
              <a:t>Significant sums had passed into the hands of criminals using cybercrime techniques. 4m pounds was stolen from just 23 of the firms and while most was covered by insurance firms still paid 400k from their own funds.</a:t>
            </a:r>
          </a:p>
          <a:p>
            <a:pPr marL="171450" marR="0" lvl="0" indent="-17145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lang="en-US" sz="120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333333"/>
                </a:solidFill>
                <a:effectLst/>
                <a:latin typeface="Open sans"/>
              </a:rPr>
              <a:t>The impact of a loss of data is more difficult to calculate, but we found substantial indirect costs in terms of time and money.</a:t>
            </a:r>
            <a:r>
              <a:rPr lang="en-GB" sz="1200" kern="1200" dirty="0">
                <a:solidFill>
                  <a:schemeClr val="tx1"/>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200" dirty="0">
                <a:solidFill>
                  <a:schemeClr val="tx1"/>
                </a:solidFill>
                <a:effectLst/>
                <a:latin typeface="+mn-lt"/>
                <a:ea typeface="+mn-ea"/>
                <a:cs typeface="+mn-cs"/>
              </a:rPr>
              <a:t>Additionally- we identified governance concerns with </a:t>
            </a:r>
            <a:r>
              <a:rPr lang="en-GB" sz="1200" kern="1200" dirty="0">
                <a:solidFill>
                  <a:schemeClr val="tx1"/>
                </a:solidFill>
                <a:effectLst/>
                <a:latin typeface="+mn-lt"/>
                <a:ea typeface="+mn-ea"/>
                <a:cs typeface="+mn-cs"/>
              </a:rPr>
              <a:t>servers, data sticks and outdated systems.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kern="1200" dirty="0">
              <a:solidFill>
                <a:schemeClr val="tx1"/>
              </a:solidFill>
              <a:effectLst/>
              <a:latin typeface="+mn-lt"/>
              <a:ea typeface="+mn-ea"/>
              <a:cs typeface="+mn-cs"/>
            </a:endParaRPr>
          </a:p>
          <a:p>
            <a:pPr marL="171450" marR="0" lvl="0" indent="-17145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en-GB" sz="1200" dirty="0">
                <a:effectLst/>
                <a:latin typeface="Arial" panose="020B0604020202020204" pitchFamily="34" charset="0"/>
                <a:ea typeface="Calibri" panose="020F0502020204030204" pitchFamily="34" charset="0"/>
              </a:rPr>
              <a:t>In terms of common threats – we saw a range of attacks targeting both firms and clients most involved modified emails and phishing and most targeted conveyancing transactions. Now we are seeing a rise in covid 19 phishing attacks and of course d</a:t>
            </a:r>
            <a:r>
              <a:rPr lang="en-GB" dirty="0"/>
              <a:t>espite lockdown - the property market has remained buoyant and is still a key target.</a:t>
            </a:r>
          </a:p>
          <a:p>
            <a:pPr marL="171450" marR="0" lvl="0" indent="-17145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en-GB" sz="1200" dirty="0">
                <a:effectLst/>
                <a:latin typeface="Arial" panose="020B0604020202020204" pitchFamily="34" charset="0"/>
                <a:ea typeface="Calibri" panose="020F0502020204030204" pitchFamily="34" charset="0"/>
              </a:rPr>
              <a:t>Some </a:t>
            </a:r>
            <a:r>
              <a:rPr lang="en-US" sz="1200" b="0" i="0" dirty="0">
                <a:solidFill>
                  <a:srgbClr val="333333"/>
                </a:solidFill>
                <a:effectLst/>
                <a:latin typeface="Arial" panose="020B0604020202020204" pitchFamily="34" charset="0"/>
              </a:rPr>
              <a:t>attacks were sophisticated for example in a vishing attack social engineering techniques were used to persuade the victim to transfer over 1.3 m pounds to several accounts.</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Four firms were subject to a ransomware attacks and affected to various degrees. </a:t>
            </a:r>
          </a:p>
          <a:p>
            <a:pPr marL="171450" indent="-171450">
              <a:buFont typeface="Arial" panose="020B0604020202020204" pitchFamily="34" charset="0"/>
              <a:buChar char="•"/>
            </a:pPr>
            <a:endParaRPr lang="en-GB"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kern="1200" dirty="0">
                <a:solidFill>
                  <a:schemeClr val="tx1"/>
                </a:solidFill>
                <a:effectLst/>
                <a:latin typeface="+mn-lt"/>
                <a:ea typeface="+mn-ea"/>
                <a:cs typeface="+mn-cs"/>
              </a:rPr>
              <a:t>Its important to say that overall we were satisfied with the way most firms managed these attacks, however we remain concerned that not all would be resilient now in the current climate - particularly because of gaps in training and awareness. </a:t>
            </a:r>
            <a:endParaRPr lang="en-US" sz="1200" dirty="0">
              <a:latin typeface="Arial" panose="020B0604020202020204" pitchFamily="34" charset="0"/>
              <a:cs typeface="Arial" panose="020B0604020202020204" pitchFamily="34" charset="0"/>
            </a:endParaRPr>
          </a:p>
          <a:p>
            <a:pPr>
              <a:lnSpc>
                <a:spcPct val="90000"/>
              </a:lnSpc>
            </a:pPr>
            <a:endParaRPr lang="en-US" sz="1200" dirty="0">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B783C58C-2DB1-4312-8AEF-48E110324F57}" type="slidenum">
              <a:rPr lang="en-GB" smtClean="0"/>
              <a:t>8</a:t>
            </a:fld>
            <a:endParaRPr lang="en-GB" dirty="0"/>
          </a:p>
        </p:txBody>
      </p:sp>
    </p:spTree>
    <p:extLst>
      <p:ext uri="{BB962C8B-B14F-4D97-AF65-F5344CB8AC3E}">
        <p14:creationId xmlns:p14="http://schemas.microsoft.com/office/powerpoint/2010/main" val="31675548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Arial" panose="020B0604020202020204" pitchFamily="34" charset="0"/>
                <a:cs typeface="Arial" panose="020B0604020202020204" pitchFamily="34" charset="0"/>
              </a:rPr>
              <a:t>So let's look at this risk in some more detail and reflect on the implications for remote working.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dirty="0">
                <a:effectLst/>
                <a:latin typeface="Arial" panose="020B0604020202020204" pitchFamily="34" charset="0"/>
                <a:ea typeface="Times New Roman" panose="02020603050405020304" pitchFamily="18" charset="0"/>
              </a:rPr>
              <a:t>We wanted to know how well-prepared firms were to defend against attacks and their awareness of the risks.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i="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dirty="0">
                <a:solidFill>
                  <a:schemeClr val="tx1"/>
                </a:solidFill>
                <a:effectLst/>
                <a:latin typeface="+mn-lt"/>
                <a:ea typeface="+mn-ea"/>
                <a:cs typeface="+mn-cs"/>
              </a:rPr>
              <a:t>Mo</a:t>
            </a:r>
            <a:r>
              <a:rPr lang="en-GB" sz="1200" b="0" kern="1200" dirty="0">
                <a:solidFill>
                  <a:schemeClr val="tx1"/>
                </a:solidFill>
                <a:effectLst/>
                <a:latin typeface="+mn-lt"/>
                <a:ea typeface="+mn-ea"/>
                <a:cs typeface="+mn-cs"/>
              </a:rPr>
              <a:t>st firms told us that their staff were their key weakness but a</a:t>
            </a:r>
            <a:r>
              <a:rPr lang="en-GB" sz="1200" b="1" dirty="0">
                <a:effectLst/>
                <a:latin typeface="Arial" panose="020B0604020202020204" pitchFamily="34" charset="0"/>
                <a:ea typeface="Times New Roman" panose="02020603050405020304" pitchFamily="18" charset="0"/>
              </a:rPr>
              <a:t>s the slide shows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1" i="0" dirty="0">
              <a:solidFill>
                <a:srgbClr val="333333"/>
              </a:solidFill>
              <a:effectLst/>
              <a:latin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333333"/>
                </a:solidFill>
                <a:effectLst/>
                <a:latin typeface="Open sans"/>
              </a:rPr>
              <a:t>20% of firms had not provided any training at all to staff . Of those that did more than half did not keep training records and so were not able to confirm to us who had actually received training.</a:t>
            </a:r>
          </a:p>
          <a:p>
            <a:pPr marL="171450" indent="-171450">
              <a:buFont typeface="Arial" panose="020B0604020202020204" pitchFamily="34" charset="0"/>
              <a:buChar char="•"/>
            </a:pPr>
            <a:endParaRPr lang="en-GB" sz="1200" b="1" dirty="0">
              <a:effectLst/>
              <a:latin typeface="Arial" panose="020B0604020202020204" pitchFamily="34" charset="0"/>
              <a:ea typeface="Times New Roman" panose="02020603050405020304" pitchFamily="18" charset="0"/>
            </a:endParaRPr>
          </a:p>
          <a:p>
            <a:pPr marL="171450" indent="-171450">
              <a:buFont typeface="Arial" panose="020B0604020202020204" pitchFamily="34" charset="0"/>
              <a:buChar char="•"/>
            </a:pPr>
            <a:r>
              <a:rPr lang="en-GB" sz="1200" b="0" dirty="0">
                <a:effectLst/>
                <a:latin typeface="Arial" panose="020B0604020202020204" pitchFamily="34" charset="0"/>
                <a:ea typeface="Times New Roman" panose="02020603050405020304" pitchFamily="18" charset="0"/>
              </a:rPr>
              <a:t>Untrained staff are inevitably at a higher risk in a cyber attack and it only takes one attack to potentially target your clients. </a:t>
            </a:r>
          </a:p>
          <a:p>
            <a:pPr marL="171450" indent="-171450">
              <a:buFont typeface="Arial" panose="020B0604020202020204" pitchFamily="34" charset="0"/>
              <a:buChar char="•"/>
            </a:pPr>
            <a:endParaRPr lang="en-GB" sz="1200" b="0" kern="1200" dirty="0">
              <a:solidFill>
                <a:schemeClr val="tx1"/>
              </a:solidFill>
              <a:effectLst/>
              <a:latin typeface="Arial" panose="020B06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dirty="0">
                <a:effectLst/>
                <a:latin typeface="Arial" panose="020B0604020202020204" pitchFamily="34" charset="0"/>
                <a:ea typeface="Times New Roman" panose="02020603050405020304" pitchFamily="18" charset="0"/>
              </a:rPr>
              <a:t>To put this in context  - we tested firms’ knowledge about a range of common cyberattacks and asked the same question to both managers and fee earners.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dirty="0">
              <a:effectLst/>
              <a:latin typeface="Arial" panose="020B0604020202020204" pitchFamily="34" charset="0"/>
              <a:ea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dirty="0">
                <a:effectLst/>
                <a:latin typeface="Arial" panose="020B0604020202020204" pitchFamily="34" charset="0"/>
                <a:ea typeface="Times New Roman" panose="02020603050405020304" pitchFamily="18" charset="0"/>
              </a:rPr>
              <a:t>We identified that overall managers had a good level of knowledge (although many relied on their IT support!) however concerningly levels of knowledge noticeably dropped when we asked their staff the same questions.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dirty="0">
              <a:effectLst/>
              <a:latin typeface="Arial" panose="020B0604020202020204" pitchFamily="34" charset="0"/>
              <a:ea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dirty="0">
                <a:effectLst/>
                <a:latin typeface="Arial" panose="020B0604020202020204" pitchFamily="34" charset="0"/>
                <a:ea typeface="Times New Roman" panose="02020603050405020304" pitchFamily="18" charset="0"/>
              </a:rPr>
              <a:t>As you can see 88% of fee earners, we spoke to were unable to explain what ransomware was. But only 15% of managers got this  question wrong. </a:t>
            </a:r>
          </a:p>
          <a:p>
            <a:pPr marL="171450" indent="-171450">
              <a:buFont typeface="Arial" panose="020B0604020202020204" pitchFamily="34" charset="0"/>
              <a:buChar char="•"/>
            </a:pPr>
            <a:endParaRPr lang="en-GB" sz="1200" b="0" dirty="0">
              <a:effectLst/>
              <a:latin typeface="Arial" panose="020B0604020202020204" pitchFamily="34" charset="0"/>
              <a:ea typeface="Times New Roman" panose="02020603050405020304" pitchFamily="18" charset="0"/>
            </a:endParaRPr>
          </a:p>
          <a:p>
            <a:pPr marL="171450" indent="-171450">
              <a:buFont typeface="Arial" panose="020B0604020202020204" pitchFamily="34" charset="0"/>
              <a:buChar char="•"/>
            </a:pPr>
            <a:r>
              <a:rPr lang="en-GB" sz="1200" b="1" dirty="0">
                <a:effectLst/>
                <a:latin typeface="Arial" panose="020B0604020202020204" pitchFamily="34" charset="0"/>
                <a:ea typeface="Times New Roman" panose="02020603050405020304" pitchFamily="18" charset="0"/>
              </a:rPr>
              <a:t>Why is this important?  </a:t>
            </a:r>
            <a:r>
              <a:rPr lang="en-GB" sz="1200" b="0" dirty="0">
                <a:effectLst/>
                <a:latin typeface="Arial" panose="020B0604020202020204" pitchFamily="34" charset="0"/>
                <a:ea typeface="Times New Roman" panose="02020603050405020304" pitchFamily="18" charset="0"/>
              </a:rPr>
              <a:t>Well</a:t>
            </a:r>
            <a:r>
              <a:rPr lang="en-GB" sz="1200" b="1" dirty="0">
                <a:effectLst/>
                <a:latin typeface="Arial" panose="020B0604020202020204" pitchFamily="34" charset="0"/>
                <a:ea typeface="Times New Roman" panose="02020603050405020304" pitchFamily="18" charset="0"/>
              </a:rPr>
              <a:t> </a:t>
            </a:r>
            <a:r>
              <a:rPr lang="en-GB" sz="1200" b="0" dirty="0">
                <a:effectLst/>
                <a:latin typeface="Arial" panose="020B0604020202020204" pitchFamily="34" charset="0"/>
                <a:ea typeface="Times New Roman" panose="02020603050405020304" pitchFamily="18" charset="0"/>
              </a:rPr>
              <a:t>ransomware attacks continue to increase in 2020 and it is more than likely that a member of staff might click on an attachment that exposes them.  However, more than that - all staff need to be </a:t>
            </a:r>
            <a:r>
              <a:rPr lang="en-US" sz="1200" i="0" dirty="0">
                <a:effectLst/>
              </a:rPr>
              <a:t>aware of risks to know how to avoid them and of course when to report them.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i="0" dirty="0">
              <a:effectLst/>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dirty="0">
                <a:effectLst/>
              </a:rPr>
              <a:t>This starts with regular training and having an effective and supportive cyber culture – driven from the top down </a:t>
            </a:r>
            <a:r>
              <a:rPr lang="en-GB" sz="1200" b="0" kern="1200" dirty="0">
                <a:solidFill>
                  <a:schemeClr val="tx1"/>
                </a:solidFill>
                <a:effectLst/>
                <a:latin typeface="+mn-lt"/>
                <a:ea typeface="+mn-ea"/>
                <a:cs typeface="+mn-cs"/>
              </a:rPr>
              <a:t>with good oversight and clear reporting lines.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kern="1200" dirty="0">
              <a:solidFill>
                <a:schemeClr val="tx1"/>
              </a:solidFill>
              <a:effectLst/>
              <a:latin typeface="+mn-lt"/>
              <a:ea typeface="+mn-ea"/>
              <a:cs typeface="+mn-cs"/>
            </a:endParaRPr>
          </a:p>
          <a:p>
            <a:pPr marL="171450" indent="-171450">
              <a:buFont typeface="Arial" panose="020B0604020202020204" pitchFamily="34" charset="0"/>
              <a:buChar char="•"/>
            </a:pPr>
            <a:endParaRPr lang="en-GB" sz="1200" b="0" kern="1200" dirty="0">
              <a:solidFill>
                <a:schemeClr val="tx1"/>
              </a:solidFill>
              <a:effectLst/>
              <a:latin typeface="Arial" panose="020B0604020202020204" pitchFamily="34" charset="0"/>
              <a:ea typeface="+mn-ea"/>
              <a:cs typeface="+mn-cs"/>
            </a:endParaRPr>
          </a:p>
          <a:p>
            <a:pPr marL="171450" indent="-171450">
              <a:buFont typeface="Arial" panose="020B0604020202020204" pitchFamily="34" charset="0"/>
              <a:buChar char="•"/>
            </a:pPr>
            <a:endParaRPr lang="en-US" sz="1200" i="0" dirty="0">
              <a:effectLst/>
            </a:endParaRPr>
          </a:p>
          <a:p>
            <a:pPr>
              <a:buFont typeface="Arial" panose="020B0604020202020204" pitchFamily="34" charset="0"/>
              <a:buNone/>
            </a:pPr>
            <a:endParaRPr lang="en-US" sz="1200" i="0" dirty="0">
              <a:effectLst/>
            </a:endParaRPr>
          </a:p>
          <a:p>
            <a:pPr>
              <a:buFont typeface="Arial" panose="020B0604020202020204" pitchFamily="34" charset="0"/>
              <a:buNone/>
            </a:pPr>
            <a:endParaRPr lang="en-GB" sz="1200" b="1" dirty="0">
              <a:effectLst/>
              <a:latin typeface="Arial" panose="020B0604020202020204" pitchFamily="34" charset="0"/>
              <a:ea typeface="Times New Roman" panose="02020603050405020304" pitchFamily="18" charset="0"/>
            </a:endParaRPr>
          </a:p>
          <a:p>
            <a:pPr>
              <a:buFont typeface="Arial" panose="020B0604020202020204" pitchFamily="34" charset="0"/>
              <a:buNone/>
            </a:pPr>
            <a:endParaRPr lang="en-GB" sz="1200" b="1" dirty="0">
              <a:effectLst/>
              <a:latin typeface="Arial" panose="020B0604020202020204" pitchFamily="34" charset="0"/>
              <a:ea typeface="Times New Roman" panose="02020603050405020304" pitchFamily="18" charset="0"/>
            </a:endParaRPr>
          </a:p>
          <a:p>
            <a:pPr>
              <a:buFont typeface="Arial" panose="020B0604020202020204" pitchFamily="34" charset="0"/>
              <a:buNone/>
            </a:pPr>
            <a:endParaRPr lang="en-GB" sz="1200" b="1" dirty="0">
              <a:effectLst/>
              <a:latin typeface="Arial" panose="020B0604020202020204" pitchFamily="34" charset="0"/>
              <a:ea typeface="Times New Roman" panose="02020603050405020304" pitchFamily="18" charset="0"/>
            </a:endParaRPr>
          </a:p>
          <a:p>
            <a:pPr>
              <a:buFont typeface="Arial" panose="020B0604020202020204" pitchFamily="34" charset="0"/>
              <a:buNone/>
            </a:pPr>
            <a:endParaRPr lang="en-GB" sz="1200" b="0" dirty="0">
              <a:effectLst/>
              <a:latin typeface="Arial" panose="020B0604020202020204" pitchFamily="34" charset="0"/>
              <a:ea typeface="Times New Roman" panose="02020603050405020304" pitchFamily="18" charset="0"/>
            </a:endParaRPr>
          </a:p>
          <a:p>
            <a:endParaRPr lang="en-GB" sz="1200" b="0" dirty="0">
              <a:effectLst/>
              <a:latin typeface="Arial" panose="020B0604020202020204" pitchFamily="34" charset="0"/>
              <a:ea typeface="Times New Roman" panose="02020603050405020304" pitchFamily="18" charset="0"/>
            </a:endParaRPr>
          </a:p>
          <a:p>
            <a:r>
              <a:rPr lang="en-GB" sz="1200" b="0" dirty="0">
                <a:effectLst/>
                <a:latin typeface="Arial" panose="020B0604020202020204" pitchFamily="34" charset="0"/>
                <a:ea typeface="Times New Roman" panose="02020603050405020304" pitchFamily="18" charset="0"/>
              </a:rPr>
              <a:t> </a:t>
            </a:r>
            <a:endParaRPr lang="en-GB" sz="1200" b="1" dirty="0">
              <a:effectLst/>
              <a:latin typeface="Arial" panose="020B0604020202020204" pitchFamily="34" charset="0"/>
              <a:ea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F8DF19EC-FDF1-4D9B-B926-74A9180A821B}" type="slidenum">
              <a:rPr lang="en-GB" smtClean="0"/>
              <a:t>9</a:t>
            </a:fld>
            <a:endParaRPr lang="en-GB" dirty="0"/>
          </a:p>
        </p:txBody>
      </p:sp>
    </p:spTree>
    <p:extLst>
      <p:ext uri="{BB962C8B-B14F-4D97-AF65-F5344CB8AC3E}">
        <p14:creationId xmlns:p14="http://schemas.microsoft.com/office/powerpoint/2010/main" val="33398510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as you know we tested our firm's knowledge about cyber attacks and found varying results. </a:t>
            </a:r>
          </a:p>
          <a:p>
            <a:endParaRPr lang="en-GB" dirty="0"/>
          </a:p>
          <a:p>
            <a:r>
              <a:rPr lang="en-GB" dirty="0"/>
              <a:t>How do you think you would fare if we came to your firm and carried out a similar test? You now have your chance to test your response.</a:t>
            </a:r>
          </a:p>
          <a:p>
            <a:endParaRPr lang="en-GB" b="0" i="0" dirty="0">
              <a:solidFill>
                <a:srgbClr val="333333"/>
              </a:solidFill>
              <a:effectLst/>
              <a:latin typeface="Open sans"/>
            </a:endParaRPr>
          </a:p>
          <a:p>
            <a:r>
              <a:rPr lang="en-GB" b="0" i="0" dirty="0">
                <a:solidFill>
                  <a:srgbClr val="333333"/>
                </a:solidFill>
                <a:effectLst/>
                <a:latin typeface="Open sans"/>
              </a:rPr>
              <a:t>The question is </a:t>
            </a:r>
            <a:r>
              <a:rPr lang="en-GB" b="1" i="0" dirty="0">
                <a:solidFill>
                  <a:srgbClr val="333333"/>
                </a:solidFill>
                <a:effectLst/>
                <a:latin typeface="Open sans"/>
              </a:rPr>
              <a:t>…..READ. </a:t>
            </a:r>
          </a:p>
          <a:p>
            <a:r>
              <a:rPr lang="en-GB" sz="1200" b="0" i="0" kern="1200" dirty="0">
                <a:solidFill>
                  <a:schemeClr val="tx1"/>
                </a:solidFill>
                <a:effectLst/>
                <a:latin typeface="+mn-lt"/>
                <a:ea typeface="+mn-ea"/>
                <a:cs typeface="+mn-cs"/>
              </a:rPr>
              <a:t>Think about how you would respond, and</a:t>
            </a:r>
            <a:r>
              <a:rPr lang="en-GB" sz="1200" dirty="0">
                <a:solidFill>
                  <a:srgbClr val="333333"/>
                </a:solidFill>
                <a:effectLst/>
                <a:latin typeface="Helvetica" panose="020B0604020202020204" pitchFamily="34" charset="0"/>
                <a:ea typeface="Calibri" panose="020F0502020204030204" pitchFamily="34" charset="0"/>
              </a:rPr>
              <a:t> we will come back to the answer shortly.</a:t>
            </a:r>
            <a:endParaRPr lang="en-US" b="0" i="0" dirty="0">
              <a:solidFill>
                <a:srgbClr val="333333"/>
              </a:solidFill>
              <a:effectLst/>
              <a:latin typeface="Open sans"/>
            </a:endParaRPr>
          </a:p>
          <a:p>
            <a:endParaRPr lang="en-US" b="0" i="0" dirty="0">
              <a:solidFill>
                <a:srgbClr val="333333"/>
              </a:solidFill>
              <a:effectLst/>
              <a:latin typeface="Open sans"/>
            </a:endParaRPr>
          </a:p>
          <a:p>
            <a:endParaRPr lang="en-GB" dirty="0"/>
          </a:p>
        </p:txBody>
      </p:sp>
      <p:sp>
        <p:nvSpPr>
          <p:cNvPr id="4" name="Slide Number Placeholder 3"/>
          <p:cNvSpPr>
            <a:spLocks noGrp="1"/>
          </p:cNvSpPr>
          <p:nvPr>
            <p:ph type="sldNum" sz="quarter" idx="5"/>
          </p:nvPr>
        </p:nvSpPr>
        <p:spPr/>
        <p:txBody>
          <a:bodyPr/>
          <a:lstStyle/>
          <a:p>
            <a:fld id="{F8DF19EC-FDF1-4D9B-B926-74A9180A821B}" type="slidenum">
              <a:rPr lang="en-GB" smtClean="0"/>
              <a:t>10</a:t>
            </a:fld>
            <a:endParaRPr lang="en-GB" dirty="0"/>
          </a:p>
        </p:txBody>
      </p:sp>
    </p:spTree>
    <p:extLst>
      <p:ext uri="{BB962C8B-B14F-4D97-AF65-F5344CB8AC3E}">
        <p14:creationId xmlns:p14="http://schemas.microsoft.com/office/powerpoint/2010/main" val="23391586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dirty="0">
                <a:effectLst/>
                <a:latin typeface="Arial" panose="020B0604020202020204" pitchFamily="34" charset="0"/>
                <a:ea typeface="Calibri" panose="020F0502020204030204" pitchFamily="34" charset="0"/>
              </a:rPr>
              <a:t>So what can our 2019 review tell us about current risks now that so most of us are working remotely?</a:t>
            </a:r>
            <a:r>
              <a:rPr lang="en-GB" sz="1200" b="1" dirty="0">
                <a:solidFill>
                  <a:srgbClr val="FEFFFF"/>
                </a:solidFill>
                <a:effectLst/>
                <a:latin typeface="Arial" panose="020B0604020202020204" pitchFamily="34" charset="0"/>
                <a:ea typeface="Calibri" panose="020F0502020204030204" pitchFamily="34" charset="0"/>
                <a:cs typeface="Arial" panose="020B0604020202020204" pitchFamily="34"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1" dirty="0">
              <a:solidFill>
                <a:srgbClr val="FEFFFF"/>
              </a:solidFill>
              <a:effectLst/>
              <a:latin typeface="Arial" panose="020B0604020202020204" pitchFamily="34" charset="0"/>
              <a:ea typeface="Calibri" panose="020F050202020403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effectLst/>
                <a:latin typeface="Arial" panose="020B0604020202020204" pitchFamily="34" charset="0"/>
                <a:ea typeface="Calibri" panose="020F0502020204030204" pitchFamily="34" charset="0"/>
              </a:rPr>
              <a:t>Firstly cyber security is not just about technology – its about your whole business, and w</a:t>
            </a:r>
            <a:r>
              <a:rPr lang="en-GB" sz="1200" kern="1200" dirty="0">
                <a:solidFill>
                  <a:schemeClr val="tx1"/>
                </a:solidFill>
                <a:effectLst/>
                <a:latin typeface="+mn-lt"/>
                <a:ea typeface="+mn-ea"/>
                <a:cs typeface="+mn-cs"/>
              </a:rPr>
              <a:t>e expect you to have robust policies to mitigate against risks.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However, we found gaps that could have an impact on how well firms are managing </a:t>
            </a:r>
            <a:r>
              <a:rPr lang="en-GB" sz="1200" b="0" dirty="0">
                <a:solidFill>
                  <a:srgbClr val="FEFFFF"/>
                </a:solidFill>
                <a:effectLst/>
                <a:latin typeface="Arial" panose="020B0604020202020204" pitchFamily="34" charset="0"/>
                <a:ea typeface="Calibri" panose="020F0502020204030204" pitchFamily="34" charset="0"/>
                <a:cs typeface="Arial" panose="020B0604020202020204" pitchFamily="34" charset="0"/>
              </a:rPr>
              <a:t>remote working risks now when good </a:t>
            </a:r>
            <a:r>
              <a:rPr lang="en-US" sz="1200" b="0" i="0" dirty="0">
                <a:solidFill>
                  <a:srgbClr val="333333"/>
                </a:solidFill>
                <a:effectLst/>
                <a:latin typeface="Open sans"/>
                <a:ea typeface="Calibri" panose="020F0502020204030204" pitchFamily="34" charset="0"/>
              </a:rPr>
              <a:t>governance is needed more than ever.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dirty="0">
              <a:solidFill>
                <a:srgbClr val="333333"/>
              </a:solidFill>
              <a:effectLst/>
              <a:latin typeface="Open sans"/>
              <a:ea typeface="Calibri" panose="020F050202020403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dirty="0">
                <a:solidFill>
                  <a:srgbClr val="333333"/>
                </a:solidFill>
                <a:effectLst/>
                <a:latin typeface="Open sans"/>
                <a:ea typeface="Calibri" panose="020F0502020204030204" pitchFamily="34" charset="0"/>
                <a:cs typeface="Arial" panose="020B0604020202020204" pitchFamily="34" charset="0"/>
              </a:rPr>
              <a:t>These risks are listed here and while I</a:t>
            </a:r>
            <a:r>
              <a:rPr lang="en-US" sz="1200" b="0" i="0" dirty="0">
                <a:solidFill>
                  <a:srgbClr val="333333"/>
                </a:solidFill>
                <a:effectLst/>
                <a:latin typeface="Open sans"/>
                <a:ea typeface="Calibri" panose="020F0502020204030204" pitchFamily="34" charset="0"/>
              </a:rPr>
              <a:t> wont cover everything on this slide its important to note that poor governance overall was a significant issue - whether that be from soon to be outdated systems that will no longer have security updates this year or indeed systems that hadn’t been updated since 2014 - to risks around policies on USBs.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dirty="0">
              <a:solidFill>
                <a:srgbClr val="333333"/>
              </a:solidFill>
              <a:effectLst/>
              <a:latin typeface="Open sans"/>
              <a:ea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dirty="0">
                <a:solidFill>
                  <a:srgbClr val="333333"/>
                </a:solidFill>
                <a:effectLst/>
                <a:latin typeface="Open sans"/>
                <a:ea typeface="Calibri" panose="020F0502020204030204" pitchFamily="34" charset="0"/>
              </a:rPr>
              <a:t>Importantly o</a:t>
            </a:r>
            <a:r>
              <a:rPr lang="en-GB" sz="1200" b="0" kern="1200" dirty="0">
                <a:solidFill>
                  <a:schemeClr val="tx1"/>
                </a:solidFill>
                <a:effectLst/>
                <a:latin typeface="Arial" panose="020B0604020202020204" pitchFamily="34" charset="0"/>
                <a:ea typeface="+mn-ea"/>
                <a:cs typeface="+mn-cs"/>
              </a:rPr>
              <a:t>ver half of firms had not tested their processes and some firms were significantly o</a:t>
            </a:r>
            <a:r>
              <a:rPr lang="en-GB" sz="1200" b="0" kern="1200" dirty="0">
                <a:solidFill>
                  <a:schemeClr val="tx1"/>
                </a:solidFill>
                <a:effectLst/>
                <a:latin typeface="+mn-lt"/>
                <a:ea typeface="+mn-ea"/>
                <a:cs typeface="+mn-cs"/>
              </a:rPr>
              <a:t>ver reliant on their IT support that could mean that they are not fully prepared for an attack.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200" dirty="0">
                <a:solidFill>
                  <a:schemeClr val="tx1"/>
                </a:solidFill>
                <a:effectLst/>
                <a:latin typeface="+mn-lt"/>
                <a:ea typeface="+mn-ea"/>
                <a:cs typeface="+mn-cs"/>
              </a:rPr>
              <a:t>This was particularly highlighted by </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 </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mn-cs"/>
              </a:rPr>
              <a:t>firm who discovered that their IT provider had failed to prevent multiple password attempts on their systems.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mn-cs"/>
              </a:rPr>
              <a:t>Of course this was only discovered after they had been hacked.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mn-cs"/>
              </a:rPr>
              <a:t>IT </a:t>
            </a: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mn-cs"/>
              </a:rPr>
              <a:t>provide valuable expertise, but remember you remain responsible for oversight of your own security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1" kern="1200" dirty="0">
              <a:solidFill>
                <a:schemeClr val="tx1"/>
              </a:solidFill>
              <a:effectLst/>
              <a:latin typeface="Arial" panose="020B06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kern="1200" dirty="0">
                <a:solidFill>
                  <a:schemeClr val="tx1"/>
                </a:solidFill>
                <a:effectLst/>
                <a:latin typeface="Arial" panose="020B0604020202020204" pitchFamily="34" charset="0"/>
                <a:ea typeface="+mn-ea"/>
                <a:cs typeface="+mn-cs"/>
              </a:rPr>
              <a:t>So with this in mind how can you make sure you are prepared to meet the current risks facing us now? </a:t>
            </a:r>
          </a:p>
          <a:p>
            <a:pPr marL="171450" lvl="0" indent="-171450">
              <a:buFont typeface="Arial" panose="020B0604020202020204" pitchFamily="34" charset="0"/>
              <a:buChar char="•"/>
            </a:pPr>
            <a:endParaRPr lang="en-GB" sz="1200" b="1" kern="1200" dirty="0">
              <a:solidFill>
                <a:schemeClr val="tx1"/>
              </a:solidFill>
              <a:effectLst/>
              <a:latin typeface="+mn-lt"/>
              <a:ea typeface="+mn-ea"/>
              <a:cs typeface="+mn-cs"/>
            </a:endParaRPr>
          </a:p>
          <a:p>
            <a:pPr marL="171450" lvl="0" indent="-171450">
              <a:buFont typeface="Arial" panose="020B0604020202020204" pitchFamily="34" charset="0"/>
              <a:buChar char="•"/>
            </a:pPr>
            <a:endParaRPr lang="en-GB" sz="1200" b="1"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US" b="0" i="0" dirty="0">
              <a:solidFill>
                <a:srgbClr val="333333"/>
              </a:solidFill>
              <a:effectLst/>
              <a:latin typeface="open-sans"/>
            </a:endParaRPr>
          </a:p>
          <a:p>
            <a:endParaRPr lang="en-US" b="0" i="0" dirty="0">
              <a:solidFill>
                <a:srgbClr val="333333"/>
              </a:solidFill>
              <a:effectLst/>
              <a:latin typeface="open-sans"/>
            </a:endParaRPr>
          </a:p>
          <a:p>
            <a:endParaRPr lang="en-US" b="0" i="0" dirty="0">
              <a:solidFill>
                <a:srgbClr val="333333"/>
              </a:solidFill>
              <a:effectLst/>
              <a:latin typeface="open-sans"/>
            </a:endParaRPr>
          </a:p>
          <a:p>
            <a:endParaRPr lang="en-GB" dirty="0"/>
          </a:p>
        </p:txBody>
      </p:sp>
      <p:sp>
        <p:nvSpPr>
          <p:cNvPr id="4" name="Slide Number Placeholder 3"/>
          <p:cNvSpPr>
            <a:spLocks noGrp="1"/>
          </p:cNvSpPr>
          <p:nvPr>
            <p:ph type="sldNum" sz="quarter" idx="5"/>
          </p:nvPr>
        </p:nvSpPr>
        <p:spPr/>
        <p:txBody>
          <a:bodyPr/>
          <a:lstStyle/>
          <a:p>
            <a:fld id="{2669C1AF-BE25-4E46-A701-F4CC65AEACCA}" type="slidenum">
              <a:rPr lang="en-GB" smtClean="0"/>
              <a:t>11</a:t>
            </a:fld>
            <a:endParaRPr lang="en-GB" dirty="0"/>
          </a:p>
        </p:txBody>
      </p:sp>
    </p:spTree>
    <p:extLst>
      <p:ext uri="{BB962C8B-B14F-4D97-AF65-F5344CB8AC3E}">
        <p14:creationId xmlns:p14="http://schemas.microsoft.com/office/powerpoint/2010/main" val="20343279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Well firstly you could be forgiven for feeling complacent about the transition to remote working – we already carried out so much of our work online and digitally . However we know that attacks have increased this year as criminals exploit </a:t>
            </a:r>
            <a:r>
              <a:rPr lang="en-US" b="0" dirty="0"/>
              <a:t>lower levels of security and</a:t>
            </a:r>
            <a:r>
              <a:rPr lang="en-GB" dirty="0"/>
              <a:t> our </a:t>
            </a:r>
            <a:r>
              <a:rPr lang="en-GB" sz="1200" dirty="0">
                <a:effectLst/>
                <a:latin typeface="Arial" panose="020B0604020202020204" pitchFamily="34" charset="0"/>
                <a:ea typeface="Times New Roman" panose="02020603050405020304" pitchFamily="18" charset="0"/>
              </a:rPr>
              <a:t>increased dependence on technology - perhaps best evidenced by the fact that more than 2.5m in client money has been stolen this year alone.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dirty="0"/>
          </a:p>
          <a:p>
            <a:r>
              <a:rPr lang="en-GB" b="1" dirty="0"/>
              <a:t>What could that look like?</a:t>
            </a:r>
          </a:p>
          <a:p>
            <a:endParaRPr lang="en-GB"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Well let's imagine someone you know working at home right now. They are logged on to the firm network </a:t>
            </a:r>
            <a:r>
              <a:rPr lang="en-GB" sz="1200" dirty="0">
                <a:solidFill>
                  <a:srgbClr val="FEFFFF"/>
                </a:solidFill>
                <a:effectLst/>
                <a:latin typeface="Arial" panose="020B0604020202020204" pitchFamily="34" charset="0"/>
                <a:ea typeface="Calibri" panose="020F0502020204030204" pitchFamily="34" charset="0"/>
                <a:cs typeface="Arial" panose="020B0604020202020204" pitchFamily="34" charset="0"/>
              </a:rPr>
              <a:t>using their own device and perhaps working at the kitchen table because they don’t have their own office space. </a:t>
            </a:r>
            <a:r>
              <a:rPr lang="en-GB" sz="1200" dirty="0">
                <a:effectLst/>
                <a:latin typeface="Arial" panose="020B0604020202020204" pitchFamily="34" charset="0"/>
                <a:ea typeface="Calibri" panose="020F0502020204030204" pitchFamily="34" charset="0"/>
              </a:rPr>
              <a:t>They might be feeling isolated from their colleagues, anxious or under pressure.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Arial" panose="020B0604020202020204" pitchFamily="34" charset="0"/>
              <a:ea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Suddenly an email arrives. Its from a client but something just doesn’t feel right.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How would they deal with it? Ignore it – perhaps its nothing to be concerned about after all?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Delete it and say nothing? Report it or respond to it?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What other risks to confidential data could also make them vulnerable in this scenario?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Arial" panose="020B0604020202020204" pitchFamily="34" charset="0"/>
              <a:ea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We are all vulnerable to cyber attacks, and this vulnerability increases as cybercriminals </a:t>
            </a:r>
            <a:r>
              <a:rPr lang="en-US" b="0" dirty="0"/>
              <a:t>take advantage of </a:t>
            </a:r>
            <a:r>
              <a:rPr lang="en-GB" sz="1200" dirty="0">
                <a:effectLst/>
                <a:latin typeface="Arial" panose="020B0604020202020204" pitchFamily="34" charset="0"/>
                <a:ea typeface="Calibri" panose="020F0502020204030204" pitchFamily="34" charset="0"/>
              </a:rPr>
              <a:t>any initial weaknesses in our transition to </a:t>
            </a:r>
            <a:r>
              <a:rPr lang="en-US" sz="1200" i="0" dirty="0">
                <a:effectLst/>
              </a:rPr>
              <a:t>working from home and colleagues may be feeling more isolated or under pressure than usual.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That is why it has never been more crucial to support and train your staff and even educate your clients in order to protect them from risks.</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effectLst/>
                <a:latin typeface="Arial" panose="020B0604020202020204" pitchFamily="34" charset="0"/>
                <a:ea typeface="Calibri" panose="020F0502020204030204" pitchFamily="34" charset="0"/>
              </a:rPr>
              <a:t>So what steps can you take to manage client risks?</a:t>
            </a:r>
          </a:p>
          <a:p>
            <a:endParaRPr lang="en-GB" dirty="0"/>
          </a:p>
        </p:txBody>
      </p:sp>
      <p:sp>
        <p:nvSpPr>
          <p:cNvPr id="4" name="Slide Number Placeholder 3"/>
          <p:cNvSpPr>
            <a:spLocks noGrp="1"/>
          </p:cNvSpPr>
          <p:nvPr>
            <p:ph type="sldNum" sz="quarter" idx="5"/>
          </p:nvPr>
        </p:nvSpPr>
        <p:spPr/>
        <p:txBody>
          <a:bodyPr/>
          <a:lstStyle/>
          <a:p>
            <a:fld id="{F8DF19EC-FDF1-4D9B-B926-74A9180A821B}" type="slidenum">
              <a:rPr lang="en-GB" smtClean="0"/>
              <a:t>12</a:t>
            </a:fld>
            <a:endParaRPr lang="en-GB" dirty="0"/>
          </a:p>
        </p:txBody>
      </p:sp>
    </p:spTree>
    <p:extLst>
      <p:ext uri="{BB962C8B-B14F-4D97-AF65-F5344CB8AC3E}">
        <p14:creationId xmlns:p14="http://schemas.microsoft.com/office/powerpoint/2010/main" val="6078267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333333"/>
                </a:solidFill>
                <a:effectLst/>
                <a:latin typeface="Open sans"/>
              </a:rPr>
              <a:t>Our new toolkit provides some practical steps to help you manage the client risks we identified in firms.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0" i="0" dirty="0">
              <a:solidFill>
                <a:srgbClr val="333333"/>
              </a:solidFill>
              <a:effectLst/>
              <a:latin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333333"/>
                </a:solidFill>
                <a:effectLst/>
                <a:latin typeface="Open sans"/>
              </a:rPr>
              <a:t>W</a:t>
            </a:r>
            <a:r>
              <a:rPr lang="en-GB" b="0" dirty="0"/>
              <a:t>hile</a:t>
            </a:r>
            <a:r>
              <a:rPr lang="en-GB" sz="1200" b="0" dirty="0">
                <a:effectLst/>
                <a:latin typeface="Arial" panose="020B0604020202020204" pitchFamily="34" charset="0"/>
                <a:ea typeface="Calibri" panose="020F0502020204030204" pitchFamily="34" charset="0"/>
              </a:rPr>
              <a:t> </a:t>
            </a:r>
            <a:r>
              <a:rPr lang="en-GB" sz="1200" dirty="0">
                <a:effectLst/>
                <a:latin typeface="Arial" panose="020B0604020202020204" pitchFamily="34" charset="0"/>
                <a:ea typeface="Calibri" panose="020F0502020204030204" pitchFamily="34" charset="0"/>
              </a:rPr>
              <a:t>there is no such thing as a one-size-fits-all model </a:t>
            </a:r>
            <a:r>
              <a:rPr lang="en-GB" sz="1200" b="0" i="0" dirty="0">
                <a:effectLst/>
                <a:latin typeface="Arial" panose="020B0604020202020204" pitchFamily="34" charset="0"/>
                <a:ea typeface="Calibri" panose="020F0502020204030204" pitchFamily="34" charset="0"/>
              </a:rPr>
              <a:t>f</a:t>
            </a:r>
            <a:r>
              <a:rPr lang="en-GB" b="0" i="0" dirty="0"/>
              <a:t>ocusing on your policies and procedures particularly in financial transactions is a really good place to start!</a:t>
            </a:r>
          </a:p>
          <a:p>
            <a:pPr marL="171450" indent="-171450" algn="l">
              <a:buFont typeface="Arial" panose="020B0604020202020204" pitchFamily="34" charset="0"/>
              <a:buChar char="•"/>
            </a:pPr>
            <a:endParaRPr lang="en-US" b="0" i="0" dirty="0">
              <a:solidFill>
                <a:srgbClr val="333333"/>
              </a:solidFill>
              <a:effectLst/>
              <a:latin typeface="Open sans"/>
            </a:endParaRPr>
          </a:p>
          <a:p>
            <a:pPr marL="171450" indent="-171450" algn="l">
              <a:buFont typeface="Arial" panose="020B0604020202020204" pitchFamily="34" charset="0"/>
              <a:buChar char="•"/>
            </a:pPr>
            <a:r>
              <a:rPr lang="en-US" b="0" i="0" dirty="0">
                <a:solidFill>
                  <a:srgbClr val="333333"/>
                </a:solidFill>
                <a:effectLst/>
                <a:latin typeface="Open sans"/>
              </a:rPr>
              <a:t>The first point to stress is that most firms in our review implemented appropriate measures following attacks. Inevitably, this cost time and money but as we point out in our report for most firms, this cost far less than the sums lost from the initial attack. </a:t>
            </a:r>
          </a:p>
          <a:p>
            <a:endParaRPr lang="en-GB" dirty="0"/>
          </a:p>
          <a:p>
            <a:pPr marL="171450" indent="-171450">
              <a:buFont typeface="Arial" panose="020B0604020202020204" pitchFamily="34" charset="0"/>
              <a:buChar char="•"/>
            </a:pPr>
            <a:r>
              <a:rPr lang="en-GB" b="1" dirty="0"/>
              <a:t>So where should you start?</a:t>
            </a:r>
          </a:p>
          <a:p>
            <a:pPr marL="171450" indent="-171450">
              <a:buFont typeface="Arial" panose="020B0604020202020204" pitchFamily="34" charset="0"/>
              <a:buChar char="•"/>
            </a:pPr>
            <a:endParaRPr lang="en-GB" sz="1200" b="0" i="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200" dirty="0">
                <a:solidFill>
                  <a:schemeClr val="tx1"/>
                </a:solidFill>
                <a:effectLst/>
                <a:latin typeface="+mn-lt"/>
                <a:ea typeface="+mn-ea"/>
                <a:cs typeface="+mn-cs"/>
              </a:rPr>
              <a:t>tell your clients that you would never change your bank details by email.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200" dirty="0">
                <a:solidFill>
                  <a:schemeClr val="tx1"/>
                </a:solidFill>
                <a:effectLst/>
                <a:latin typeface="+mn-lt"/>
                <a:ea typeface="+mn-ea"/>
                <a:cs typeface="+mn-cs"/>
              </a:rPr>
              <a:t>Use software to monitor your email account for example for email forwarders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200" dirty="0">
                <a:solidFill>
                  <a:schemeClr val="tx1"/>
                </a:solidFill>
                <a:effectLst/>
                <a:latin typeface="+mn-lt"/>
                <a:ea typeface="+mn-ea"/>
                <a:cs typeface="+mn-cs"/>
              </a:rPr>
              <a:t>Train staff to regularly scrutinise emails; </a:t>
            </a:r>
            <a:r>
              <a:rPr lang="en-GB" sz="1200" kern="1200" dirty="0">
                <a:solidFill>
                  <a:schemeClr val="tx1"/>
                </a:solidFill>
                <a:effectLst/>
                <a:latin typeface="+mn-lt"/>
                <a:ea typeface="+mn-ea"/>
                <a:cs typeface="+mn-cs"/>
              </a:rPr>
              <a:t>and check for any variations to addresses and unusual spelling or grammatical errors.</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mn-cs"/>
              </a:rPr>
              <a:t> For example by hovering your mouse over the sender’s address.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FEFFFF"/>
                </a:solidFill>
                <a:effectLst/>
                <a:latin typeface="Arial" panose="020B0604020202020204" pitchFamily="34" charset="0"/>
                <a:ea typeface="Calibri" panose="020F0502020204030204" pitchFamily="34" charset="0"/>
              </a:rPr>
              <a:t>Think about strategies to confirm fund transfers - such as requiring a password, written confirmation or even t</a:t>
            </a:r>
            <a:r>
              <a:rPr lang="en-GB" sz="1200" kern="1200" dirty="0">
                <a:solidFill>
                  <a:schemeClr val="tx1"/>
                </a:solidFill>
                <a:effectLst/>
                <a:latin typeface="+mn-lt"/>
                <a:ea typeface="+mn-ea"/>
                <a:cs typeface="+mn-cs"/>
              </a:rPr>
              <a:t>est payments with a £1 pathfinder – transfer £1 and call to check it has been received.</a:t>
            </a:r>
          </a:p>
          <a:p>
            <a:pPr marL="171450" indent="-171450">
              <a:buFont typeface="Arial" panose="020B0604020202020204" pitchFamily="34" charset="0"/>
              <a:buChar char="•"/>
            </a:pPr>
            <a:r>
              <a:rPr lang="en-GB" sz="1200" dirty="0">
                <a:solidFill>
                  <a:srgbClr val="FEFFFF"/>
                </a:solidFill>
                <a:effectLst/>
                <a:latin typeface="Arial" panose="020B0604020202020204" pitchFamily="34" charset="0"/>
                <a:ea typeface="Calibri" panose="020F0502020204030204" pitchFamily="34" charset="0"/>
              </a:rPr>
              <a:t>If appropriate - look at alternatives to holding client money such as third-party managed accounts</a:t>
            </a:r>
          </a:p>
          <a:p>
            <a:pPr marL="171450" indent="-171450">
              <a:buFont typeface="Arial" panose="020B0604020202020204" pitchFamily="34" charset="0"/>
              <a:buChar char="•"/>
            </a:pPr>
            <a:endParaRPr lang="en-GB" sz="1200" dirty="0">
              <a:solidFill>
                <a:srgbClr val="FEFFFF"/>
              </a:solidFill>
              <a:effectLst/>
              <a:latin typeface="Arial" panose="020B0604020202020204" pitchFamily="34" charset="0"/>
              <a:ea typeface="Calibri" panose="020F0502020204030204" pitchFamily="34" charset="0"/>
            </a:endParaRPr>
          </a:p>
          <a:p>
            <a:r>
              <a:rPr lang="en-GB" b="1" dirty="0"/>
              <a:t>Finally let's go back to out cyber question </a:t>
            </a:r>
            <a:endParaRPr lang="en-GB" sz="1200" dirty="0">
              <a:solidFill>
                <a:srgbClr val="FEFFFF"/>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F8DF19EC-FDF1-4D9B-B926-74A9180A821B}" type="slidenum">
              <a:rPr lang="en-GB" smtClean="0"/>
              <a:t>13</a:t>
            </a:fld>
            <a:endParaRPr lang="en-GB" dirty="0"/>
          </a:p>
        </p:txBody>
      </p:sp>
    </p:spTree>
    <p:extLst>
      <p:ext uri="{BB962C8B-B14F-4D97-AF65-F5344CB8AC3E}">
        <p14:creationId xmlns:p14="http://schemas.microsoft.com/office/powerpoint/2010/main" val="4098893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So the answer was c - do not pay the ransom and consider your reporting obligations. Did you get it right?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333333"/>
              </a:solidFill>
              <a:effectLst/>
              <a:latin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33333"/>
                </a:solidFill>
                <a:effectLst/>
                <a:latin typeface="Open sans"/>
              </a:rPr>
              <a:t>Paying ransoms involves giving money to criminals. It encourages and funds the development of more ransomware.  COLPs should consider their duties which might include informing us about an attack even if it is unsuccessful or you have back ups. This is because it may help us to </a:t>
            </a:r>
            <a:r>
              <a:rPr lang="en-GB" sz="1200" kern="1200" dirty="0">
                <a:solidFill>
                  <a:schemeClr val="tx1"/>
                </a:solidFill>
                <a:effectLst/>
                <a:latin typeface="+mn-lt"/>
                <a:ea typeface="+mn-ea"/>
                <a:cs typeface="+mn-cs"/>
              </a:rPr>
              <a:t>warn others about risks.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We saw 4 ransomware attacks in our review and in one case this had a significantly disruptive effect that lasted more than 2 weeks. The firm reported the incident to the ICO and to the police. The attack was likely to have originated from a malicious email attachment. Fortunately, the firm had a secure backups, stored separately. The only loss was the significant time spent reinstalling files and the costs of repairing the damage.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dirty="0">
                <a:effectLst/>
                <a:latin typeface="Arial" panose="020B0604020202020204" pitchFamily="34" charset="0"/>
                <a:ea typeface="Calibri" panose="020F0502020204030204" pitchFamily="34" charset="0"/>
              </a:rPr>
              <a:t>When we receive reports about cybercrimes, we take a proportionate view. We know that human and system errors are unavoidable, particularly in these difficult circumstances.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000" b="0" kern="1200" dirty="0">
              <a:solidFill>
                <a:schemeClr val="tx1"/>
              </a:solidFill>
              <a:effectLst/>
              <a:latin typeface="+mn-lt"/>
              <a:ea typeface="+mn-ea"/>
              <a:cs typeface="+mn-cs"/>
            </a:endParaRPr>
          </a:p>
          <a:p>
            <a:pPr marL="171450" lvl="0" indent="-171450">
              <a:lnSpc>
                <a:spcPct val="107000"/>
              </a:lnSpc>
              <a:spcBef>
                <a:spcPts val="1800"/>
              </a:spcBef>
              <a:spcAft>
                <a:spcPts val="900"/>
              </a:spcAft>
              <a:buFont typeface="Arial" panose="020B0604020202020204" pitchFamily="34" charset="0"/>
              <a:buChar char="•"/>
            </a:pPr>
            <a:r>
              <a:rPr lang="en-GB" sz="1200" b="0" dirty="0">
                <a:effectLst/>
                <a:latin typeface="Arial" panose="020B0604020202020204" pitchFamily="34" charset="0"/>
                <a:ea typeface="Calibri" panose="020F0502020204030204" pitchFamily="34" charset="0"/>
              </a:rPr>
              <a:t>Having robust systems, prompt reporting a taking reasonable protective measures and remedying any breaches will always be considered carefully by us by reviewing our report and guidance materials will help you make sure to meet your obligations.</a:t>
            </a:r>
          </a:p>
          <a:p>
            <a:pPr marL="171450" lvl="0" indent="-171450">
              <a:lnSpc>
                <a:spcPct val="107000"/>
              </a:lnSpc>
              <a:spcBef>
                <a:spcPts val="1800"/>
              </a:spcBef>
              <a:spcAft>
                <a:spcPts val="900"/>
              </a:spcAft>
              <a:buFont typeface="Arial" panose="020B0604020202020204" pitchFamily="34" charset="0"/>
              <a:buChar char="•"/>
            </a:pPr>
            <a:endParaRPr lang="en-GB" sz="1200" b="0" dirty="0">
              <a:effectLst/>
              <a:latin typeface="Arial" panose="020B0604020202020204" pitchFamily="34" charset="0"/>
              <a:ea typeface="Calibri" panose="020F0502020204030204" pitchFamily="34" charset="0"/>
            </a:endParaRPr>
          </a:p>
          <a:p>
            <a:pPr marL="457200">
              <a:lnSpc>
                <a:spcPct val="107000"/>
              </a:lnSpc>
              <a:spcBef>
                <a:spcPts val="1800"/>
              </a:spcBef>
              <a:spcAft>
                <a:spcPts val="900"/>
              </a:spcAft>
            </a:pPr>
            <a:r>
              <a:rPr lang="en-GB" sz="1200" b="0" dirty="0">
                <a:effectLst/>
                <a:latin typeface="Arial" panose="020B0604020202020204" pitchFamily="34" charset="0"/>
                <a:ea typeface="Calibri" panose="020F0502020204030204" pitchFamily="34" charset="0"/>
              </a:rPr>
              <a:t> </a:t>
            </a:r>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F8DF19EC-FDF1-4D9B-B926-74A9180A821B}" type="slidenum">
              <a:rPr lang="en-GB" smtClean="0"/>
              <a:t>14</a:t>
            </a:fld>
            <a:endParaRPr lang="en-GB" dirty="0"/>
          </a:p>
        </p:txBody>
      </p:sp>
    </p:spTree>
    <p:extLst>
      <p:ext uri="{BB962C8B-B14F-4D97-AF65-F5344CB8AC3E}">
        <p14:creationId xmlns:p14="http://schemas.microsoft.com/office/powerpoint/2010/main" val="15685910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If you would like to learn more about our findings, please read our thematic report on our website and our new toolkit published today.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For further help and support If you would like to learn more about our findings, please read our thematic report on our website and our new toolkit which is being launched today.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The toolkit highlights real-life cyber incidents at the firms we met and what we learned so that you can check </a:t>
            </a:r>
            <a:r>
              <a:rPr lang="en-GB" sz="1200" b="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how prepared you would be when faced with a similar attack and some tips to help you recover.</a:t>
            </a:r>
          </a:p>
          <a:p>
            <a:endParaRPr lang="en-GB" b="1"/>
          </a:p>
          <a:p>
            <a:r>
              <a:rPr lang="en-GB" b="1"/>
              <a:t>But </a:t>
            </a:r>
            <a:r>
              <a:rPr lang="en-GB" b="1" dirty="0"/>
              <a:t>for now thank you for listening and I will pass you over to my colleague Karen from the NCSC</a:t>
            </a:r>
          </a:p>
        </p:txBody>
      </p:sp>
      <p:sp>
        <p:nvSpPr>
          <p:cNvPr id="4" name="Slide Number Placeholder 3"/>
          <p:cNvSpPr>
            <a:spLocks noGrp="1"/>
          </p:cNvSpPr>
          <p:nvPr>
            <p:ph type="sldNum" sz="quarter" idx="5"/>
          </p:nvPr>
        </p:nvSpPr>
        <p:spPr/>
        <p:txBody>
          <a:bodyPr/>
          <a:lstStyle/>
          <a:p>
            <a:fld id="{04DCD0CE-8356-4CED-BB08-77AC1C157A22}" type="slidenum">
              <a:rPr lang="en-GB" smtClean="0"/>
              <a:t>15</a:t>
            </a:fld>
            <a:endParaRPr lang="en-GB" dirty="0"/>
          </a:p>
        </p:txBody>
      </p:sp>
    </p:spTree>
    <p:extLst>
      <p:ext uri="{BB962C8B-B14F-4D97-AF65-F5344CB8AC3E}">
        <p14:creationId xmlns:p14="http://schemas.microsoft.com/office/powerpoint/2010/main" val="1747634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My name is Karen and I work in the NCSC Economy &amp; Society engagement team. Our role is to reach a range of previously underrepresented UK's businesses, large and small; charities, universities and schools – to improve their levels of cyber security resilience and develop their maturity – and thus raise the UK's cyber security as a whole.</a:t>
            </a:r>
          </a:p>
          <a:p>
            <a:endParaRPr lang="en-GB" dirty="0"/>
          </a:p>
          <a:p>
            <a:r>
              <a:rPr lang="en-GB" dirty="0"/>
              <a:t>Today I will give you:</a:t>
            </a:r>
          </a:p>
          <a:p>
            <a:r>
              <a:rPr lang="en-GB" dirty="0"/>
              <a:t>A brief overview of who the NCSC is</a:t>
            </a:r>
          </a:p>
          <a:p>
            <a:r>
              <a:rPr lang="en-GB" dirty="0"/>
              <a:t>A briefing on the cyber threat to the legal sector, how things have changed with coronavirus and then I’ll move onto giving you some information on how you can protect yourselves against cyber criminals. </a:t>
            </a:r>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534C46-E504-47E6-B34D-BCB5BB08993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14927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mentioned earlier that making the UK the safest place to live and do business online was no small challenge. According to the DCMS cyber security breaches survey 2020 46% of all UK businesses identified at least one breach or attack in the last year.</a:t>
            </a:r>
          </a:p>
          <a:p>
            <a:endParaRPr lang="en-GB" dirty="0"/>
          </a:p>
          <a:p>
            <a:r>
              <a:rPr lang="en-GB" dirty="0"/>
              <a:t>This figure was 32% last year.</a:t>
            </a:r>
          </a:p>
          <a:p>
            <a:endParaRPr lang="en-GB" dirty="0"/>
          </a:p>
          <a:p>
            <a:r>
              <a:rPr lang="en-GB" dirty="0"/>
              <a:t>Cyber attacks are getting much more sophisticated and in some situations harder to spot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A09993-9C14-46FE-8E7A-C60957F3244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16455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fontAlgn="base">
              <a:buNone/>
            </a:pPr>
            <a:r>
              <a:rPr lang="en-GB" sz="936" b="0" i="0" u="none" strike="noStrike" kern="1200" dirty="0">
                <a:solidFill>
                  <a:schemeClr val="tx1"/>
                </a:solidFill>
                <a:effectLst/>
                <a:latin typeface="+mn-lt"/>
                <a:ea typeface="+mn-ea"/>
                <a:cs typeface="+mn-cs"/>
              </a:rPr>
              <a:t>The latest trends that we are seeing also include cloud services and vulnerability scanning.</a:t>
            </a:r>
          </a:p>
        </p:txBody>
      </p:sp>
      <p:sp>
        <p:nvSpPr>
          <p:cNvPr id="4" name="Slide Number Placeholder 3"/>
          <p:cNvSpPr>
            <a:spLocks noGrp="1"/>
          </p:cNvSpPr>
          <p:nvPr>
            <p:ph type="sldNum" sz="quarter" idx="10"/>
          </p:nvPr>
        </p:nvSpPr>
        <p:spPr/>
        <p:txBody>
          <a:bodyPr/>
          <a:lstStyle/>
          <a:p>
            <a:pPr marL="0" marR="0" lvl="0" indent="0" algn="r" defTabSz="713232" rtl="0" eaLnBrk="1" fontAlgn="auto" latinLnBrk="0" hangingPunct="1">
              <a:lnSpc>
                <a:spcPct val="100000"/>
              </a:lnSpc>
              <a:spcBef>
                <a:spcPts val="0"/>
              </a:spcBef>
              <a:spcAft>
                <a:spcPts val="0"/>
              </a:spcAft>
              <a:buClrTx/>
              <a:buSzTx/>
              <a:buFontTx/>
              <a:buNone/>
              <a:tabLst/>
              <a:defRPr/>
            </a:pPr>
            <a:fld id="{D24B3010-55EA-4FB7-81AF-A8C5EA2F8CF8}" type="slidenum">
              <a:rPr kumimoji="0" lang="en-GB" sz="19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713232" rtl="0" eaLnBrk="1" fontAlgn="auto" latinLnBrk="0" hangingPunct="1">
                <a:lnSpc>
                  <a:spcPct val="100000"/>
                </a:lnSpc>
                <a:spcBef>
                  <a:spcPts val="0"/>
                </a:spcBef>
                <a:spcAft>
                  <a:spcPts val="0"/>
                </a:spcAft>
                <a:buClrTx/>
                <a:buSzTx/>
                <a:buFontTx/>
                <a:buNone/>
                <a:tabLst/>
                <a:defRPr/>
              </a:pPr>
              <a:t>19</a:t>
            </a:fld>
            <a:endParaRPr kumimoji="0" lang="en-GB"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97187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55882" rtl="0" eaLnBrk="1" fontAlgn="base"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panose="020F0502020204030204"/>
                <a:ea typeface="+mn-ea"/>
                <a:cs typeface="+mn-cs"/>
              </a:rPr>
              <a:t>Cloud services, and Office 365 in particular, an increasingly common target for a range of threat actors.</a:t>
            </a:r>
          </a:p>
          <a:p>
            <a:pPr marL="0" marR="0" lvl="0" indent="0" algn="l" defTabSz="855882" rtl="0" eaLnBrk="1" fontAlgn="base"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855882" rtl="0" eaLnBrk="1" fontAlgn="base"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panose="020F0502020204030204"/>
                <a:ea typeface="+mn-ea"/>
                <a:cs typeface="+mn-cs"/>
              </a:rPr>
              <a:t>In some cases, these services are only protected by a username and password.</a:t>
            </a:r>
          </a:p>
          <a:p>
            <a:pPr marL="0" marR="0" lvl="0" indent="0" algn="l" defTabSz="855882" rtl="0" eaLnBrk="1" fontAlgn="base"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855882" rtl="0" eaLnBrk="1" fontAlgn="base"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panose="020F0502020204030204"/>
                <a:ea typeface="+mn-ea"/>
                <a:cs typeface="+mn-cs"/>
              </a:rPr>
              <a:t>There has been significant use of tools and scripts to try and guess users’ passwords. Password spraying and credential stuffing</a:t>
            </a:r>
          </a:p>
          <a:p>
            <a:pPr algn="l" fontAlgn="base"/>
            <a:endParaRPr lang="en-GB" b="0" i="0" dirty="0">
              <a:solidFill>
                <a:srgbClr val="000000"/>
              </a:solidFill>
              <a:effectLst/>
              <a:latin typeface="Poppins" panose="00000500000000000000" pitchFamily="2" charset="0"/>
            </a:endParaRPr>
          </a:p>
          <a:p>
            <a:pPr algn="l" fontAlgn="base"/>
            <a:r>
              <a:rPr lang="en-GB" b="0" i="0" dirty="0">
                <a:solidFill>
                  <a:srgbClr val="000000"/>
                </a:solidFill>
                <a:effectLst/>
                <a:latin typeface="Poppins" panose="00000500000000000000" pitchFamily="2" charset="0"/>
              </a:rPr>
              <a:t>Online security is important, but it should be considered in the context of your overall business needs.</a:t>
            </a:r>
          </a:p>
          <a:p>
            <a:pPr algn="l" fontAlgn="base"/>
            <a:r>
              <a:rPr lang="en-GB" b="0" i="0" dirty="0">
                <a:solidFill>
                  <a:srgbClr val="000000"/>
                </a:solidFill>
                <a:effectLst/>
                <a:latin typeface="Poppins" panose="00000500000000000000" pitchFamily="2" charset="0"/>
              </a:rPr>
              <a:t>Start by considering whether the measures you take to deal with the COVID-19 lockdown will become more permanent ways of working. </a:t>
            </a:r>
          </a:p>
          <a:p>
            <a:pPr algn="l" fontAlgn="base"/>
            <a:endParaRPr lang="en-GB" dirty="0">
              <a:solidFill>
                <a:srgbClr val="000000"/>
              </a:solidFill>
              <a:latin typeface="Poppins" panose="00000500000000000000" pitchFamily="2" charset="0"/>
            </a:endParaRPr>
          </a:p>
          <a:p>
            <a:pPr algn="l" fontAlgn="base"/>
            <a:r>
              <a:rPr lang="en-GB" b="0" i="0" dirty="0">
                <a:solidFill>
                  <a:srgbClr val="000000"/>
                </a:solidFill>
                <a:effectLst/>
                <a:latin typeface="Poppins" panose="00000500000000000000" pitchFamily="2" charset="0"/>
              </a:rPr>
              <a:t>For example, will you allow homeworking to continue, will you look to expand your online business? If so, you will need systems in place which are sustainable and can scale as your business adapts and grows.</a:t>
            </a:r>
          </a:p>
          <a:p>
            <a:pPr algn="l" fontAlgn="base"/>
            <a:endParaRPr lang="en-GB" b="0" i="0" dirty="0">
              <a:solidFill>
                <a:srgbClr val="000000"/>
              </a:solidFill>
              <a:effectLst/>
              <a:latin typeface="Poppins" panose="00000500000000000000" pitchFamily="2" charset="0"/>
            </a:endParaRPr>
          </a:p>
          <a:p>
            <a:pPr algn="l" fontAlgn="base"/>
            <a:r>
              <a:rPr lang="en-GB" b="0" i="0" dirty="0">
                <a:solidFill>
                  <a:srgbClr val="000000"/>
                </a:solidFill>
                <a:effectLst/>
                <a:latin typeface="Poppins" panose="00000500000000000000" pitchFamily="2" charset="0"/>
              </a:rPr>
              <a:t>Cloud services have been designed to meet this need, allowing you to grow or shrink your IT requirements in response to market conditions, without massive investment in hardware or personnel. </a:t>
            </a:r>
          </a:p>
          <a:p>
            <a:pPr algn="l" fontAlgn="base"/>
            <a:endParaRPr lang="en-GB" dirty="0">
              <a:solidFill>
                <a:srgbClr val="000000"/>
              </a:solidFill>
              <a:latin typeface="Poppins" panose="00000500000000000000" pitchFamily="2" charset="0"/>
            </a:endParaRPr>
          </a:p>
          <a:p>
            <a:pPr algn="l" fontAlgn="base"/>
            <a:r>
              <a:rPr lang="en-GB" b="0" i="0" dirty="0">
                <a:solidFill>
                  <a:srgbClr val="000000"/>
                </a:solidFill>
                <a:effectLst/>
                <a:latin typeface="Poppins" panose="00000500000000000000" pitchFamily="2" charset="0"/>
              </a:rPr>
              <a:t>They have many advantages in terms of security, but you as an end user will still be ultimately responsible for your data, how this is accessed and by whom.</a:t>
            </a:r>
          </a:p>
          <a:p>
            <a:pPr algn="l" fontAlgn="base"/>
            <a:endParaRPr lang="en-GB" dirty="0">
              <a:solidFill>
                <a:srgbClr val="000000"/>
              </a:solidFill>
              <a:latin typeface="Poppins" panose="00000500000000000000" pitchFamily="2"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145D66-4690-438A-8FC2-0372709531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58312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842963"/>
            <a:ext cx="5486400" cy="3086100"/>
          </a:xfrm>
        </p:spPr>
      </p:sp>
      <p:sp>
        <p:nvSpPr>
          <p:cNvPr id="3" name="Notes Placeholder 2"/>
          <p:cNvSpPr>
            <a:spLocks noGrp="1"/>
          </p:cNvSpPr>
          <p:nvPr>
            <p:ph type="body" idx="1"/>
          </p:nvPr>
        </p:nvSpPr>
        <p:spPr>
          <a:xfrm>
            <a:off x="685800" y="4268202"/>
            <a:ext cx="5486400" cy="3600450"/>
          </a:xfrm>
        </p:spPr>
        <p:txBody>
          <a:bodyPr/>
          <a:lstStyle/>
          <a:p>
            <a:pPr algn="l" fontAlgn="base"/>
            <a:r>
              <a:rPr lang="en-GB" sz="1100" b="1" i="0" dirty="0">
                <a:solidFill>
                  <a:srgbClr val="000000"/>
                </a:solidFill>
                <a:effectLst/>
                <a:latin typeface="Poppins" panose="00000500000000000000" pitchFamily="2" charset="0"/>
              </a:rPr>
              <a:t>What is ransomware?</a:t>
            </a:r>
          </a:p>
          <a:p>
            <a:pPr algn="l" fontAlgn="base"/>
            <a:r>
              <a:rPr lang="en-GB" sz="1100" b="0" i="0" dirty="0">
                <a:solidFill>
                  <a:srgbClr val="000000"/>
                </a:solidFill>
                <a:effectLst/>
                <a:latin typeface="Poppins" panose="00000500000000000000" pitchFamily="2" charset="0"/>
              </a:rPr>
              <a:t>Ransomware is a type of malware that prevents you from accessing your computer (or the data that is stored on it). The computer itself may become locked, or the data on it might be stolen, deleted or encrypted. Some ransomware will also try to spread to other machines on the network, such as the </a:t>
            </a:r>
            <a:r>
              <a:rPr lang="en-GB" sz="1100" b="0" i="0" u="none" strike="noStrike" dirty="0">
                <a:solidFill>
                  <a:srgbClr val="2B70B9"/>
                </a:solidFill>
                <a:effectLst/>
                <a:latin typeface="Poppins" panose="00000500000000000000" pitchFamily="2" charset="0"/>
                <a:hlinkClick r:id="rId3"/>
              </a:rPr>
              <a:t>Wannacry malware</a:t>
            </a:r>
            <a:r>
              <a:rPr lang="en-GB" sz="1100" b="0" i="0" dirty="0">
                <a:solidFill>
                  <a:srgbClr val="000000"/>
                </a:solidFill>
                <a:effectLst/>
                <a:latin typeface="Poppins" panose="00000500000000000000" pitchFamily="2" charset="0"/>
              </a:rPr>
              <a:t> that impacted the NHS in May 2017.</a:t>
            </a:r>
          </a:p>
          <a:p>
            <a:pPr fontAlgn="base"/>
            <a:endParaRPr lang="en-GB" sz="1100" b="0" i="0" dirty="0">
              <a:solidFill>
                <a:srgbClr val="000000"/>
              </a:solidFill>
              <a:effectLst/>
              <a:latin typeface="Poppins" panose="00000500000000000000" pitchFamily="2" charset="0"/>
            </a:endParaRPr>
          </a:p>
          <a:p>
            <a:pPr fontAlgn="base"/>
            <a:r>
              <a:rPr lang="en-GB" sz="1100" b="0" i="0" dirty="0">
                <a:solidFill>
                  <a:srgbClr val="000000"/>
                </a:solidFill>
                <a:effectLst/>
                <a:latin typeface="Poppins" panose="00000500000000000000" pitchFamily="2" charset="0"/>
              </a:rPr>
              <a:t>The NCSC dealt with several ransomware attacks against education establishments in August, which caused varying levels of disruption, depending on the level of security establishments had in place.</a:t>
            </a:r>
          </a:p>
          <a:p>
            <a:pPr algn="l" fontAlgn="base"/>
            <a:endParaRPr lang="en-GB" sz="1100" b="0" i="0" dirty="0">
              <a:solidFill>
                <a:srgbClr val="000000"/>
              </a:solidFill>
              <a:effectLst/>
              <a:latin typeface="Poppins" panose="00000500000000000000" pitchFamily="2" charset="0"/>
            </a:endParaRPr>
          </a:p>
          <a:p>
            <a:pPr algn="l" fontAlgn="base"/>
            <a:r>
              <a:rPr lang="en-GB" sz="1100" b="0" i="0" dirty="0">
                <a:solidFill>
                  <a:srgbClr val="000000"/>
                </a:solidFill>
                <a:effectLst/>
                <a:latin typeface="Poppins" panose="00000500000000000000" pitchFamily="2" charset="0"/>
              </a:rPr>
              <a:t>The NCSC issued an alert to the sector containing a number of steps they can take to keep cyber criminals out of their networks, following a recent spike in ransomware attacks.</a:t>
            </a:r>
          </a:p>
          <a:p>
            <a:pPr algn="l" fontAlgn="base"/>
            <a:endParaRPr lang="en-GB" sz="1100" dirty="0">
              <a:solidFill>
                <a:srgbClr val="000000"/>
              </a:solidFill>
              <a:latin typeface="Poppins" panose="00000500000000000000" pitchFamily="2" charset="0"/>
            </a:endParaRPr>
          </a:p>
          <a:p>
            <a:pPr algn="l" fontAlgn="base"/>
            <a:r>
              <a:rPr lang="en-GB" sz="1100" b="0" i="0" dirty="0">
                <a:solidFill>
                  <a:srgbClr val="000000"/>
                </a:solidFill>
                <a:effectLst/>
                <a:latin typeface="Poppins" panose="00000500000000000000" pitchFamily="2" charset="0"/>
              </a:rPr>
              <a:t>However, even if you pay the ransom, there is no guarantee that you will get access to your computer, or your files. Occasionally malware is </a:t>
            </a:r>
            <a:r>
              <a:rPr lang="en-GB" sz="1100" b="0" i="1" dirty="0">
                <a:solidFill>
                  <a:srgbClr val="000000"/>
                </a:solidFill>
                <a:effectLst/>
                <a:latin typeface="Poppins" panose="00000500000000000000" pitchFamily="2" charset="0"/>
              </a:rPr>
              <a:t>presented</a:t>
            </a:r>
            <a:r>
              <a:rPr lang="en-GB" sz="1100" b="0" i="0" dirty="0">
                <a:solidFill>
                  <a:srgbClr val="000000"/>
                </a:solidFill>
                <a:effectLst/>
                <a:latin typeface="Poppins" panose="00000500000000000000" pitchFamily="2" charset="0"/>
              </a:rPr>
              <a:t> as ransomware, but after the ransom is paid the files are not decrypted.. </a:t>
            </a:r>
            <a:r>
              <a:rPr lang="en-GB" sz="1100" b="1" i="0" dirty="0">
                <a:solidFill>
                  <a:srgbClr val="000000"/>
                </a:solidFill>
                <a:effectLst/>
                <a:latin typeface="Poppins" panose="00000500000000000000" pitchFamily="2" charset="0"/>
              </a:rPr>
              <a:t>For these reasons, it's essential that you always have a recent offline backup of your most important files and data</a:t>
            </a:r>
            <a:r>
              <a:rPr lang="en-GB" sz="1100" b="0" i="0" dirty="0">
                <a:solidFill>
                  <a:srgbClr val="000000"/>
                </a:solidFill>
                <a:effectLst/>
                <a:latin typeface="Poppins" panose="00000500000000000000" pitchFamily="2" charset="0"/>
              </a:rPr>
              <a:t>.</a:t>
            </a:r>
          </a:p>
          <a:p>
            <a:pPr fontAlgn="base"/>
            <a:endParaRPr lang="en-GB" dirty="0"/>
          </a:p>
          <a:p>
            <a:pPr fontAlgn="base"/>
            <a:r>
              <a:rPr lang="en-GB" b="0" i="0" dirty="0">
                <a:solidFill>
                  <a:srgbClr val="222222"/>
                </a:solidFill>
                <a:effectLst/>
                <a:latin typeface="arial" panose="020B0604020202020204" pitchFamily="34" charset="0"/>
              </a:rPr>
              <a:t>The line between </a:t>
            </a:r>
            <a:r>
              <a:rPr lang="en-GB" b="1" i="0" dirty="0">
                <a:solidFill>
                  <a:srgbClr val="222222"/>
                </a:solidFill>
                <a:effectLst/>
                <a:latin typeface="arial" panose="020B0604020202020204" pitchFamily="34" charset="0"/>
              </a:rPr>
              <a:t>ransomware attacks</a:t>
            </a:r>
            <a:r>
              <a:rPr lang="en-GB" b="0" i="0" dirty="0">
                <a:solidFill>
                  <a:srgbClr val="222222"/>
                </a:solidFill>
                <a:effectLst/>
                <a:latin typeface="arial" panose="020B0604020202020204" pitchFamily="34" charset="0"/>
              </a:rPr>
              <a:t> and data breaches continues to blur in early </a:t>
            </a:r>
            <a:r>
              <a:rPr lang="en-GB" b="1" i="0" dirty="0">
                <a:solidFill>
                  <a:srgbClr val="222222"/>
                </a:solidFill>
                <a:effectLst/>
                <a:latin typeface="arial" panose="020B0604020202020204" pitchFamily="34" charset="0"/>
              </a:rPr>
              <a:t>2020</a:t>
            </a:r>
            <a:r>
              <a:rPr lang="en-GB" b="0" i="0" dirty="0">
                <a:solidFill>
                  <a:srgbClr val="222222"/>
                </a:solidFill>
                <a:effectLst/>
                <a:latin typeface="arial" panose="020B0604020202020204" pitchFamily="34" charset="0"/>
              </a:rPr>
              <a:t>, with a number of prolific </a:t>
            </a:r>
            <a:r>
              <a:rPr lang="en-GB" b="1" i="0" dirty="0">
                <a:solidFill>
                  <a:srgbClr val="222222"/>
                </a:solidFill>
                <a:effectLst/>
                <a:latin typeface="arial" panose="020B0604020202020204" pitchFamily="34" charset="0"/>
              </a:rPr>
              <a:t>ransomware</a:t>
            </a:r>
            <a:r>
              <a:rPr lang="en-GB" b="0" i="0" dirty="0">
                <a:solidFill>
                  <a:srgbClr val="222222"/>
                </a:solidFill>
                <a:effectLst/>
                <a:latin typeface="arial" panose="020B0604020202020204" pitchFamily="34" charset="0"/>
              </a:rPr>
              <a:t> operators creating their own websites where they publish the stolen data of non-paying victims</a:t>
            </a:r>
          </a:p>
          <a:p>
            <a:pPr fontAlgn="base"/>
            <a:endParaRPr lang="en-GB" dirty="0"/>
          </a:p>
          <a:p>
            <a:pPr fontAlgn="base"/>
            <a:endParaRPr lang="en-GB" dirty="0"/>
          </a:p>
          <a:p>
            <a:pPr fontAlgn="base"/>
            <a:endParaRPr lang="en-GB" dirty="0"/>
          </a:p>
          <a:p>
            <a:endParaRPr lang="en-GB" dirty="0">
              <a:highlight>
                <a:srgbClr val="FFFF00"/>
              </a:highlight>
            </a:endParaRPr>
          </a:p>
        </p:txBody>
      </p:sp>
      <p:sp>
        <p:nvSpPr>
          <p:cNvPr id="4" name="Slide Number Placeholder 3"/>
          <p:cNvSpPr>
            <a:spLocks noGrp="1"/>
          </p:cNvSpPr>
          <p:nvPr>
            <p:ph type="sldNum" sz="quarter" idx="5"/>
          </p:nvPr>
        </p:nvSpPr>
        <p:spPr/>
        <p:txBody>
          <a:bodyPr/>
          <a:lstStyle/>
          <a:p>
            <a:pPr marL="0" marR="0" lvl="0" indent="0" algn="r" defTabSz="713232" rtl="0" eaLnBrk="1" fontAlgn="auto" latinLnBrk="0" hangingPunct="1">
              <a:lnSpc>
                <a:spcPct val="100000"/>
              </a:lnSpc>
              <a:spcBef>
                <a:spcPts val="0"/>
              </a:spcBef>
              <a:spcAft>
                <a:spcPts val="0"/>
              </a:spcAft>
              <a:buClrTx/>
              <a:buSzTx/>
              <a:buFontTx/>
              <a:buNone/>
              <a:tabLst/>
              <a:defRPr/>
            </a:pPr>
            <a:fld id="{D24B3010-55EA-4FB7-81AF-A8C5EA2F8CF8}" type="slidenum">
              <a:rPr kumimoji="0" lang="en-GB" sz="19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713232" rtl="0" eaLnBrk="1" fontAlgn="auto" latinLnBrk="0" hangingPunct="1">
                <a:lnSpc>
                  <a:spcPct val="100000"/>
                </a:lnSpc>
                <a:spcBef>
                  <a:spcPts val="0"/>
                </a:spcBef>
                <a:spcAft>
                  <a:spcPts val="0"/>
                </a:spcAft>
                <a:buClrTx/>
                <a:buSzTx/>
                <a:buFontTx/>
                <a:buNone/>
                <a:tabLst/>
                <a:defRPr/>
              </a:pPr>
              <a:t>21</a:t>
            </a:fld>
            <a:endParaRPr kumimoji="0" lang="en-GB"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93473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122199">
              <a:defRPr/>
            </a:pPr>
            <a:r>
              <a:rPr lang="en-GB" sz="1500" dirty="0"/>
              <a:t>Phishing continues to be the most prevalent attack see on the last few years. Becoming much more sophisticated now and not just coming through by email but by text, phone call and social media.</a:t>
            </a:r>
          </a:p>
          <a:p>
            <a:pPr defTabSz="1122199">
              <a:defRPr/>
            </a:pPr>
            <a:endParaRPr lang="en-GB" sz="1500" dirty="0"/>
          </a:p>
          <a:p>
            <a:pPr defTabSz="1122199">
              <a:defRPr/>
            </a:pPr>
            <a:r>
              <a:rPr lang="en-GB" sz="1500" dirty="0"/>
              <a:t>How many have you have been phoned by Microsoft telling you that you have a virus and to give them remote access to your laptop </a:t>
            </a:r>
          </a:p>
          <a:p>
            <a:pPr defTabSz="1122199">
              <a:defRPr/>
            </a:pPr>
            <a:endParaRPr lang="en-GB" sz="1500" dirty="0"/>
          </a:p>
          <a:p>
            <a:pPr defTabSz="1122199">
              <a:defRPr/>
            </a:pPr>
            <a:r>
              <a:rPr lang="en-GB" sz="1500" dirty="0"/>
              <a:t>Vulnerability scanning. Looking for vulnerabilities in software. Vendors find a weakness in software and patch it. Cyber criminals try to take advantage of this before people update their devices.</a:t>
            </a:r>
          </a:p>
        </p:txBody>
      </p:sp>
      <p:sp>
        <p:nvSpPr>
          <p:cNvPr id="4" name="Slide Number Placeholder 3"/>
          <p:cNvSpPr>
            <a:spLocks noGrp="1"/>
          </p:cNvSpPr>
          <p:nvPr>
            <p:ph type="sldNum" sz="quarter" idx="10"/>
          </p:nvPr>
        </p:nvSpPr>
        <p:spPr/>
        <p:txBody>
          <a:bodyPr/>
          <a:lstStyle/>
          <a:p>
            <a:pPr marL="0" marR="0" lvl="0" indent="0" algn="r" defTabSz="713232" rtl="0" eaLnBrk="1" fontAlgn="auto" latinLnBrk="0" hangingPunct="1">
              <a:lnSpc>
                <a:spcPct val="100000"/>
              </a:lnSpc>
              <a:spcBef>
                <a:spcPts val="0"/>
              </a:spcBef>
              <a:spcAft>
                <a:spcPts val="0"/>
              </a:spcAft>
              <a:buClrTx/>
              <a:buSzTx/>
              <a:buFontTx/>
              <a:buNone/>
              <a:tabLst/>
              <a:defRPr/>
            </a:pPr>
            <a:fld id="{D24B3010-55EA-4FB7-81AF-A8C5EA2F8CF8}" type="slidenum">
              <a:rPr kumimoji="0" lang="en-GB" sz="19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713232" rtl="0" eaLnBrk="1" fontAlgn="auto" latinLnBrk="0" hangingPunct="1">
                <a:lnSpc>
                  <a:spcPct val="100000"/>
                </a:lnSpc>
                <a:spcBef>
                  <a:spcPts val="0"/>
                </a:spcBef>
                <a:spcAft>
                  <a:spcPts val="0"/>
                </a:spcAft>
                <a:buClrTx/>
                <a:buSzTx/>
                <a:buFontTx/>
                <a:buNone/>
                <a:tabLst/>
                <a:defRPr/>
              </a:pPr>
              <a:t>22</a:t>
            </a:fld>
            <a:endParaRPr kumimoji="0" lang="en-GB"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64853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122199">
              <a:defRPr/>
            </a:pPr>
            <a:r>
              <a:rPr lang="en-GB" sz="1500" dirty="0"/>
              <a:t>We know that the financial institutions that you deal with are enforcing stricter audit requests on law forms to understand who they’re and your customers are. How safe is their data as it flows through the supply chain.</a:t>
            </a:r>
          </a:p>
        </p:txBody>
      </p:sp>
      <p:sp>
        <p:nvSpPr>
          <p:cNvPr id="4" name="Slide Number Placeholder 3"/>
          <p:cNvSpPr>
            <a:spLocks noGrp="1"/>
          </p:cNvSpPr>
          <p:nvPr>
            <p:ph type="sldNum" sz="quarter" idx="10"/>
          </p:nvPr>
        </p:nvSpPr>
        <p:spPr/>
        <p:txBody>
          <a:bodyPr/>
          <a:lstStyle/>
          <a:p>
            <a:pPr marL="0" marR="0" lvl="0" indent="0" algn="r" defTabSz="713232" rtl="0" eaLnBrk="1" fontAlgn="auto" latinLnBrk="0" hangingPunct="1">
              <a:lnSpc>
                <a:spcPct val="100000"/>
              </a:lnSpc>
              <a:spcBef>
                <a:spcPts val="0"/>
              </a:spcBef>
              <a:spcAft>
                <a:spcPts val="0"/>
              </a:spcAft>
              <a:buClrTx/>
              <a:buSzTx/>
              <a:buFontTx/>
              <a:buNone/>
              <a:tabLst/>
              <a:defRPr/>
            </a:pPr>
            <a:fld id="{D24B3010-55EA-4FB7-81AF-A8C5EA2F8CF8}" type="slidenum">
              <a:rPr kumimoji="0" lang="en-GB" sz="19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713232" rtl="0" eaLnBrk="1" fontAlgn="auto" latinLnBrk="0" hangingPunct="1">
                <a:lnSpc>
                  <a:spcPct val="100000"/>
                </a:lnSpc>
                <a:spcBef>
                  <a:spcPts val="0"/>
                </a:spcBef>
                <a:spcAft>
                  <a:spcPts val="0"/>
                </a:spcAft>
                <a:buClrTx/>
                <a:buSzTx/>
                <a:buFontTx/>
                <a:buNone/>
                <a:tabLst/>
                <a:defRPr/>
              </a:pPr>
              <a:t>23</a:t>
            </a:fld>
            <a:endParaRPr kumimoji="0" lang="en-GB"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82777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I’ve given you a lot of information today.</a:t>
            </a:r>
          </a:p>
          <a:p>
            <a:endParaRPr lang="en-GB" dirty="0"/>
          </a:p>
          <a:p>
            <a:r>
              <a:rPr lang="en-GB" dirty="0"/>
              <a:t>My top takeaways </a:t>
            </a:r>
          </a:p>
          <a:p>
            <a:endParaRPr lang="en-GB" dirty="0"/>
          </a:p>
          <a:p>
            <a:r>
              <a:rPr lang="en-GB" dirty="0"/>
              <a:t>1. Passwords– use THREE RANDOM WORDS for example toffee, aeroplane, bottle and two factor authentication wherever possible.</a:t>
            </a:r>
          </a:p>
          <a:p>
            <a:endParaRPr lang="en-GB" dirty="0"/>
          </a:p>
          <a:p>
            <a:r>
              <a:rPr lang="en-GB" dirty="0"/>
              <a:t>SOFTWARE UPDATES – make sure you update your software as soon as possible</a:t>
            </a:r>
          </a:p>
          <a:p>
            <a:endParaRPr lang="en-GB" dirty="0"/>
          </a:p>
          <a:p>
            <a:r>
              <a:rPr lang="en-GB" dirty="0"/>
              <a:t>Backups – keep an upto date off line back up of your critical information</a:t>
            </a:r>
          </a:p>
          <a:p>
            <a:endParaRPr lang="en-GB" dirty="0"/>
          </a:p>
          <a:p>
            <a:r>
              <a:rPr lang="en-GB" dirty="0"/>
              <a:t>STAFF TRAINING – use the time to do some staff training TOP TIPS FOR STAFF package on our website. Takes about 30 minutes to do.</a:t>
            </a:r>
          </a:p>
          <a:p>
            <a:endParaRPr lang="en-GB" dirty="0"/>
          </a:p>
          <a:p>
            <a:r>
              <a:rPr lang="en-GB" dirty="0"/>
              <a:t>And PRACTISE!!  Have a look at EXERCISE IN A BOX available from our website. </a:t>
            </a:r>
            <a:r>
              <a:rPr lang="en-GB" sz="1200" dirty="0">
                <a:latin typeface="Arial" panose="020B0604020202020204" pitchFamily="34" charset="0"/>
                <a:cs typeface="Arial" panose="020B0604020202020204" pitchFamily="34" charset="0"/>
              </a:rPr>
              <a:t>Exercise in a Box aims to exercise and improve the resilience and preparedness of our nation’s organisations in effectively responding to cyber incidents in a </a:t>
            </a:r>
            <a:r>
              <a:rPr lang="en-GB" sz="1200" b="1" dirty="0">
                <a:latin typeface="Arial" panose="020B0604020202020204" pitchFamily="34" charset="0"/>
                <a:cs typeface="Arial" panose="020B0604020202020204" pitchFamily="34" charset="0"/>
              </a:rPr>
              <a:t>safe</a:t>
            </a:r>
            <a:r>
              <a:rPr lang="en-GB" sz="1200" dirty="0">
                <a:latin typeface="Arial" panose="020B0604020202020204" pitchFamily="34" charset="0"/>
                <a:cs typeface="Arial" panose="020B0604020202020204" pitchFamily="34" charset="0"/>
              </a:rPr>
              <a:t> and </a:t>
            </a:r>
            <a:r>
              <a:rPr lang="en-GB" sz="1200" b="1" dirty="0">
                <a:latin typeface="Arial" panose="020B0604020202020204" pitchFamily="34" charset="0"/>
                <a:cs typeface="Arial" panose="020B0604020202020204" pitchFamily="34" charset="0"/>
              </a:rPr>
              <a:t>private </a:t>
            </a:r>
            <a:r>
              <a:rPr lang="en-GB" sz="1200" dirty="0">
                <a:latin typeface="Arial" panose="020B0604020202020204" pitchFamily="34" charset="0"/>
                <a:cs typeface="Arial" panose="020B0604020202020204" pitchFamily="34" charset="0"/>
              </a:rPr>
              <a:t>environment</a:t>
            </a: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4C4245-4F30-4BAF-A1E7-623BFD7A2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12193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000000"/>
                </a:solidFill>
                <a:effectLst/>
                <a:latin typeface="Poppins" panose="00000500000000000000" pitchFamily="2" charset="0"/>
              </a:rPr>
              <a:t>Whilst working from home will not be new to many organisations and employees, the coronavirus is forcing organisations to consider home working on a greater scale, and for a longer period of time. You may have more people working from home than usual, and some of these may not have done it before.</a:t>
            </a:r>
          </a:p>
          <a:p>
            <a:endParaRPr lang="en-GB" b="0" i="0" dirty="0">
              <a:solidFill>
                <a:srgbClr val="000000"/>
              </a:solidFill>
              <a:effectLst/>
              <a:latin typeface="Poppins" panose="00000500000000000000" pitchFamily="2" charset="0"/>
            </a:endParaRPr>
          </a:p>
          <a:p>
            <a:r>
              <a:rPr lang="en-GB" b="0" i="0" dirty="0">
                <a:solidFill>
                  <a:srgbClr val="000000"/>
                </a:solidFill>
                <a:effectLst/>
                <a:latin typeface="Poppins" panose="00000500000000000000" pitchFamily="2" charset="0"/>
              </a:rPr>
              <a:t>This guidance helps talk you through the use of</a:t>
            </a:r>
          </a:p>
          <a:p>
            <a:r>
              <a:rPr lang="en-GB" b="1" i="0" dirty="0">
                <a:solidFill>
                  <a:srgbClr val="000000"/>
                </a:solidFill>
                <a:effectLst/>
                <a:latin typeface="Poppins" panose="00000500000000000000" pitchFamily="2" charset="0"/>
              </a:rPr>
              <a:t>Virtual Private networks (VPNS’) </a:t>
            </a:r>
          </a:p>
          <a:p>
            <a:r>
              <a:rPr lang="en-GB" b="1" i="0" dirty="0">
                <a:solidFill>
                  <a:srgbClr val="000000"/>
                </a:solidFill>
                <a:effectLst/>
                <a:latin typeface="Poppins" panose="00000500000000000000" pitchFamily="2" charset="0"/>
              </a:rPr>
              <a:t>USB drives</a:t>
            </a:r>
          </a:p>
          <a:p>
            <a:r>
              <a:rPr lang="en-GB" b="1" dirty="0">
                <a:solidFill>
                  <a:srgbClr val="000000"/>
                </a:solidFill>
                <a:latin typeface="Poppins" panose="00000500000000000000" pitchFamily="2" charset="0"/>
              </a:rPr>
              <a:t>Staff Access </a:t>
            </a:r>
          </a:p>
          <a:p>
            <a:r>
              <a:rPr lang="en-GB" b="1" i="0" dirty="0">
                <a:solidFill>
                  <a:srgbClr val="000000"/>
                </a:solidFill>
                <a:effectLst/>
                <a:latin typeface="Poppins" panose="00000500000000000000" pitchFamily="2" charset="0"/>
              </a:rPr>
              <a:t>And passwords</a:t>
            </a:r>
            <a:endParaRPr lang="en-GB" b="0" i="0" dirty="0">
              <a:solidFill>
                <a:srgbClr val="000000"/>
              </a:solidFill>
              <a:effectLst/>
              <a:latin typeface="Poppins" panose="00000500000000000000" pitchFamily="2" charset="0"/>
            </a:endParaRPr>
          </a:p>
          <a:p>
            <a:endParaRPr lang="en-GB" b="0" i="0" dirty="0">
              <a:solidFill>
                <a:srgbClr val="000000"/>
              </a:solidFill>
              <a:effectLst/>
              <a:latin typeface="Poppins" panose="00000500000000000000" pitchFamily="2" charset="0"/>
            </a:endParaRPr>
          </a:p>
          <a:p>
            <a:r>
              <a:rPr lang="en-GB" b="0" i="0" dirty="0">
                <a:solidFill>
                  <a:srgbClr val="000000"/>
                </a:solidFill>
                <a:effectLst/>
                <a:latin typeface="Poppins" panose="00000500000000000000" pitchFamily="2" charset="0"/>
              </a:rPr>
              <a:t>Remote users may need to use different software (or use familiar applications in a different way) compared to what they do when in the office. </a:t>
            </a:r>
          </a:p>
          <a:p>
            <a:endParaRPr lang="en-GB" b="0" i="0" dirty="0">
              <a:solidFill>
                <a:srgbClr val="000000"/>
              </a:solidFill>
              <a:effectLst/>
              <a:latin typeface="Poppins" panose="00000500000000000000" pitchFamily="2" charset="0"/>
            </a:endParaRPr>
          </a:p>
          <a:p>
            <a:pPr algn="l" fontAlgn="base">
              <a:buFont typeface="Arial" panose="020B0604020202020204" pitchFamily="34" charset="0"/>
              <a:buChar char="•"/>
            </a:pPr>
            <a:r>
              <a:rPr lang="en-GB" b="1" i="0" dirty="0">
                <a:solidFill>
                  <a:srgbClr val="000000"/>
                </a:solidFill>
                <a:effectLst/>
                <a:latin typeface="Poppins" panose="00000500000000000000" pitchFamily="2" charset="0"/>
              </a:rPr>
              <a:t>Make sure staff know how to report any problems. </a:t>
            </a:r>
            <a:r>
              <a:rPr lang="en-GB" b="0" i="0" dirty="0">
                <a:solidFill>
                  <a:srgbClr val="000000"/>
                </a:solidFill>
                <a:effectLst/>
                <a:latin typeface="Poppins" panose="00000500000000000000" pitchFamily="2" charset="0"/>
              </a:rPr>
              <a:t>This is especially important for security issues </a:t>
            </a:r>
          </a:p>
          <a:p>
            <a:pPr algn="l" fontAlgn="base">
              <a:buFont typeface="Arial" panose="020B0604020202020204" pitchFamily="34" charset="0"/>
              <a:buChar char="•"/>
            </a:pPr>
            <a:endParaRPr lang="en-GB" b="0" i="0" dirty="0">
              <a:solidFill>
                <a:srgbClr val="000000"/>
              </a:solidFill>
              <a:effectLst/>
              <a:latin typeface="Poppins" panose="00000500000000000000" pitchFamily="2" charset="0"/>
            </a:endParaRPr>
          </a:p>
          <a:p>
            <a:pPr algn="l" fontAlgn="base">
              <a:buFont typeface="Arial" panose="020B0604020202020204" pitchFamily="34" charset="0"/>
              <a:buChar char="•"/>
            </a:pPr>
            <a:r>
              <a:rPr lang="en-GB" b="0" i="0" dirty="0">
                <a:solidFill>
                  <a:srgbClr val="000000"/>
                </a:solidFill>
                <a:effectLst/>
                <a:latin typeface="Poppins" panose="00000500000000000000" pitchFamily="2" charset="0"/>
              </a:rPr>
              <a:t>Your staff might feel more exposed to cyber threats when working outside the office environment, so now is a great time for them to work through the NCSC's </a:t>
            </a:r>
            <a:r>
              <a:rPr lang="en-GB" b="0" i="0" u="none" strike="noStrike" dirty="0">
                <a:solidFill>
                  <a:srgbClr val="2B70B9"/>
                </a:solidFill>
                <a:effectLst/>
                <a:latin typeface="Poppins" panose="00000500000000000000" pitchFamily="2" charset="0"/>
                <a:hlinkClick r:id="rId3"/>
              </a:rPr>
              <a:t>Top Tips for Staff</a:t>
            </a:r>
            <a:r>
              <a:rPr lang="en-GB" b="0" i="0" dirty="0">
                <a:solidFill>
                  <a:srgbClr val="000000"/>
                </a:solidFill>
                <a:effectLst/>
                <a:latin typeface="Poppins" panose="00000500000000000000" pitchFamily="2" charset="0"/>
              </a:rPr>
              <a:t> e-learning package.</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4C4245-4F30-4BAF-A1E7-623BFD7A2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03419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solidFill>
            <a:schemeClr val="bg1"/>
          </a:solidFill>
        </p:spPr>
      </p:sp>
      <p:sp>
        <p:nvSpPr>
          <p:cNvPr id="3" name="Notes Placeholder 2"/>
          <p:cNvSpPr>
            <a:spLocks noGrp="1"/>
          </p:cNvSpPr>
          <p:nvPr>
            <p:ph type="body" idx="1"/>
          </p:nvPr>
        </p:nvSpPr>
        <p:spPr/>
        <p:txBody>
          <a:bodyPr/>
          <a:lstStyle/>
          <a:p>
            <a:r>
              <a:rPr lang="en-GB" b="0" i="0" dirty="0">
                <a:solidFill>
                  <a:srgbClr val="000000"/>
                </a:solidFill>
                <a:effectLst/>
                <a:latin typeface="Poppins" panose="00000500000000000000" pitchFamily="2" charset="0"/>
              </a:rPr>
              <a:t>With more staff now working remotely, video conferencing has an obvious role to play. The NCSC has produced some guidance that helps organisations to select, configure and securely implement video conferencing services.</a:t>
            </a:r>
          </a:p>
          <a:p>
            <a:endParaRPr lang="en-GB" dirty="0">
              <a:solidFill>
                <a:srgbClr val="000000"/>
              </a:solidFill>
              <a:latin typeface="Poppins" panose="00000500000000000000" pitchFamily="2" charset="0"/>
            </a:endParaRPr>
          </a:p>
          <a:p>
            <a:r>
              <a:rPr lang="en-GB" b="0" i="0" dirty="0">
                <a:solidFill>
                  <a:srgbClr val="000000"/>
                </a:solidFill>
                <a:effectLst/>
                <a:latin typeface="Poppins" panose="00000500000000000000" pitchFamily="2" charset="0"/>
              </a:rPr>
              <a:t>When choosing a service, you will want to ensure that the video calls themselves and any other data (such as messages, shared files, voice transcriptions and any recordings) are protected. Your first step is to find out if a video conferencing service is included in your existing business software implementation. If you've performed some due-diligence or security risk assessment of video conferencing services, you should re-examine these.</a:t>
            </a:r>
          </a:p>
          <a:p>
            <a:endParaRPr lang="en-GB" dirty="0">
              <a:solidFill>
                <a:srgbClr val="000000"/>
              </a:solidFill>
              <a:latin typeface="Poppins" panose="00000500000000000000" pitchFamily="2" charset="0"/>
            </a:endParaRPr>
          </a:p>
          <a:p>
            <a:pPr algn="l" fontAlgn="base"/>
            <a:r>
              <a:rPr lang="en-GB" b="0" i="0" dirty="0">
                <a:solidFill>
                  <a:srgbClr val="000000"/>
                </a:solidFill>
                <a:effectLst/>
                <a:latin typeface="Poppins" panose="00000500000000000000" pitchFamily="2" charset="0"/>
              </a:rPr>
              <a:t>If considering a new service, you should perform a security risk assessment across a shortlist of providers. You can do this by following the NCSC’s </a:t>
            </a:r>
            <a:r>
              <a:rPr lang="en-GB" b="0" i="0" u="none" strike="noStrike" dirty="0">
                <a:solidFill>
                  <a:srgbClr val="2B70B9"/>
                </a:solidFill>
                <a:effectLst/>
                <a:latin typeface="Poppins" panose="00000500000000000000" pitchFamily="2" charset="0"/>
                <a:hlinkClick r:id="rId3"/>
              </a:rPr>
              <a:t>SaaS security guidance</a:t>
            </a:r>
            <a:r>
              <a:rPr lang="en-GB" b="0" i="0" dirty="0">
                <a:solidFill>
                  <a:srgbClr val="000000"/>
                </a:solidFill>
                <a:effectLst/>
                <a:latin typeface="Poppins" panose="00000500000000000000" pitchFamily="2" charset="0"/>
              </a:rPr>
              <a:t>, and/or requesting copies of any independent assessments or audits. The results of this assessment, combined with the provider’s terms and conditions (and privacy statement), will give you an understanding of:</a:t>
            </a:r>
          </a:p>
          <a:p>
            <a:pPr algn="l" fontAlgn="base">
              <a:buFont typeface="Arial" panose="020B0604020202020204" pitchFamily="34" charset="0"/>
              <a:buChar char="•"/>
            </a:pPr>
            <a:r>
              <a:rPr lang="en-GB" b="0" i="0" dirty="0">
                <a:solidFill>
                  <a:srgbClr val="000000"/>
                </a:solidFill>
                <a:effectLst/>
                <a:latin typeface="Poppins" panose="00000500000000000000" pitchFamily="2" charset="0"/>
              </a:rPr>
              <a:t>how the provider implements basic security controls</a:t>
            </a:r>
          </a:p>
          <a:p>
            <a:pPr algn="l" fontAlgn="base">
              <a:buFont typeface="Arial" panose="020B0604020202020204" pitchFamily="34" charset="0"/>
              <a:buChar char="•"/>
            </a:pPr>
            <a:r>
              <a:rPr lang="en-GB" b="0" i="0" dirty="0">
                <a:solidFill>
                  <a:srgbClr val="000000"/>
                </a:solidFill>
                <a:effectLst/>
                <a:latin typeface="Poppins" panose="00000500000000000000" pitchFamily="2" charset="0"/>
              </a:rPr>
              <a:t>where your data is held</a:t>
            </a:r>
          </a:p>
          <a:p>
            <a:pPr algn="l" fontAlgn="base">
              <a:buFont typeface="Arial" panose="020B0604020202020204" pitchFamily="34" charset="0"/>
              <a:buChar char="•"/>
            </a:pPr>
            <a:r>
              <a:rPr lang="en-GB" b="0" i="0" dirty="0">
                <a:solidFill>
                  <a:srgbClr val="000000"/>
                </a:solidFill>
                <a:effectLst/>
                <a:latin typeface="Poppins" panose="00000500000000000000" pitchFamily="2" charset="0"/>
              </a:rPr>
              <a:t>what they can do with it</a:t>
            </a:r>
          </a:p>
          <a:p>
            <a:pPr algn="l" fontAlgn="base"/>
            <a:r>
              <a:rPr lang="en-GB" b="0" i="0" dirty="0">
                <a:solidFill>
                  <a:srgbClr val="000000"/>
                </a:solidFill>
                <a:effectLst/>
                <a:latin typeface="Poppins" panose="00000500000000000000" pitchFamily="2" charset="0"/>
              </a:rPr>
              <a:t>If you need video conferencing for more sensitive meetings, you should follow the NCSC’s </a:t>
            </a:r>
            <a:r>
              <a:rPr lang="en-GB" b="0" i="0" u="none" strike="noStrike" dirty="0">
                <a:solidFill>
                  <a:srgbClr val="2B70B9"/>
                </a:solidFill>
                <a:effectLst/>
                <a:latin typeface="Poppins" panose="00000500000000000000" pitchFamily="2" charset="0"/>
                <a:hlinkClick r:id="rId4"/>
              </a:rPr>
              <a:t>Cloud Security Principles</a:t>
            </a:r>
            <a:r>
              <a:rPr lang="en-GB" b="0" i="0" dirty="0">
                <a:solidFill>
                  <a:srgbClr val="000000"/>
                </a:solidFill>
                <a:effectLst/>
                <a:latin typeface="Poppins" panose="00000500000000000000" pitchFamily="2" charset="0"/>
              </a:rPr>
              <a:t> to determine whether a service meets your security needs. We recommend this approach for government use (such as handling OFFICIAL data), regulated industry sectors, and organisations that handle personal data. The principles cover a greater level of detail to help you understand how the service is built and managed by the provider. Some cloud providers publish a response to the principles so you can understand exactly how their service meets the security goals.</a:t>
            </a:r>
          </a:p>
          <a:p>
            <a:pPr algn="l" fontAlgn="base"/>
            <a:endParaRPr lang="en-GB" dirty="0">
              <a:solidFill>
                <a:srgbClr val="000000"/>
              </a:solidFill>
              <a:latin typeface="Poppins" panose="00000500000000000000" pitchFamily="2" charset="0"/>
            </a:endParaRPr>
          </a:p>
          <a:p>
            <a:pPr algn="l" fontAlgn="base"/>
            <a:r>
              <a:rPr lang="en-GB" b="0" i="0" dirty="0">
                <a:solidFill>
                  <a:srgbClr val="000000"/>
                </a:solidFill>
                <a:effectLst/>
                <a:latin typeface="Poppins" panose="00000500000000000000" pitchFamily="2" charset="0"/>
              </a:rPr>
              <a:t>Many video conferencing services include paid options that provide additional features or levels of service. This can include enhanced security, configuration and privacy features.</a:t>
            </a:r>
          </a:p>
          <a:p>
            <a:pPr algn="l" fontAlgn="base"/>
            <a:r>
              <a:rPr lang="en-GB" b="0" i="0" dirty="0">
                <a:solidFill>
                  <a:srgbClr val="000000"/>
                </a:solidFill>
                <a:effectLst/>
                <a:latin typeface="Poppins" panose="00000500000000000000" pitchFamily="2" charset="0"/>
              </a:rPr>
              <a:t>Some services implement end-to-end encryption so that all data is encrypted in transit and can only be decrypted by the meeting participants. Other services specifically encrypt data between user devices and the service - so allowing them to provide richer functionality that can only be implemented server-side. Whichever model your chosen provider implements, you still have to be able to trust them to have designed and implemented this well, and that the apps and service actually work in the way that they describe.</a:t>
            </a:r>
          </a:p>
          <a:p>
            <a:pPr algn="l" fontAlgn="base"/>
            <a:endParaRPr lang="en-GB" b="0" i="0" dirty="0">
              <a:solidFill>
                <a:srgbClr val="000000"/>
              </a:solidFill>
              <a:effectLst/>
              <a:latin typeface="Poppins" panose="00000500000000000000" pitchFamily="2" charset="0"/>
            </a:endParaRPr>
          </a:p>
          <a:p>
            <a:endParaRPr lang="en-GB" dirty="0">
              <a:solidFill>
                <a:srgbClr val="000000"/>
              </a:solidFill>
              <a:latin typeface="Poppins" panose="00000500000000000000" pitchFamily="2"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145D66-4690-438A-8FC2-0372709531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21495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GB" b="0" i="0" dirty="0">
                <a:solidFill>
                  <a:srgbClr val="000000"/>
                </a:solidFill>
                <a:effectLst/>
                <a:latin typeface="Poppins" panose="00000500000000000000" pitchFamily="2" charset="0"/>
              </a:rPr>
              <a:t>Moving your business from the physical to the digital securely will not only help your business grow confidently and sustainably, but it will also help to uphold your reputation with customers.</a:t>
            </a:r>
          </a:p>
          <a:p>
            <a:pPr algn="l" fontAlgn="base"/>
            <a:r>
              <a:rPr lang="en-GB" b="0" i="0" dirty="0">
                <a:solidFill>
                  <a:srgbClr val="000000"/>
                </a:solidFill>
                <a:effectLst/>
                <a:latin typeface="Poppins" panose="00000500000000000000" pitchFamily="2" charset="0"/>
              </a:rPr>
              <a:t>Your security measures and those of your suppliers should be regularly reviewed. It's important to keep the dialogue open with your IT service providers, building a positive relationship and developing a better understanding of each others' responsibilities.</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145D66-4690-438A-8FC2-0372709531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22149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 typeface="Arial" panose="020B0604020202020204" pitchFamily="34" charset="0"/>
              <a:buNone/>
              <a:defRPr/>
            </a:pPr>
            <a:r>
              <a:rPr lang="en-GB" altLang="en-US" sz="1200" dirty="0"/>
              <a:t>There is a lot of cyber security advice out there – our role as the National Technical Authority is to provide the lead on practical guidance </a:t>
            </a:r>
            <a:r>
              <a:rPr lang="en-GB" sz="1200" kern="1200" dirty="0">
                <a:solidFill>
                  <a:schemeClr val="tx1"/>
                </a:solidFill>
                <a:latin typeface="+mn-lt"/>
                <a:ea typeface="+mn-ea"/>
                <a:cs typeface="+mn-cs"/>
              </a:rPr>
              <a:t>and </a:t>
            </a:r>
            <a:r>
              <a:rPr lang="en-GB" sz="1200" dirty="0"/>
              <a:t>advice for the sectors we serve.</a:t>
            </a:r>
            <a:r>
              <a:rPr lang="en-GB" altLang="en-US" sz="1200" dirty="0"/>
              <a:t>  How we do this:</a:t>
            </a:r>
          </a:p>
          <a:p>
            <a:pPr>
              <a:spcBef>
                <a:spcPct val="0"/>
              </a:spcBef>
              <a:buFont typeface="Arial" panose="020B0604020202020204" pitchFamily="34" charset="0"/>
              <a:buNone/>
              <a:defRPr/>
            </a:pPr>
            <a:endParaRPr lang="en-GB" altLang="en-US" sz="1200" dirty="0"/>
          </a:p>
          <a:p>
            <a:pPr>
              <a:spcBef>
                <a:spcPct val="0"/>
              </a:spcBef>
              <a:defRPr/>
            </a:pPr>
            <a:r>
              <a:rPr lang="en-GB" altLang="en-US" sz="1200" b="1" dirty="0">
                <a:highlight>
                  <a:srgbClr val="FFFF00"/>
                </a:highlight>
              </a:rPr>
              <a:t>WEBSITE</a:t>
            </a:r>
            <a:r>
              <a:rPr lang="en-GB" altLang="en-US" sz="1200" dirty="0">
                <a:highlight>
                  <a:srgbClr val="FFFF00"/>
                </a:highlight>
              </a:rPr>
              <a:t> full of practical advice and guidance</a:t>
            </a:r>
            <a:r>
              <a:rPr lang="en-GB" altLang="en-US" sz="1200" dirty="0"/>
              <a:t>:</a:t>
            </a:r>
          </a:p>
          <a:p>
            <a:pPr marL="171450" indent="-171450">
              <a:spcBef>
                <a:spcPct val="0"/>
              </a:spcBef>
              <a:buFontTx/>
              <a:buChar char="-"/>
              <a:defRPr/>
            </a:pPr>
            <a:r>
              <a:rPr lang="en-GB" altLang="en-US" sz="1200" dirty="0"/>
              <a:t>advice on mitigations for current threats </a:t>
            </a:r>
          </a:p>
          <a:p>
            <a:pPr marL="171450" indent="-171450">
              <a:spcBef>
                <a:spcPct val="0"/>
              </a:spcBef>
              <a:buFontTx/>
              <a:buChar char="-"/>
              <a:defRPr/>
            </a:pPr>
            <a:r>
              <a:rPr lang="en-GB" altLang="en-US" sz="1200" dirty="0"/>
              <a:t>threat reporting, e.g. weekly summary</a:t>
            </a:r>
          </a:p>
          <a:p>
            <a:pPr marL="171450" indent="-171450">
              <a:spcBef>
                <a:spcPct val="0"/>
              </a:spcBef>
              <a:buFontTx/>
              <a:buChar char="-"/>
              <a:defRPr/>
            </a:pPr>
            <a:r>
              <a:rPr lang="en-GB" altLang="en-US" sz="1200" dirty="0"/>
              <a:t>links to key products and services, e.g. 10 steps, small business guide</a:t>
            </a:r>
          </a:p>
          <a:p>
            <a:pPr marL="171450" indent="-171450">
              <a:spcBef>
                <a:spcPct val="0"/>
              </a:spcBef>
              <a:buFontTx/>
              <a:buChar char="-"/>
              <a:defRPr/>
            </a:pPr>
            <a:r>
              <a:rPr lang="en-GB" altLang="en-US" sz="1200" dirty="0"/>
              <a:t>enquiries area where you can get in touch with a question</a:t>
            </a:r>
          </a:p>
          <a:p>
            <a:pPr marL="171450" indent="-171450">
              <a:spcBef>
                <a:spcPct val="0"/>
              </a:spcBef>
              <a:buFontTx/>
              <a:buChar char="-"/>
              <a:defRPr/>
            </a:pPr>
            <a:endParaRPr lang="en-GB" altLang="en-US" sz="1200" dirty="0"/>
          </a:p>
          <a:p>
            <a:pPr>
              <a:spcBef>
                <a:spcPct val="0"/>
              </a:spcBef>
              <a:buFont typeface="Arial" panose="020B0604020202020204" pitchFamily="34" charset="0"/>
              <a:buNone/>
              <a:defRPr/>
            </a:pPr>
            <a:r>
              <a:rPr lang="en-GB" altLang="en-US" sz="1200" b="1" dirty="0">
                <a:highlight>
                  <a:srgbClr val="FFFF00"/>
                </a:highlight>
              </a:rPr>
              <a:t>SMALL BUSINESS GUIDE</a:t>
            </a:r>
          </a:p>
          <a:p>
            <a:pPr marL="171450" indent="-171450" eaLnBrk="1" fontAlgn="auto" hangingPunct="1">
              <a:spcBef>
                <a:spcPct val="0"/>
              </a:spcBef>
              <a:spcAft>
                <a:spcPts val="0"/>
              </a:spcAft>
              <a:buFont typeface="Arial" panose="020B0604020202020204" pitchFamily="34" charset="0"/>
              <a:buChar char="•"/>
              <a:defRPr/>
            </a:pPr>
            <a:r>
              <a:rPr lang="en-GB" altLang="en-US" sz="1200" b="1" dirty="0">
                <a:highlight>
                  <a:srgbClr val="FFFF00"/>
                </a:highlight>
              </a:rPr>
              <a:t>Focus on 5 key areas where small businesses can improve resilience</a:t>
            </a:r>
            <a:r>
              <a:rPr lang="en-GB" altLang="en-US" sz="1200" dirty="0">
                <a:highlight>
                  <a:srgbClr val="FFFF00"/>
                </a:highlight>
              </a:rPr>
              <a:t>. Quick, easy, inexpensive measures. </a:t>
            </a:r>
            <a:endParaRPr lang="en-GB" altLang="en-US" sz="1200" i="0" dirty="0">
              <a:highlight>
                <a:srgbClr val="FFFF00"/>
              </a:highlight>
            </a:endParaRPr>
          </a:p>
          <a:p>
            <a:pPr marL="171450" indent="-171450" eaLnBrk="1" fontAlgn="auto" hangingPunct="1">
              <a:spcBef>
                <a:spcPct val="0"/>
              </a:spcBef>
              <a:spcAft>
                <a:spcPts val="0"/>
              </a:spcAft>
              <a:buFont typeface="Arial" panose="020B0604020202020204" pitchFamily="34" charset="0"/>
              <a:buChar char="•"/>
              <a:defRPr/>
            </a:pPr>
            <a:r>
              <a:rPr lang="en-GB" altLang="en-US" sz="1200" i="1" dirty="0">
                <a:highlight>
                  <a:srgbClr val="FFFF00"/>
                </a:highlight>
              </a:rPr>
              <a:t>(SBG: How to </a:t>
            </a:r>
            <a:r>
              <a:rPr lang="en-GB" sz="1200" i="1" dirty="0">
                <a:highlight>
                  <a:srgbClr val="FFFF00"/>
                </a:highlight>
              </a:rPr>
              <a:t>Back up your data, Protect your organisation from malware, Keep smartphones and tablets safe, Avoid phishing attacks, Password best practice)</a:t>
            </a:r>
          </a:p>
          <a:p>
            <a:pPr marL="171450" indent="-171450" eaLnBrk="1" fontAlgn="auto" hangingPunct="1">
              <a:spcBef>
                <a:spcPct val="0"/>
              </a:spcBef>
              <a:spcAft>
                <a:spcPts val="0"/>
              </a:spcAft>
              <a:buFont typeface="Arial" panose="020B0604020202020204" pitchFamily="34" charset="0"/>
              <a:buChar char="•"/>
              <a:defRPr/>
            </a:pPr>
            <a:endParaRPr lang="en-GB" sz="1200" i="1" dirty="0"/>
          </a:p>
          <a:p>
            <a:pPr fontAlgn="ctr">
              <a:defRPr/>
            </a:pPr>
            <a:r>
              <a:rPr lang="en-GB" sz="1200" b="1" cap="all" dirty="0">
                <a:highlight>
                  <a:srgbClr val="FFFF00"/>
                </a:highlight>
              </a:rPr>
              <a:t>Cyber Essentials </a:t>
            </a:r>
            <a:endParaRPr lang="en-GB" sz="1200" dirty="0">
              <a:highlight>
                <a:srgbClr val="FFFF00"/>
              </a:highlight>
            </a:endParaRPr>
          </a:p>
          <a:p>
            <a:pPr marL="171450" indent="-171450" fontAlgn="ctr">
              <a:buFont typeface="Arial" panose="020B0604020202020204" pitchFamily="34" charset="0"/>
              <a:buChar char="•"/>
              <a:defRPr/>
            </a:pPr>
            <a:r>
              <a:rPr lang="en-GB" sz="1200" dirty="0">
                <a:highlight>
                  <a:srgbClr val="FFFF00"/>
                </a:highlight>
              </a:rPr>
              <a:t>Cyber Hygiene certificate/assurance scheme addresses 5 key controls that, when implemented correctly, can prevent approx. 80% of the most common cyber attacks and shows your clients that you take CS and protection of their information seriously.  </a:t>
            </a:r>
          </a:p>
          <a:p>
            <a:pPr marL="171450" indent="-171450" fontAlgn="ctr">
              <a:buFont typeface="Arial" panose="020B0604020202020204" pitchFamily="34" charset="0"/>
              <a:buChar char="•"/>
              <a:defRPr/>
            </a:pPr>
            <a:r>
              <a:rPr lang="en-GB" sz="1200" dirty="0"/>
              <a:t>Two levels – CE (self assessment, reviewed by an external certifying body) and CE PLUS (same requirements to satisfy but assessment/testing is carried out by external certifying body)</a:t>
            </a:r>
          </a:p>
          <a:p>
            <a:pPr marL="171450" indent="-171450" fontAlgn="ctr">
              <a:buFont typeface="Arial" panose="020B0604020202020204" pitchFamily="34" charset="0"/>
              <a:buChar char="•"/>
              <a:defRPr/>
            </a:pPr>
            <a:r>
              <a:rPr lang="en-GB" sz="1200" i="1" dirty="0"/>
              <a:t>(CE: firewalls, secure configuration, user access control, malware protection and patch management)</a:t>
            </a:r>
            <a:endParaRPr lang="en-GB" sz="1200" dirty="0"/>
          </a:p>
          <a:p>
            <a:pPr fontAlgn="ctr">
              <a:defRPr/>
            </a:pPr>
            <a:endParaRPr lang="en-GB" sz="1200" b="1" cap="all" dirty="0"/>
          </a:p>
          <a:p>
            <a:pPr fontAlgn="ctr">
              <a:defRPr/>
            </a:pPr>
            <a:r>
              <a:rPr lang="en-GB" sz="1200" b="1" cap="all" dirty="0">
                <a:highlight>
                  <a:srgbClr val="FFFF00"/>
                </a:highlight>
              </a:rPr>
              <a:t>10 Steps to CYBER SECURITY</a:t>
            </a:r>
            <a:endParaRPr lang="en-GB" sz="1200" cap="all" dirty="0">
              <a:highlight>
                <a:srgbClr val="FFFF00"/>
              </a:highlight>
            </a:endParaRPr>
          </a:p>
          <a:p>
            <a:pPr marL="171450" indent="-171450" eaLnBrk="1" fontAlgn="ctr" hangingPunct="1">
              <a:spcBef>
                <a:spcPts val="0"/>
              </a:spcBef>
              <a:spcAft>
                <a:spcPts val="0"/>
              </a:spcAft>
              <a:buFont typeface="Arial" panose="020B0604020202020204" pitchFamily="34" charset="0"/>
              <a:buChar char="•"/>
              <a:defRPr/>
            </a:pPr>
            <a:r>
              <a:rPr lang="en-GB" sz="1200" b="1" dirty="0">
                <a:highlight>
                  <a:srgbClr val="FFFF00"/>
                </a:highlight>
              </a:rPr>
              <a:t>Many principles similar to those outlined in SBG but aimed at larger companies. </a:t>
            </a:r>
          </a:p>
          <a:p>
            <a:pPr marL="171450" indent="-171450" eaLnBrk="1" fontAlgn="ctr" hangingPunct="1">
              <a:spcBef>
                <a:spcPts val="0"/>
              </a:spcBef>
              <a:spcAft>
                <a:spcPts val="0"/>
              </a:spcAft>
              <a:buFont typeface="Arial" panose="020B0604020202020204" pitchFamily="34" charset="0"/>
              <a:buChar char="•"/>
              <a:defRPr/>
            </a:pPr>
            <a:r>
              <a:rPr lang="en-GB" sz="1200" dirty="0">
                <a:highlight>
                  <a:srgbClr val="FFFF00"/>
                </a:highlight>
              </a:rPr>
              <a:t>Now used by a majority of the FTSE350. </a:t>
            </a:r>
          </a:p>
          <a:p>
            <a:pPr marL="171450" indent="-171450" eaLnBrk="1" fontAlgn="ctr" hangingPunct="1">
              <a:spcBef>
                <a:spcPts val="0"/>
              </a:spcBef>
              <a:spcAft>
                <a:spcPts val="0"/>
              </a:spcAft>
              <a:buFont typeface="Arial" panose="020B0604020202020204" pitchFamily="34" charset="0"/>
              <a:buChar char="•"/>
              <a:defRPr/>
            </a:pPr>
            <a:r>
              <a:rPr lang="en-GB" sz="1200" dirty="0"/>
              <a:t>The guidance is designed to help organisations protect themselves in cyberspace. It breaks down the task of defending your networks, systems and information into its essential components and providing advice on how to achieve the best possible security</a:t>
            </a:r>
            <a:endParaRPr lang="en-GB" sz="1200" b="1" i="0" strike="sngStrike" cap="all" dirty="0"/>
          </a:p>
          <a:p>
            <a:pPr marL="171450" indent="-171450" eaLnBrk="1" fontAlgn="ctr" hangingPunct="1">
              <a:spcBef>
                <a:spcPts val="0"/>
              </a:spcBef>
              <a:spcAft>
                <a:spcPts val="0"/>
              </a:spcAft>
              <a:buFont typeface="Arial" panose="020B0604020202020204" pitchFamily="34" charset="0"/>
              <a:buChar char="•"/>
              <a:defRPr/>
            </a:pPr>
            <a:r>
              <a:rPr lang="en-GB" sz="1200" i="1" dirty="0"/>
              <a:t>(10 Steps: Risk Management Regime, Secure configuration, Network security, Managing user privileges, User education and awareness, Incident management, Malware prevention, Monitoring, Removable media controls, Home and mobile working)</a:t>
            </a:r>
          </a:p>
          <a:p>
            <a:pPr fontAlgn="ctr">
              <a:buFont typeface="Wingdings" panose="05000000000000000000" pitchFamily="2" charset="2"/>
              <a:buNone/>
              <a:defRPr/>
            </a:pPr>
            <a:endParaRPr lang="en-GB" sz="1200" dirty="0"/>
          </a:p>
          <a:p>
            <a:pPr fontAlgn="ctr">
              <a:buFont typeface="Wingdings" panose="05000000000000000000" pitchFamily="2" charset="2"/>
              <a:buNone/>
              <a:defRPr/>
            </a:pPr>
            <a:r>
              <a:rPr lang="en-GB" sz="1200" b="1" dirty="0"/>
              <a:t>CiSP </a:t>
            </a:r>
          </a:p>
          <a:p>
            <a:pPr marL="171450" indent="-171450" fontAlgn="ctr">
              <a:buFont typeface="Arial" panose="020B0604020202020204" pitchFamily="34" charset="0"/>
              <a:buChar char="•"/>
              <a:defRPr/>
            </a:pPr>
            <a:r>
              <a:rPr lang="en-GB" sz="1200" b="0" dirty="0">
                <a:solidFill>
                  <a:srgbClr val="000000"/>
                </a:solidFill>
                <a:latin typeface="Arial" panose="020B0604020202020204" pitchFamily="34" charset="0"/>
                <a:cs typeface="Arial" panose="020B0604020202020204" pitchFamily="34" charset="0"/>
              </a:rPr>
              <a:t>A safe environment that provides an opportunity for a community of people to engage, share and collaborate on cyber security matters</a:t>
            </a:r>
          </a:p>
          <a:p>
            <a:pPr marL="171450" indent="-171450" fontAlgn="ctr">
              <a:buFont typeface="Arial" panose="020B0604020202020204" pitchFamily="34" charset="0"/>
              <a:buChar char="•"/>
              <a:defRPr/>
            </a:pPr>
            <a:endParaRPr lang="en-GB" sz="1200" b="1" dirty="0"/>
          </a:p>
          <a:p>
            <a:pPr marL="0" indent="0" fontAlgn="ctr">
              <a:buFont typeface="Arial" panose="020B0604020202020204" pitchFamily="34" charset="0"/>
              <a:buNone/>
              <a:defRPr/>
            </a:pPr>
            <a:r>
              <a:rPr lang="en-GB" sz="1200" b="1" dirty="0">
                <a:highlight>
                  <a:srgbClr val="FFFF00"/>
                </a:highlight>
              </a:rPr>
              <a:t>BOARD TOOLKIT</a:t>
            </a:r>
          </a:p>
          <a:p>
            <a:pPr marL="171450" indent="-171450" fontAlgn="ctr">
              <a:buFont typeface="Arial" panose="020B0604020202020204" pitchFamily="34" charset="0"/>
              <a:buChar char="•"/>
              <a:defRPr/>
            </a:pPr>
            <a:r>
              <a:rPr lang="en-GB" sz="1200" b="0" dirty="0">
                <a:highlight>
                  <a:srgbClr val="FFFF00"/>
                </a:highlight>
              </a:rPr>
              <a:t>The NCSC Board Toolkit has been designed to help Board members get to grips with Cyber Security</a:t>
            </a:r>
          </a:p>
          <a:p>
            <a:pPr marL="171450" indent="-171450" fontAlgn="ctr">
              <a:buFont typeface="Arial" panose="020B0604020202020204" pitchFamily="34" charset="0"/>
              <a:buChar char="•"/>
              <a:defRPr/>
            </a:pPr>
            <a:r>
              <a:rPr lang="en-GB" sz="1200" b="0" dirty="0"/>
              <a:t>More on that to follow</a:t>
            </a:r>
          </a:p>
          <a:p>
            <a:pPr fontAlgn="ctr">
              <a:buFont typeface="Arial" panose="020B0604020202020204" pitchFamily="34" charset="0"/>
              <a:buNone/>
              <a:defRPr/>
            </a:pPr>
            <a:endParaRPr lang="en-GB" sz="1200" dirty="0"/>
          </a:p>
          <a:p>
            <a:pPr eaLnBrk="1" fontAlgn="ctr" hangingPunct="1">
              <a:spcBef>
                <a:spcPts val="0"/>
              </a:spcBef>
              <a:spcAft>
                <a:spcPts val="0"/>
              </a:spcAft>
              <a:buFont typeface="Arial" panose="020B0604020202020204" pitchFamily="34" charset="0"/>
              <a:buNone/>
              <a:defRPr/>
            </a:pPr>
            <a:r>
              <a:rPr lang="en-GB" sz="1200" b="1" cap="all" dirty="0"/>
              <a:t>Sector specific threat assessment</a:t>
            </a:r>
            <a:endParaRPr lang="en-GB" sz="1200" dirty="0"/>
          </a:p>
          <a:p>
            <a:pPr marL="171450" indent="-171450" eaLnBrk="1" fontAlgn="ctr" hangingPunct="1">
              <a:spcBef>
                <a:spcPts val="0"/>
              </a:spcBef>
              <a:spcAft>
                <a:spcPts val="0"/>
              </a:spcAft>
              <a:buFont typeface="Arial" panose="020B0604020202020204" pitchFamily="34" charset="0"/>
              <a:buChar char="•"/>
              <a:defRPr/>
            </a:pPr>
            <a:r>
              <a:rPr lang="en-GB" sz="1200" dirty="0"/>
              <a:t>NCSC produce general and sector-specific assessments on CS threats – weekly threat report</a:t>
            </a:r>
          </a:p>
          <a:p>
            <a:pPr marL="171450" indent="-171450" eaLnBrk="1" fontAlgn="ctr" hangingPunct="1">
              <a:spcBef>
                <a:spcPts val="0"/>
              </a:spcBef>
              <a:spcAft>
                <a:spcPts val="0"/>
              </a:spcAft>
              <a:buFont typeface="Arial" panose="020B0604020202020204" pitchFamily="34" charset="0"/>
              <a:buChar char="•"/>
              <a:defRPr/>
            </a:pPr>
            <a:endParaRPr lang="en-GB" sz="1200" b="1" dirty="0"/>
          </a:p>
          <a:p>
            <a:pPr fontAlgn="ctr">
              <a:buFont typeface="Arial" panose="020B0604020202020204" pitchFamily="34" charset="0"/>
              <a:buNone/>
              <a:defRPr/>
            </a:pPr>
            <a:r>
              <a:rPr lang="en-GB" sz="1200" b="1" dirty="0">
                <a:highlight>
                  <a:srgbClr val="FFFF00"/>
                </a:highlight>
              </a:rPr>
              <a:t>EXERCISE IN A BOX</a:t>
            </a:r>
          </a:p>
          <a:p>
            <a:pPr marL="171450" indent="-171450" fontAlgn="base">
              <a:buFont typeface="Arial" panose="020B0604020202020204" pitchFamily="34" charset="0"/>
              <a:buChar char="•"/>
            </a:pPr>
            <a:r>
              <a:rPr lang="en-GB" sz="1200" b="0" i="0" kern="1200" dirty="0">
                <a:solidFill>
                  <a:schemeClr val="tx1"/>
                </a:solidFill>
                <a:effectLst/>
                <a:highlight>
                  <a:srgbClr val="FFFF00"/>
                </a:highlight>
                <a:latin typeface="+mn-lt"/>
                <a:ea typeface="+mn-ea"/>
                <a:cs typeface="+mn-cs"/>
              </a:rPr>
              <a:t>online tool produced by the NCSC which helps organisations test and practise their response to a cyber attack. It is completely free and you don’t have to be an expert to use it. I’ll show you a few screenshots of the tool next.</a:t>
            </a:r>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875" indent="-285721">
              <a:defRPr>
                <a:solidFill>
                  <a:schemeClr val="tx1"/>
                </a:solidFill>
                <a:latin typeface="Calibri" panose="020F0502020204030204" pitchFamily="34" charset="0"/>
              </a:defRPr>
            </a:lvl2pPr>
            <a:lvl3pPr marL="1142884" indent="-228577">
              <a:defRPr>
                <a:solidFill>
                  <a:schemeClr val="tx1"/>
                </a:solidFill>
                <a:latin typeface="Calibri" panose="020F0502020204030204" pitchFamily="34" charset="0"/>
              </a:defRPr>
            </a:lvl3pPr>
            <a:lvl4pPr marL="1600037" indent="-228577">
              <a:defRPr>
                <a:solidFill>
                  <a:schemeClr val="tx1"/>
                </a:solidFill>
                <a:latin typeface="Calibri" panose="020F0502020204030204" pitchFamily="34" charset="0"/>
              </a:defRPr>
            </a:lvl4pPr>
            <a:lvl5pPr marL="2057190" indent="-228577">
              <a:defRPr>
                <a:solidFill>
                  <a:schemeClr val="tx1"/>
                </a:solidFill>
                <a:latin typeface="Calibri" panose="020F0502020204030204" pitchFamily="34" charset="0"/>
              </a:defRPr>
            </a:lvl5pPr>
            <a:lvl6pPr marL="2514342" indent="-228577" eaLnBrk="0" fontAlgn="base" hangingPunct="0">
              <a:spcBef>
                <a:spcPct val="0"/>
              </a:spcBef>
              <a:spcAft>
                <a:spcPct val="0"/>
              </a:spcAft>
              <a:defRPr>
                <a:solidFill>
                  <a:schemeClr val="tx1"/>
                </a:solidFill>
                <a:latin typeface="Calibri" panose="020F0502020204030204" pitchFamily="34" charset="0"/>
              </a:defRPr>
            </a:lvl6pPr>
            <a:lvl7pPr marL="2971496" indent="-228577" eaLnBrk="0" fontAlgn="base" hangingPunct="0">
              <a:spcBef>
                <a:spcPct val="0"/>
              </a:spcBef>
              <a:spcAft>
                <a:spcPct val="0"/>
              </a:spcAft>
              <a:defRPr>
                <a:solidFill>
                  <a:schemeClr val="tx1"/>
                </a:solidFill>
                <a:latin typeface="Calibri" panose="020F0502020204030204" pitchFamily="34" charset="0"/>
              </a:defRPr>
            </a:lvl7pPr>
            <a:lvl8pPr marL="3428650" indent="-228577" eaLnBrk="0" fontAlgn="base" hangingPunct="0">
              <a:spcBef>
                <a:spcPct val="0"/>
              </a:spcBef>
              <a:spcAft>
                <a:spcPct val="0"/>
              </a:spcAft>
              <a:defRPr>
                <a:solidFill>
                  <a:schemeClr val="tx1"/>
                </a:solidFill>
                <a:latin typeface="Calibri" panose="020F0502020204030204" pitchFamily="34" charset="0"/>
              </a:defRPr>
            </a:lvl8pPr>
            <a:lvl9pPr marL="3885803" indent="-228577"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0D5327D-BB75-47C5-A4AD-375A81F48670}" type="slidenum">
              <a:rPr kumimoji="0" lang="en-GB"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GB"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6942626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is a list of the current themes and scenarios that are covered in exercise in a box. We have linked the </a:t>
            </a:r>
            <a:r>
              <a:rPr lang="en-GB" b="1" u="sng" dirty="0"/>
              <a:t>scenarios</a:t>
            </a:r>
            <a:r>
              <a:rPr lang="en-GB" dirty="0"/>
              <a:t> to NCSC products and guidance and, as this is a live tool that will be continually updated, it means you will always have the latest advice and support. ​</a:t>
            </a:r>
          </a:p>
          <a:p>
            <a:r>
              <a:rPr lang="en-GB" dirty="0"/>
              <a:t>​</a:t>
            </a:r>
          </a:p>
          <a:p>
            <a:r>
              <a:rPr lang="en-GB" dirty="0"/>
              <a:t>​</a:t>
            </a:r>
          </a:p>
          <a:p>
            <a:r>
              <a:rPr lang="en-GB" dirty="0"/>
              <a:t>The attack scenarios we have provided for you are also the most common attacks mentioned in our user research. ​</a:t>
            </a:r>
          </a:p>
          <a:p>
            <a:r>
              <a:rPr lang="en-GB" dirty="0"/>
              <a:t>​</a:t>
            </a:r>
          </a:p>
          <a:p>
            <a:r>
              <a:rPr lang="en-GB" dirty="0"/>
              <a:t>We have expanded EinaB scenarios recently to include Micro exercises – small ‘bite sized’ exercises designed to be mix of learning styles but still aimed at the sector needs.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938EBC-79C8-4FD3-8733-245016425AA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60949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GB" b="0" i="0" u="none" strike="noStrike" dirty="0">
                <a:solidFill>
                  <a:srgbClr val="000000"/>
                </a:solidFill>
                <a:effectLst/>
                <a:latin typeface="Poppins" panose="00000500000000000000" pitchFamily="2" charset="0"/>
              </a:rPr>
              <a:t>At the NCSC, we often get asked about cyber insurance, and how it fits within an organisation’s overall approach to cyber risk.</a:t>
            </a:r>
          </a:p>
          <a:p>
            <a:pPr algn="l" fontAlgn="base"/>
            <a:r>
              <a:rPr lang="en-GB" b="0" i="0" u="none" strike="noStrike" dirty="0">
                <a:solidFill>
                  <a:srgbClr val="000000"/>
                </a:solidFill>
                <a:effectLst/>
                <a:latin typeface="Poppins" panose="00000500000000000000" pitchFamily="2" charset="0"/>
              </a:rPr>
              <a:t>While we can’t tell you what your exact insurance needs are, we have looked at useful cyber security considerations, and come up with some questions that can help you work out what - if anything - is right for your organisation.</a:t>
            </a:r>
          </a:p>
          <a:p>
            <a:pPr algn="l" fontAlgn="base"/>
            <a:r>
              <a:rPr lang="en-GB" b="0" i="0" u="none" strike="noStrike" dirty="0">
                <a:solidFill>
                  <a:srgbClr val="000000"/>
                </a:solidFill>
                <a:effectLst/>
                <a:latin typeface="Poppins" panose="00000500000000000000" pitchFamily="2" charset="0"/>
              </a:rPr>
              <a:t>Some of these questions may help you think about what cyber security defences you already have in place, and what you want to protect the most. Most importantly, buying cyber insurance doesn’t mean you no longer have to worry about cyber attacks. </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4C4245-4F30-4BAF-A1E7-623BFD7A2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86936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And finally to let you know about a product that NCSC are launching shortly called Early warning scheme. By providing details of the IP addresses and Domain Names that an organisation owns, the NCSC will collate this against many threat intelligence feeds and notify based on the outcome.  Early Warning should complement your existing security controls and should not be used in isolation. Keep your eye on the web page for more details.</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4C4245-4F30-4BAF-A1E7-623BFD7A2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01584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Robert to ‘chair’ and read out questions.</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Question 1 - Our IT system was hacked via email and our IT providers are working on protecting the system. They have told us not to tell anyone, is this correct?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Answer -Rachel Clements to answer: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rPr>
              <a:t>No, that is not correct, as we have already mentioned it is important that you inform us and also the ICO and police. It is good that the IT providers are working on preparing the system against future attacks. However, at this point the firm are  not aware what level of information the hackers have obtained in terms of client details and bank account details. The firm will also need to make their insurer aware of the attack.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rPr>
              <a:t>Question 2 -</a:t>
            </a:r>
            <a:r>
              <a:rPr lang="en-GB" sz="1200" dirty="0"/>
              <a:t>Our cloud based case management system was attacked. We don’t think the clients are affected, do we need to tell them?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rPr>
              <a:t>David Bish to answer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effectLst/>
                <a:latin typeface="Calibri" panose="020F0502020204030204" pitchFamily="34" charset="0"/>
                <a:ea typeface="Calibri" panose="020F0502020204030204" pitchFamily="34" charset="0"/>
              </a:rPr>
              <a:t>Similar to the previous answer, we would recommend that you immediately contact the ICO to seek their guidance. Even though the firm ‘thinks’ the clients aren’t affected they can not be certain and therefore need to make them aware their information may be  at risk so they can take any necessary precautions. You should ensure that your IT team or provider undertake a full review to establish the level of the attack and the information that may have been compromised. This should them be used to keep your clients (and us) fully informed.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rPr>
              <a:t>Question 3 – </a:t>
            </a:r>
            <a:r>
              <a:rPr lang="en-GB" sz="1800" dirty="0"/>
              <a:t>I know about phishing and ransomware, what new risks are there?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t>Lead into David </a:t>
            </a:r>
            <a:r>
              <a:rPr lang="en-GB" sz="1800" dirty="0" err="1"/>
              <a:t>Bish’s</a:t>
            </a:r>
            <a:r>
              <a:rPr lang="en-GB" sz="1800" dirty="0"/>
              <a:t> slides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B783C58C-2DB1-4312-8AEF-48E110324F57}" type="slidenum">
              <a:rPr lang="en-GB" smtClean="0"/>
              <a:t>32</a:t>
            </a:fld>
            <a:endParaRPr lang="en-GB" dirty="0"/>
          </a:p>
        </p:txBody>
      </p:sp>
    </p:spTree>
    <p:extLst>
      <p:ext uri="{BB962C8B-B14F-4D97-AF65-F5344CB8AC3E}">
        <p14:creationId xmlns:p14="http://schemas.microsoft.com/office/powerpoint/2010/main" val="38680500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DAVID – draft to be reviewed.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So where do we see cybercrime going in the near future? Once we get past the current Covid-19 situation and the economy begins to recover, cybercrime will start rising along with the markets. But how?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One obvious point is that conveyancing funds in particular will likely always be a major attraction for criminals. It’s the largest financial transaction in most people’s lives, the most common legal service, and only probate comes close in having so much money passing between ordinary people.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While Confirmation of Payee and greater awareness will make email modification fraud harder to commit, criminals will keep trying. We expect we will see new scams targeting legal services, probably still in ways that involve impersonating the parties. </a:t>
            </a:r>
          </a:p>
          <a:p>
            <a:r>
              <a:rPr lang="en-GB" sz="1200" kern="1200" dirty="0">
                <a:solidFill>
                  <a:schemeClr val="tx1"/>
                </a:solidFill>
                <a:effectLst/>
                <a:latin typeface="+mn-lt"/>
                <a:ea typeface="+mn-ea"/>
                <a:cs typeface="+mn-cs"/>
              </a:rPr>
              <a:t> </a:t>
            </a:r>
          </a:p>
          <a:p>
            <a:r>
              <a:rPr lang="en-GB" dirty="0"/>
              <a:t>One potential big threat is deepfakes. That’s where people use AI to impersonate someone’s voice, speech patterns, appearance. You see this used where people insert celebrities or historical figures into scenes they were never in – it’s how for example Lucasarts could have a posthumous Peter Cushing appearing in Rogue One.  Sadly, it finds criminal uses too. We’ve already seen a case of CEO fraud where one staffer got a call from a partner, apparently from their phone and recognisably with their voice, asking to move money. It was a phishing call, using deepfake technology. </a:t>
            </a:r>
          </a:p>
          <a:p>
            <a:endParaRPr lang="en-GB" dirty="0"/>
          </a:p>
          <a:p>
            <a:r>
              <a:rPr lang="en-GB" dirty="0"/>
              <a:t>This could go beyond CEO fraud. Any form of phishing will be more effective if criminals can mimic someone’s voice convincingly enough to fool people on a call. If they can mimic their appearance and mannerisms, then this will work on a video call. But think beyond phishing – virtual court hearings have kept the justice system going through the pandemic lockdowns, and will remain a feature even when the lockdowns are long gone.  Jury intimidation is already a thing, and likely more dangerous when jurors aren’t physically there. What will happen if criminals can use deepfake technology to replace jurors, and acquit themselves? Or if they can impersonate parties, experts, witnesses? Looking further ahead, it’s worth asking how far this could go. Could we one day find people victimised by fake litigation, in a Kafka-esque labyrinth where everything from the other side to their own lawyer to the judge is a deepfake run by fraudsters? </a:t>
            </a:r>
          </a:p>
          <a:p>
            <a:endParaRPr lang="en-GB" dirty="0"/>
          </a:p>
          <a:p>
            <a:r>
              <a:rPr lang="en-GB" dirty="0"/>
              <a:t>We may be only seeing the beginning of a new threat. </a:t>
            </a:r>
          </a:p>
          <a:p>
            <a:endParaRPr lang="en-GB" dirty="0"/>
          </a:p>
          <a:p>
            <a:r>
              <a:rPr lang="en-GB" dirty="0"/>
              <a:t>But at the same time, we’re also seeing awareness spreading. As Robert mentioned, reports we’ve seen have shown firms clearly doing the right thing. People are getting wiser to some of the tricks criminals were using in the past, helping to stop them. As the crimes get more sophisticated, our defences can too. It’s always going to be an arms race, as long as solicitors have money and valuable information for their clients and as long as our computer systems cannot infallibly identify who is who. We’ll keep doing what we can to help you all protect yourselves, your firms and your clients. </a:t>
            </a:r>
          </a:p>
        </p:txBody>
      </p:sp>
      <p:sp>
        <p:nvSpPr>
          <p:cNvPr id="4" name="Slide Number Placeholder 3"/>
          <p:cNvSpPr>
            <a:spLocks noGrp="1"/>
          </p:cNvSpPr>
          <p:nvPr>
            <p:ph type="sldNum" sz="quarter" idx="10"/>
          </p:nvPr>
        </p:nvSpPr>
        <p:spPr/>
        <p:txBody>
          <a:bodyPr/>
          <a:lstStyle/>
          <a:p>
            <a:fld id="{B783C58C-2DB1-4312-8AEF-48E110324F57}" type="slidenum">
              <a:rPr lang="en-GB" smtClean="0"/>
              <a:t>33</a:t>
            </a:fld>
            <a:endParaRPr lang="en-GB" dirty="0"/>
          </a:p>
        </p:txBody>
      </p:sp>
    </p:spTree>
    <p:extLst>
      <p:ext uri="{BB962C8B-B14F-4D97-AF65-F5344CB8AC3E}">
        <p14:creationId xmlns:p14="http://schemas.microsoft.com/office/powerpoint/2010/main" val="1522614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i="0" dirty="0">
                <a:solidFill>
                  <a:srgbClr val="FF0000"/>
                </a:solidFill>
                <a:effectLst/>
                <a:latin typeface="Open sans"/>
              </a:rPr>
              <a:t>ROBERT: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en-US" sz="8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8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Finally If you are at the beginning of your cyber security journey and wondering where you should start …here are four simple principles – or the 4 P’s to focus on : </a:t>
            </a:r>
            <a:endParaRPr kumimoji="0" lang="en-GB" altLang="en-US" sz="100" b="0" i="0" u="none" strike="noStrike" cap="none" normalizeH="0" baseline="0" dirty="0">
              <a:ln>
                <a:noFill/>
              </a:ln>
              <a:solidFill>
                <a:schemeClr val="tx1"/>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b="1" dirty="0">
                <a:effectLst/>
                <a:latin typeface="Arial" panose="020B0604020202020204" pitchFamily="34" charset="0"/>
                <a:ea typeface="Calibri" panose="020F0502020204030204" pitchFamily="34" charset="0"/>
              </a:rPr>
              <a:t>Prepare</a:t>
            </a:r>
            <a:r>
              <a:rPr lang="en-GB" sz="1000" dirty="0">
                <a:effectLst/>
                <a:latin typeface="Arial" panose="020B0604020202020204" pitchFamily="34" charset="0"/>
                <a:ea typeface="Calibri" panose="020F0502020204030204" pitchFamily="34" charset="0"/>
              </a:rPr>
              <a:t> - Evaluate your risk areas with a risk assessment and check for any vulnerabilities. </a:t>
            </a:r>
            <a:r>
              <a:rPr lang="en-GB" sz="1000" b="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First steps include planning for future threats with an incident or contingency plan and maintaining an inventory of systems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Protect</a:t>
            </a:r>
            <a:r>
              <a:rPr lang="en-GB" sz="1000" b="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–your systems and network by changing passwords regularly and automatically. Restrict error attempts and ensure passwords are complex and cannot be re-used.</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Patch </a:t>
            </a:r>
            <a:r>
              <a:rPr lang="en-GB" sz="1000" b="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systems - </a:t>
            </a:r>
            <a:r>
              <a:rPr lang="en-GB" sz="1000" dirty="0"/>
              <a:t>u</a:t>
            </a:r>
            <a:r>
              <a:rPr lang="en-US" sz="1000" dirty="0" err="1"/>
              <a:t>pdate</a:t>
            </a:r>
            <a:r>
              <a:rPr lang="en-US" sz="1000" dirty="0"/>
              <a:t> your operating systems, browsers and devices regularly – </a:t>
            </a:r>
            <a:r>
              <a:rPr lang="en-GB" sz="1000" kern="1200" dirty="0">
                <a:solidFill>
                  <a:schemeClr val="tx1"/>
                </a:solidFill>
                <a:effectLst/>
                <a:latin typeface="+mn-lt"/>
                <a:ea typeface="+mn-ea"/>
                <a:cs typeface="+mn-cs"/>
              </a:rPr>
              <a:t>it is vital to install updates as soon as they are released and always use the latest version.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000" b="1" kern="1200" dirty="0">
                <a:solidFill>
                  <a:schemeClr val="tx1"/>
                </a:solidFill>
                <a:effectLst/>
                <a:latin typeface="+mn-lt"/>
                <a:ea typeface="+mn-ea"/>
                <a:cs typeface="+mn-cs"/>
              </a:rPr>
              <a:t>Promote a no blame cyber culture </a:t>
            </a:r>
            <a:r>
              <a:rPr lang="en-GB" sz="1000" b="0" kern="1200" dirty="0">
                <a:solidFill>
                  <a:schemeClr val="tx1"/>
                </a:solidFill>
                <a:effectLst/>
                <a:latin typeface="+mn-lt"/>
                <a:ea typeface="+mn-ea"/>
                <a:cs typeface="+mn-cs"/>
              </a:rPr>
              <a:t>so that when things go wrong – your colleagues feel confident and motivated to report any concerns to you. Support colleagues with regular training and don’t forget to educate your clients about cyber risks too.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Planning and testing your response to a disaster could help your firm limit the impact of an attack and recover more quickly.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a:effectLst/>
                <a:latin typeface="Arial" panose="020B0604020202020204" pitchFamily="34" charset="0"/>
                <a:ea typeface="Calibri" panose="020F0502020204030204" pitchFamily="34" charset="0"/>
              </a:rPr>
              <a:t>I </a:t>
            </a:r>
            <a:r>
              <a:rPr lang="en-GB" sz="1000" dirty="0">
                <a:effectLst/>
                <a:latin typeface="Arial" panose="020B0604020202020204" pitchFamily="34" charset="0"/>
                <a:ea typeface="Calibri" panose="020F0502020204030204" pitchFamily="34" charset="0"/>
              </a:rPr>
              <a:t>would like to conclude by thanking all our speakers today and just remind you that if </a:t>
            </a:r>
            <a:r>
              <a:rPr lang="en-GB" sz="800" dirty="0"/>
              <a:t> you would like to learn more about our findings, please have a look at our </a:t>
            </a:r>
            <a:r>
              <a:rPr lang="en-GB" sz="800" b="0" dirty="0"/>
              <a:t>thematic report and the new toolkit published today. Use the checklist and </a:t>
            </a:r>
            <a:r>
              <a:rPr lang="en-GB" sz="800" b="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ask yourself  how prepared you are to respond to a catastrophic loss of data and how quickly you would be able recover and resume your business after disruption?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800" b="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b="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You can also get further information on how to protect your firm by reading the NCSC’s guidance.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We hope you have enjoyed the session and would appreciate it if you can provide feedback by clicking on the link in the comments box.</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Our final session </a:t>
            </a:r>
            <a:r>
              <a:rPr lang="en-GB" sz="1800" b="0" dirty="0">
                <a:effectLst/>
                <a:latin typeface="Arial" panose="020B0604020202020204" pitchFamily="34" charset="0"/>
                <a:ea typeface="Times New Roman" panose="02020603050405020304" pitchFamily="18" charset="0"/>
              </a:rPr>
              <a:t>in our Compliance week will be 13.30 tomorrow on ‘Better information’ when you can find out what our one-year review of our transparency rules has found.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0" dirty="0">
              <a:effectLst/>
              <a:latin typeface="Arial" panose="020B060402020202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effectLst/>
                <a:latin typeface="Arial" panose="020B0604020202020204" pitchFamily="34" charset="0"/>
                <a:ea typeface="Times New Roman" panose="02020603050405020304" pitchFamily="18" charset="0"/>
              </a:rPr>
              <a:t>Thank you and goodbye</a:t>
            </a:r>
            <a:endParaRPr lang="en-GB" sz="1800" b="0"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1" kern="1200" dirty="0">
              <a:solidFill>
                <a:srgbClr val="000000"/>
              </a:solidFill>
              <a:effectLst/>
              <a:latin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F8DF19EC-FDF1-4D9B-B926-74A9180A821B}" type="slidenum">
              <a:rPr lang="en-GB" smtClean="0"/>
              <a:t>34</a:t>
            </a:fld>
            <a:endParaRPr lang="en-GB" dirty="0"/>
          </a:p>
        </p:txBody>
      </p:sp>
    </p:spTree>
    <p:extLst>
      <p:ext uri="{BB962C8B-B14F-4D97-AF65-F5344CB8AC3E}">
        <p14:creationId xmlns:p14="http://schemas.microsoft.com/office/powerpoint/2010/main" val="18111357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I:\mydocs\Images\square-background\sra_background_cubes_red_option.jpg"/>
          <p:cNvPicPr>
            <a:picLocks noChangeAspect="1" noChangeArrowheads="1"/>
          </p:cNvPicPr>
          <p:nvPr userDrawn="1"/>
        </p:nvPicPr>
        <p:blipFill>
          <a:blip r:embed="rId2" cstate="print"/>
          <a:srcRect l="8440"/>
          <a:stretch>
            <a:fillRect/>
          </a:stretch>
        </p:blipFill>
        <p:spPr bwMode="auto">
          <a:xfrm flipH="1" flipV="1">
            <a:off x="4420487" y="987574"/>
            <a:ext cx="4723507" cy="4155926"/>
          </a:xfrm>
          <a:prstGeom prst="rect">
            <a:avLst/>
          </a:prstGeom>
          <a:noFill/>
          <a:ln w="9525">
            <a:noFill/>
            <a:miter lim="800000"/>
            <a:headEnd/>
            <a:tailEnd/>
          </a:ln>
        </p:spPr>
      </p:pic>
      <p:pic>
        <p:nvPicPr>
          <p:cNvPr id="5" name="Picture 2" descr="I:\red-banner.jpg"/>
          <p:cNvPicPr>
            <a:picLocks noChangeAspect="1" noChangeArrowheads="1"/>
          </p:cNvPicPr>
          <p:nvPr userDrawn="1"/>
        </p:nvPicPr>
        <p:blipFill>
          <a:blip r:embed="rId3" cstate="print"/>
          <a:srcRect/>
          <a:stretch>
            <a:fillRect/>
          </a:stretch>
        </p:blipFill>
        <p:spPr bwMode="auto">
          <a:xfrm>
            <a:off x="0" y="0"/>
            <a:ext cx="9144000" cy="1020763"/>
          </a:xfrm>
          <a:prstGeom prst="rect">
            <a:avLst/>
          </a:prstGeom>
          <a:noFill/>
          <a:ln w="9525">
            <a:noFill/>
            <a:miter lim="800000"/>
            <a:headEnd/>
            <a:tailEnd/>
          </a:ln>
        </p:spPr>
      </p:pic>
      <p:pic>
        <p:nvPicPr>
          <p:cNvPr id="6" name="Picture 3" descr="I:\mydocs\Images\logos\sra-white-logo.png"/>
          <p:cNvPicPr>
            <a:picLocks noChangeAspect="1" noChangeArrowheads="1"/>
          </p:cNvPicPr>
          <p:nvPr userDrawn="1"/>
        </p:nvPicPr>
        <p:blipFill>
          <a:blip r:embed="rId4" cstate="print"/>
          <a:srcRect/>
          <a:stretch>
            <a:fillRect/>
          </a:stretch>
        </p:blipFill>
        <p:spPr bwMode="auto">
          <a:xfrm>
            <a:off x="7164388" y="176213"/>
            <a:ext cx="1655762" cy="661987"/>
          </a:xfrm>
          <a:prstGeom prst="rect">
            <a:avLst/>
          </a:prstGeom>
          <a:noFill/>
          <a:ln w="9525">
            <a:noFill/>
            <a:miter lim="800000"/>
            <a:headEnd/>
            <a:tailEnd/>
          </a:ln>
        </p:spPr>
      </p:pic>
      <p:sp>
        <p:nvSpPr>
          <p:cNvPr id="60418" name="Rectangle 2"/>
          <p:cNvSpPr>
            <a:spLocks noGrp="1" noChangeArrowheads="1"/>
          </p:cNvSpPr>
          <p:nvPr>
            <p:ph type="ctrTitle"/>
          </p:nvPr>
        </p:nvSpPr>
        <p:spPr>
          <a:xfrm>
            <a:off x="1692275" y="1491854"/>
            <a:ext cx="6694488" cy="1102519"/>
          </a:xfrm>
        </p:spPr>
        <p:txBody>
          <a:bodyPr/>
          <a:lstStyle>
            <a:lvl1pPr algn="ctr">
              <a:defRPr>
                <a:solidFill>
                  <a:schemeClr val="tx1">
                    <a:lumMod val="85000"/>
                    <a:lumOff val="15000"/>
                  </a:schemeClr>
                </a:solidFill>
              </a:defRPr>
            </a:lvl1pPr>
          </a:lstStyle>
          <a:p>
            <a:r>
              <a:rPr lang="en-GB" dirty="0"/>
              <a:t>Click to edit Master title style</a:t>
            </a:r>
          </a:p>
        </p:txBody>
      </p:sp>
      <p:sp>
        <p:nvSpPr>
          <p:cNvPr id="60419" name="Rectangle 3"/>
          <p:cNvSpPr>
            <a:spLocks noGrp="1" noChangeArrowheads="1"/>
          </p:cNvSpPr>
          <p:nvPr>
            <p:ph type="subTitle" idx="1"/>
          </p:nvPr>
        </p:nvSpPr>
        <p:spPr>
          <a:xfrm>
            <a:off x="1763714" y="2842022"/>
            <a:ext cx="6624637" cy="1314450"/>
          </a:xfrm>
        </p:spPr>
        <p:txBody>
          <a:bodyPr/>
          <a:lstStyle>
            <a:lvl1pPr marL="0" indent="0" algn="ctr">
              <a:buFontTx/>
              <a:buNone/>
              <a:defRPr>
                <a:solidFill>
                  <a:schemeClr val="tx1">
                    <a:lumMod val="85000"/>
                    <a:lumOff val="15000"/>
                  </a:schemeClr>
                </a:solidFill>
              </a:defRPr>
            </a:lvl1pPr>
          </a:lstStyle>
          <a:p>
            <a:r>
              <a:rPr lang="en-GB" dirty="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331913" y="1428750"/>
            <a:ext cx="3714750"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199064" y="1428750"/>
            <a:ext cx="3716337"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9926" y="94060"/>
            <a:ext cx="1895475" cy="469225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331913" y="94060"/>
            <a:ext cx="5535612" cy="469225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order Slide">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3D100418-4B94-4520-8B66-E39D30E6751A}"/>
              </a:ext>
            </a:extLst>
          </p:cNvPr>
          <p:cNvSpPr/>
          <p:nvPr userDrawn="1"/>
        </p:nvSpPr>
        <p:spPr>
          <a:xfrm>
            <a:off x="6197228" y="3342216"/>
            <a:ext cx="882919" cy="882857"/>
          </a:xfrm>
          <a:custGeom>
            <a:avLst/>
            <a:gdLst/>
            <a:ahLst/>
            <a:cxnLst/>
            <a:rect l="l" t="t" r="r" b="b"/>
            <a:pathLst>
              <a:path w="1941194" h="1941195">
                <a:moveTo>
                  <a:pt x="1294096" y="0"/>
                </a:moveTo>
                <a:lnTo>
                  <a:pt x="1294096" y="1294096"/>
                </a:lnTo>
                <a:lnTo>
                  <a:pt x="0" y="1294096"/>
                </a:lnTo>
                <a:lnTo>
                  <a:pt x="647048" y="1941145"/>
                </a:lnTo>
                <a:lnTo>
                  <a:pt x="1941145" y="1941145"/>
                </a:lnTo>
                <a:lnTo>
                  <a:pt x="1941145" y="647048"/>
                </a:lnTo>
                <a:lnTo>
                  <a:pt x="1294096" y="0"/>
                </a:lnTo>
                <a:close/>
              </a:path>
            </a:pathLst>
          </a:custGeom>
          <a:solidFill>
            <a:srgbClr val="B51C38"/>
          </a:solidFill>
        </p:spPr>
        <p:txBody>
          <a:bodyPr wrap="square" lIns="0" tIns="0" rIns="0" bIns="0" rtlCol="0"/>
          <a:lstStyle/>
          <a:p>
            <a:endParaRPr sz="819" dirty="0"/>
          </a:p>
        </p:txBody>
      </p:sp>
      <p:sp>
        <p:nvSpPr>
          <p:cNvPr id="4" name="object 4">
            <a:extLst>
              <a:ext uri="{FF2B5EF4-FFF2-40B4-BE49-F238E27FC236}">
                <a16:creationId xmlns:a16="http://schemas.microsoft.com/office/drawing/2014/main" id="{0A5CE29E-FB5F-46E0-8B40-DC60DD7B0F70}"/>
              </a:ext>
            </a:extLst>
          </p:cNvPr>
          <p:cNvSpPr/>
          <p:nvPr userDrawn="1"/>
        </p:nvSpPr>
        <p:spPr>
          <a:xfrm>
            <a:off x="2067525" y="1183979"/>
            <a:ext cx="882919" cy="882857"/>
          </a:xfrm>
          <a:custGeom>
            <a:avLst/>
            <a:gdLst/>
            <a:ahLst/>
            <a:cxnLst/>
            <a:rect l="l" t="t" r="r" b="b"/>
            <a:pathLst>
              <a:path w="1941195" h="1941195">
                <a:moveTo>
                  <a:pt x="1294096" y="0"/>
                </a:moveTo>
                <a:lnTo>
                  <a:pt x="0" y="0"/>
                </a:lnTo>
                <a:lnTo>
                  <a:pt x="0" y="1294096"/>
                </a:lnTo>
                <a:lnTo>
                  <a:pt x="647048" y="1941145"/>
                </a:lnTo>
                <a:lnTo>
                  <a:pt x="647048" y="647048"/>
                </a:lnTo>
                <a:lnTo>
                  <a:pt x="1941145" y="647048"/>
                </a:lnTo>
                <a:lnTo>
                  <a:pt x="1294096" y="0"/>
                </a:lnTo>
                <a:close/>
              </a:path>
            </a:pathLst>
          </a:custGeom>
          <a:solidFill>
            <a:srgbClr val="B51C38"/>
          </a:solidFill>
        </p:spPr>
        <p:txBody>
          <a:bodyPr wrap="square" lIns="0" tIns="0" rIns="0" bIns="0" rtlCol="0"/>
          <a:lstStyle/>
          <a:p>
            <a:endParaRPr sz="819" dirty="0"/>
          </a:p>
        </p:txBody>
      </p:sp>
      <p:sp>
        <p:nvSpPr>
          <p:cNvPr id="7" name="Text Placeholder 6">
            <a:extLst>
              <a:ext uri="{FF2B5EF4-FFF2-40B4-BE49-F238E27FC236}">
                <a16:creationId xmlns:a16="http://schemas.microsoft.com/office/drawing/2014/main" id="{E74C6B94-27B3-42A9-8273-4978A21DF633}"/>
              </a:ext>
            </a:extLst>
          </p:cNvPr>
          <p:cNvSpPr>
            <a:spLocks noGrp="1"/>
          </p:cNvSpPr>
          <p:nvPr>
            <p:ph type="body" sz="quarter" idx="10"/>
          </p:nvPr>
        </p:nvSpPr>
        <p:spPr>
          <a:xfrm>
            <a:off x="2700455" y="1809322"/>
            <a:ext cx="3746761" cy="1836758"/>
          </a:xfrm>
          <a:prstGeom prst="rect">
            <a:avLst/>
          </a:prstGeom>
        </p:spPr>
        <p:txBody>
          <a:bodyPr/>
          <a:lstStyle>
            <a:lvl1pPr>
              <a:defRPr sz="2047" b="1">
                <a:solidFill>
                  <a:schemeClr val="bg1"/>
                </a:solidFill>
              </a:defRPr>
            </a:lvl1pPr>
            <a:lvl2pPr>
              <a:defRPr sz="2047" b="1">
                <a:solidFill>
                  <a:schemeClr val="bg1"/>
                </a:solidFill>
              </a:defRPr>
            </a:lvl2pPr>
            <a:lvl3pPr>
              <a:defRPr sz="2047" b="1">
                <a:solidFill>
                  <a:schemeClr val="bg1"/>
                </a:solidFill>
              </a:defRPr>
            </a:lvl3pPr>
            <a:lvl4pPr>
              <a:defRPr sz="2047" b="1">
                <a:solidFill>
                  <a:schemeClr val="bg1"/>
                </a:solidFill>
              </a:defRPr>
            </a:lvl4pPr>
            <a:lvl5pPr>
              <a:defRPr sz="2047" b="1">
                <a:solidFill>
                  <a:schemeClr val="bg1"/>
                </a:solidFill>
              </a:defRPr>
            </a:lvl5pPr>
          </a:lstStyle>
          <a:p>
            <a:pPr lvl="0"/>
            <a:r>
              <a:rPr lang="en-US" dirty="0"/>
              <a:t>Click to edit Master text styles</a:t>
            </a:r>
          </a:p>
          <a:p>
            <a:pPr lvl="0"/>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93813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mp; Subtitle Slide">
    <p:spTree>
      <p:nvGrpSpPr>
        <p:cNvPr id="1" name=""/>
        <p:cNvGrpSpPr/>
        <p:nvPr/>
      </p:nvGrpSpPr>
      <p:grpSpPr>
        <a:xfrm>
          <a:off x="0" y="0"/>
          <a:ext cx="0" cy="0"/>
          <a:chOff x="0" y="0"/>
          <a:chExt cx="0" cy="0"/>
        </a:xfrm>
      </p:grpSpPr>
      <p:sp>
        <p:nvSpPr>
          <p:cNvPr id="14" name="object 2">
            <a:extLst>
              <a:ext uri="{FF2B5EF4-FFF2-40B4-BE49-F238E27FC236}">
                <a16:creationId xmlns:a16="http://schemas.microsoft.com/office/drawing/2014/main" id="{74E85946-F4CC-4EA4-B397-84BBB0DAA4E7}"/>
              </a:ext>
            </a:extLst>
          </p:cNvPr>
          <p:cNvSpPr/>
          <p:nvPr userDrawn="1"/>
        </p:nvSpPr>
        <p:spPr>
          <a:xfrm>
            <a:off x="4005720" y="0"/>
            <a:ext cx="5138374" cy="5138013"/>
          </a:xfrm>
          <a:custGeom>
            <a:avLst/>
            <a:gdLst/>
            <a:ahLst/>
            <a:cxnLst/>
            <a:rect l="l" t="t" r="r" b="b"/>
            <a:pathLst>
              <a:path w="11297285" h="11297285">
                <a:moveTo>
                  <a:pt x="5648550" y="0"/>
                </a:moveTo>
                <a:lnTo>
                  <a:pt x="0" y="0"/>
                </a:lnTo>
                <a:lnTo>
                  <a:pt x="5648560" y="5648560"/>
                </a:lnTo>
                <a:lnTo>
                  <a:pt x="0" y="11297142"/>
                </a:lnTo>
                <a:lnTo>
                  <a:pt x="5648550" y="11297142"/>
                </a:lnTo>
                <a:lnTo>
                  <a:pt x="11297038" y="5648560"/>
                </a:lnTo>
                <a:lnTo>
                  <a:pt x="5648550" y="0"/>
                </a:lnTo>
                <a:close/>
              </a:path>
            </a:pathLst>
          </a:custGeom>
          <a:solidFill>
            <a:srgbClr val="FFFFFF"/>
          </a:solidFill>
        </p:spPr>
        <p:txBody>
          <a:bodyPr wrap="square" lIns="0" tIns="0" rIns="0" bIns="0" rtlCol="0"/>
          <a:lstStyle/>
          <a:p>
            <a:endParaRPr sz="819" dirty="0"/>
          </a:p>
        </p:txBody>
      </p:sp>
      <p:sp>
        <p:nvSpPr>
          <p:cNvPr id="2" name="Title 1">
            <a:extLst>
              <a:ext uri="{FF2B5EF4-FFF2-40B4-BE49-F238E27FC236}">
                <a16:creationId xmlns:a16="http://schemas.microsoft.com/office/drawing/2014/main" id="{97B39C36-4E90-4710-B2E1-5A9A1DA78EB6}"/>
              </a:ext>
            </a:extLst>
          </p:cNvPr>
          <p:cNvSpPr>
            <a:spLocks noGrp="1"/>
          </p:cNvSpPr>
          <p:nvPr>
            <p:ph type="title"/>
          </p:nvPr>
        </p:nvSpPr>
        <p:spPr>
          <a:xfrm>
            <a:off x="186288" y="2259848"/>
            <a:ext cx="7886195" cy="994188"/>
          </a:xfrm>
          <a:prstGeom prst="rect">
            <a:avLst/>
          </a:prstGeom>
        </p:spPr>
        <p:txBody>
          <a:bodyPr/>
          <a:lstStyle>
            <a:lvl1pPr>
              <a:defRPr sz="3365" b="1">
                <a:solidFill>
                  <a:schemeClr val="bg1"/>
                </a:solidFill>
                <a:latin typeface="+mn-lt"/>
              </a:defRPr>
            </a:lvl1pPr>
          </a:lstStyle>
          <a:p>
            <a:r>
              <a:rPr lang="en-US" dirty="0"/>
              <a:t>Click to edit Master title style</a:t>
            </a:r>
            <a:endParaRPr lang="en-GB" dirty="0"/>
          </a:p>
        </p:txBody>
      </p:sp>
      <p:sp>
        <p:nvSpPr>
          <p:cNvPr id="4" name="Text Placeholder 3">
            <a:extLst>
              <a:ext uri="{FF2B5EF4-FFF2-40B4-BE49-F238E27FC236}">
                <a16:creationId xmlns:a16="http://schemas.microsoft.com/office/drawing/2014/main" id="{3ABC98DC-CC1D-46C6-AF6E-D2F2C0BDC114}"/>
              </a:ext>
            </a:extLst>
          </p:cNvPr>
          <p:cNvSpPr>
            <a:spLocks noGrp="1"/>
          </p:cNvSpPr>
          <p:nvPr>
            <p:ph type="body" sz="quarter" idx="10"/>
          </p:nvPr>
        </p:nvSpPr>
        <p:spPr>
          <a:xfrm>
            <a:off x="186288" y="2848996"/>
            <a:ext cx="7955511" cy="301073"/>
          </a:xfrm>
          <a:prstGeom prst="rect">
            <a:avLst/>
          </a:prstGeom>
        </p:spPr>
        <p:txBody>
          <a:bodyPr/>
          <a:lstStyle>
            <a:lvl1pPr>
              <a:defRPr sz="2183">
                <a:solidFill>
                  <a:schemeClr val="bg1"/>
                </a:solidFill>
              </a:defRPr>
            </a:lvl1pPr>
            <a:lvl2pPr>
              <a:defRPr sz="2183">
                <a:solidFill>
                  <a:schemeClr val="bg1"/>
                </a:solidFill>
              </a:defRPr>
            </a:lvl2pPr>
            <a:lvl3pPr>
              <a:defRPr sz="2183">
                <a:solidFill>
                  <a:schemeClr val="bg1"/>
                </a:solidFill>
              </a:defRPr>
            </a:lvl3pPr>
            <a:lvl4pPr>
              <a:defRPr sz="2183">
                <a:solidFill>
                  <a:schemeClr val="bg1"/>
                </a:solidFill>
              </a:defRPr>
            </a:lvl4pPr>
            <a:lvl5pPr>
              <a:defRPr sz="2183">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6249842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2685832" y="1807019"/>
            <a:ext cx="3772337" cy="314990"/>
          </a:xfrm>
          <a:prstGeom prst="rect">
            <a:avLst/>
          </a:prstGeom>
        </p:spPr>
        <p:txBody>
          <a:bodyPr wrap="square" lIns="0" tIns="0" rIns="0" bIns="0">
            <a:spAutoFit/>
          </a:bodyPr>
          <a:lstStyle>
            <a:lvl1pPr>
              <a:defRPr sz="2047" b="1" i="0">
                <a:solidFill>
                  <a:schemeClr val="bg1"/>
                </a:solidFill>
                <a:latin typeface="Arial"/>
                <a:cs typeface="Arial"/>
              </a:defRPr>
            </a:lvl1pPr>
          </a:lstStyle>
          <a:p>
            <a:r>
              <a:rPr lang="en-US"/>
              <a:t>Click to edit Master title style</a:t>
            </a:r>
            <a:endParaRPr/>
          </a:p>
        </p:txBody>
      </p:sp>
      <p:sp>
        <p:nvSpPr>
          <p:cNvPr id="3" name="Holder 3"/>
          <p:cNvSpPr>
            <a:spLocks noGrp="1"/>
          </p:cNvSpPr>
          <p:nvPr>
            <p:ph type="subTitle" idx="4"/>
          </p:nvPr>
        </p:nvSpPr>
        <p:spPr>
          <a:xfrm>
            <a:off x="1371600" y="2880361"/>
            <a:ext cx="6400800" cy="276999"/>
          </a:xfrm>
          <a:prstGeom prst="rect">
            <a:avLst/>
          </a:prstGeom>
        </p:spPr>
        <p:txBody>
          <a:bodyPr wrap="square" lIns="0" tIns="0" rIns="0" bIns="0">
            <a:spAutoFit/>
          </a:bodyPr>
          <a:lstStyle>
            <a:lvl1pPr>
              <a:defRPr/>
            </a:lvl1pPr>
          </a:lstStyle>
          <a:p>
            <a:r>
              <a:rPr lang="en-US"/>
              <a:t>Click to edit Master subtitle style</a:t>
            </a:r>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r>
              <a:rPr lang="en-GB" dirty="0"/>
              <a:t>This information is exempt under the Freedom of Information Act 2000 (FOIA) and may be exempt under other UK information legislation. Refer any FOIA queries to ncscinfoleg@ncsc.gov.uk. All material is UK Crown Copyright © </a:t>
            </a:r>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2AF060E3-30C9-4061-BCDD-AEA3908F8C57}" type="datetime1">
              <a:rPr lang="en-US" smtClean="0"/>
              <a:t>11/27/2020</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14829542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32121" y="246614"/>
            <a:ext cx="8679758" cy="346490"/>
          </a:xfrm>
        </p:spPr>
        <p:txBody>
          <a:bodyPr lIns="0" tIns="0" rIns="0" bIns="0"/>
          <a:lstStyle>
            <a:lvl1pPr>
              <a:defRPr sz="2252" b="1" i="0">
                <a:solidFill>
                  <a:schemeClr val="tx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r>
              <a:rPr lang="en-GB" dirty="0"/>
              <a:t>This information is exempt under the Freedom of Information Act 2000 (FOIA) and may be exempt under other UK information legislation. Refer any FOIA queries to ncscinfoleg@ncsc.gov.uk. All material is UK Crown Copyright © </a:t>
            </a:r>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5123E22C-EDD5-47F7-ADAB-1A7D389ADC70}" type="datetime1">
              <a:rPr lang="en-US" smtClean="0"/>
              <a:t>11/27/2020</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30127411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r>
              <a:rPr lang="en-GB" dirty="0"/>
              <a:t>This information is exempt under the Freedom of Information Act 2000 (FOIA) and may be exempt under other UK information legislation. Refer any FOIA queries to ncscinfoleg@ncsc.gov.uk. All material is UK Crown Copyright © </a:t>
            </a:r>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326A360C-8383-458A-89A6-7ED23EE3869E}" type="datetime1">
              <a:rPr lang="en-US" smtClean="0"/>
              <a:t>11/27/2020</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18397058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arge Content Area">
    <p:spTree>
      <p:nvGrpSpPr>
        <p:cNvPr id="1" name=""/>
        <p:cNvGrpSpPr/>
        <p:nvPr/>
      </p:nvGrpSpPr>
      <p:grpSpPr>
        <a:xfrm>
          <a:off x="0" y="0"/>
          <a:ext cx="0" cy="0"/>
          <a:chOff x="0" y="0"/>
          <a:chExt cx="0" cy="0"/>
        </a:xfrm>
      </p:grpSpPr>
      <p:sp>
        <p:nvSpPr>
          <p:cNvPr id="3" name="Content Placeholder 2"/>
          <p:cNvSpPr>
            <a:spLocks noGrp="1"/>
          </p:cNvSpPr>
          <p:nvPr>
            <p:ph idx="1"/>
          </p:nvPr>
        </p:nvSpPr>
        <p:spPr>
          <a:xfrm>
            <a:off x="216569" y="775856"/>
            <a:ext cx="8707856" cy="3925485"/>
          </a:xfrm>
        </p:spPr>
        <p:txBody>
          <a:bodyPr/>
          <a:lstStyle>
            <a:lvl1pPr marL="0" indent="0">
              <a:lnSpc>
                <a:spcPct val="90000"/>
              </a:lnSpc>
              <a:spcBef>
                <a:spcPts val="0"/>
              </a:spcBef>
              <a:spcAft>
                <a:spcPts val="304"/>
              </a:spcAft>
              <a:buNone/>
              <a:defRPr/>
            </a:lvl1pPr>
            <a:lvl2pPr marL="231459" indent="0">
              <a:lnSpc>
                <a:spcPct val="90000"/>
              </a:lnSpc>
              <a:spcBef>
                <a:spcPts val="0"/>
              </a:spcBef>
              <a:spcAft>
                <a:spcPts val="304"/>
              </a:spcAft>
              <a:buNone/>
              <a:defRPr/>
            </a:lvl2pPr>
            <a:lvl3pPr marL="462917" indent="0">
              <a:lnSpc>
                <a:spcPct val="90000"/>
              </a:lnSpc>
              <a:spcBef>
                <a:spcPts val="0"/>
              </a:spcBef>
              <a:spcAft>
                <a:spcPts val="304"/>
              </a:spcAft>
              <a:buNone/>
              <a:defRPr/>
            </a:lvl3pPr>
            <a:lvl4pPr marL="694376" indent="0">
              <a:lnSpc>
                <a:spcPct val="90000"/>
              </a:lnSpc>
              <a:spcBef>
                <a:spcPts val="0"/>
              </a:spcBef>
              <a:spcAft>
                <a:spcPts val="304"/>
              </a:spcAft>
              <a:buNone/>
              <a:defRPr/>
            </a:lvl4pPr>
            <a:lvl5pPr marL="925834" indent="0">
              <a:lnSpc>
                <a:spcPct val="90000"/>
              </a:lnSpc>
              <a:spcBef>
                <a:spcPts val="0"/>
              </a:spcBef>
              <a:spcAft>
                <a:spcPts val="304"/>
              </a:spcAft>
              <a:buNone/>
              <a:defRPr/>
            </a:lvl5pPr>
          </a:lstStyle>
          <a:p>
            <a:pPr lvl="0"/>
            <a:r>
              <a:rPr lang="en-US"/>
              <a:t>Click to edit Master text styles</a:t>
            </a:r>
          </a:p>
        </p:txBody>
      </p:sp>
      <p:sp>
        <p:nvSpPr>
          <p:cNvPr id="2" name="Footer Placeholder 1"/>
          <p:cNvSpPr>
            <a:spLocks noGrp="1"/>
          </p:cNvSpPr>
          <p:nvPr>
            <p:ph type="ftr" sz="quarter" idx="12"/>
          </p:nvPr>
        </p:nvSpPr>
        <p:spPr/>
        <p:txBody>
          <a:bodyPr/>
          <a:lstStyle/>
          <a:p>
            <a:r>
              <a:rPr lang="en-GB" dirty="0">
                <a:solidFill>
                  <a:srgbClr val="4472C4">
                    <a:lumMod val="40000"/>
                    <a:lumOff val="60000"/>
                  </a:srgbClr>
                </a:solidFill>
              </a:rPr>
              <a:t>Presentation title, other message and/or classification (edit using header and footer on Insert tab)</a:t>
            </a:r>
          </a:p>
        </p:txBody>
      </p:sp>
      <p:sp>
        <p:nvSpPr>
          <p:cNvPr id="7" name="Slide Number Placeholder 6"/>
          <p:cNvSpPr>
            <a:spLocks noGrp="1"/>
          </p:cNvSpPr>
          <p:nvPr>
            <p:ph type="sldNum" sz="quarter" idx="13"/>
          </p:nvPr>
        </p:nvSpPr>
        <p:spPr/>
        <p:txBody>
          <a:bodyPr/>
          <a:lstStyle/>
          <a:p>
            <a:fld id="{D17DDAE8-BD52-4C1A-8309-1A4391C014AD}" type="slidenum">
              <a:rPr lang="en-GB" smtClean="0">
                <a:solidFill>
                  <a:srgbClr val="4472C4">
                    <a:lumMod val="40000"/>
                    <a:lumOff val="60000"/>
                  </a:srgbClr>
                </a:solidFill>
              </a:rPr>
              <a:pPr/>
              <a:t>‹#›</a:t>
            </a:fld>
            <a:endParaRPr lang="en-GB" dirty="0">
              <a:solidFill>
                <a:srgbClr val="4472C4">
                  <a:lumMod val="40000"/>
                  <a:lumOff val="60000"/>
                </a:srgbClr>
              </a:solidFill>
            </a:endParaRPr>
          </a:p>
        </p:txBody>
      </p:sp>
    </p:spTree>
    <p:extLst>
      <p:ext uri="{BB962C8B-B14F-4D97-AF65-F5344CB8AC3E}">
        <p14:creationId xmlns:p14="http://schemas.microsoft.com/office/powerpoint/2010/main" val="38654960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arge Bullet List">
    <p:spTree>
      <p:nvGrpSpPr>
        <p:cNvPr id="1" name=""/>
        <p:cNvGrpSpPr/>
        <p:nvPr/>
      </p:nvGrpSpPr>
      <p:grpSpPr>
        <a:xfrm>
          <a:off x="0" y="0"/>
          <a:ext cx="0" cy="0"/>
          <a:chOff x="0" y="0"/>
          <a:chExt cx="0" cy="0"/>
        </a:xfrm>
      </p:grpSpPr>
      <p:sp>
        <p:nvSpPr>
          <p:cNvPr id="3" name="Content Placeholder 2"/>
          <p:cNvSpPr>
            <a:spLocks noGrp="1"/>
          </p:cNvSpPr>
          <p:nvPr>
            <p:ph idx="1"/>
          </p:nvPr>
        </p:nvSpPr>
        <p:spPr>
          <a:xfrm>
            <a:off x="216569" y="785974"/>
            <a:ext cx="8707856" cy="3915368"/>
          </a:xfrm>
        </p:spPr>
        <p:txBody>
          <a:bodyPr/>
          <a:lstStyle>
            <a:lvl1pPr>
              <a:lnSpc>
                <a:spcPct val="90000"/>
              </a:lnSpc>
              <a:spcBef>
                <a:spcPts val="0"/>
              </a:spcBef>
              <a:spcAft>
                <a:spcPts val="304"/>
              </a:spcAft>
              <a:defRPr/>
            </a:lvl1pPr>
            <a:lvl2pPr>
              <a:lnSpc>
                <a:spcPct val="90000"/>
              </a:lnSpc>
              <a:spcBef>
                <a:spcPts val="0"/>
              </a:spcBef>
              <a:spcAft>
                <a:spcPts val="304"/>
              </a:spcAft>
              <a:defRPr/>
            </a:lvl2pPr>
            <a:lvl3pPr>
              <a:lnSpc>
                <a:spcPct val="90000"/>
              </a:lnSpc>
              <a:spcBef>
                <a:spcPts val="0"/>
              </a:spcBef>
              <a:spcAft>
                <a:spcPts val="304"/>
              </a:spcAft>
              <a:defRPr/>
            </a:lvl3pPr>
            <a:lvl4pPr>
              <a:lnSpc>
                <a:spcPct val="90000"/>
              </a:lnSpc>
              <a:spcBef>
                <a:spcPts val="0"/>
              </a:spcBef>
              <a:spcAft>
                <a:spcPts val="304"/>
              </a:spcAft>
              <a:defRPr/>
            </a:lvl4pPr>
            <a:lvl5pPr>
              <a:lnSpc>
                <a:spcPct val="90000"/>
              </a:lnSpc>
              <a:spcBef>
                <a:spcPts val="0"/>
              </a:spcBef>
              <a:spcAft>
                <a:spcPts val="304"/>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Footer Placeholder 1"/>
          <p:cNvSpPr>
            <a:spLocks noGrp="1"/>
          </p:cNvSpPr>
          <p:nvPr>
            <p:ph type="ftr" sz="quarter" idx="12"/>
          </p:nvPr>
        </p:nvSpPr>
        <p:spPr/>
        <p:txBody>
          <a:bodyPr/>
          <a:lstStyle/>
          <a:p>
            <a:r>
              <a:rPr lang="en-GB" dirty="0">
                <a:solidFill>
                  <a:srgbClr val="4472C4">
                    <a:lumMod val="40000"/>
                    <a:lumOff val="60000"/>
                  </a:srgbClr>
                </a:solidFill>
              </a:rPr>
              <a:t>Presentation title, other message and/or classification (edit using header and footer on Insert tab)</a:t>
            </a:r>
          </a:p>
        </p:txBody>
      </p:sp>
      <p:sp>
        <p:nvSpPr>
          <p:cNvPr id="6" name="Slide Number Placeholder 5"/>
          <p:cNvSpPr>
            <a:spLocks noGrp="1"/>
          </p:cNvSpPr>
          <p:nvPr>
            <p:ph type="sldNum" sz="quarter" idx="13"/>
          </p:nvPr>
        </p:nvSpPr>
        <p:spPr/>
        <p:txBody>
          <a:bodyPr/>
          <a:lstStyle/>
          <a:p>
            <a:fld id="{D17DDAE8-BD52-4C1A-8309-1A4391C014AD}" type="slidenum">
              <a:rPr lang="en-GB" smtClean="0">
                <a:solidFill>
                  <a:srgbClr val="4472C4">
                    <a:lumMod val="40000"/>
                    <a:lumOff val="60000"/>
                  </a:srgbClr>
                </a:solidFill>
              </a:rPr>
              <a:pPr/>
              <a:t>‹#›</a:t>
            </a:fld>
            <a:endParaRPr lang="en-GB" dirty="0">
              <a:solidFill>
                <a:srgbClr val="4472C4">
                  <a:lumMod val="40000"/>
                  <a:lumOff val="60000"/>
                </a:srgbClr>
              </a:solidFill>
            </a:endParaRPr>
          </a:p>
        </p:txBody>
      </p:sp>
    </p:spTree>
    <p:extLst>
      <p:ext uri="{BB962C8B-B14F-4D97-AF65-F5344CB8AC3E}">
        <p14:creationId xmlns:p14="http://schemas.microsoft.com/office/powerpoint/2010/main" val="36409349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marL="0" indent="0">
              <a:spcBef>
                <a:spcPts val="0"/>
              </a:spcBef>
              <a:buNone/>
              <a:defRPr/>
            </a:lvl1pPr>
            <a:lvl2pPr marL="231459" indent="0">
              <a:spcBef>
                <a:spcPts val="0"/>
              </a:spcBef>
              <a:buNone/>
              <a:defRPr/>
            </a:lvl2pPr>
            <a:lvl3pPr marL="462917" indent="0">
              <a:spcBef>
                <a:spcPts val="0"/>
              </a:spcBef>
              <a:buNone/>
              <a:defRPr/>
            </a:lvl3pPr>
            <a:lvl4pPr marL="694376" indent="0">
              <a:spcBef>
                <a:spcPts val="0"/>
              </a:spcBef>
              <a:buNone/>
              <a:defRPr/>
            </a:lvl4pPr>
            <a:lvl5pPr marL="925834" indent="0">
              <a:spcBef>
                <a:spcPts val="0"/>
              </a:spcBef>
              <a:buNone/>
              <a:defRPr/>
            </a:lvl5pPr>
          </a:lstStyle>
          <a:p>
            <a:pPr lvl="0"/>
            <a:r>
              <a:rPr lang="en-US"/>
              <a:t>Click to edit Master text styles</a:t>
            </a:r>
          </a:p>
        </p:txBody>
      </p:sp>
      <p:sp>
        <p:nvSpPr>
          <p:cNvPr id="6" name="Footer Placeholder 5"/>
          <p:cNvSpPr>
            <a:spLocks noGrp="1"/>
          </p:cNvSpPr>
          <p:nvPr>
            <p:ph type="ftr" sz="quarter" idx="12"/>
          </p:nvPr>
        </p:nvSpPr>
        <p:spPr/>
        <p:txBody>
          <a:bodyPr/>
          <a:lstStyle/>
          <a:p>
            <a:r>
              <a:rPr lang="en-GB" dirty="0">
                <a:solidFill>
                  <a:srgbClr val="4472C4">
                    <a:lumMod val="40000"/>
                    <a:lumOff val="60000"/>
                  </a:srgbClr>
                </a:solidFill>
              </a:rPr>
              <a:t>Presentation title, other message and/or classification (edit using header and footer on Insert tab)</a:t>
            </a:r>
          </a:p>
        </p:txBody>
      </p:sp>
      <p:sp>
        <p:nvSpPr>
          <p:cNvPr id="7" name="Slide Number Placeholder 6"/>
          <p:cNvSpPr>
            <a:spLocks noGrp="1"/>
          </p:cNvSpPr>
          <p:nvPr>
            <p:ph type="sldNum" sz="quarter" idx="13"/>
          </p:nvPr>
        </p:nvSpPr>
        <p:spPr/>
        <p:txBody>
          <a:bodyPr/>
          <a:lstStyle/>
          <a:p>
            <a:fld id="{D17DDAE8-BD52-4C1A-8309-1A4391C014AD}" type="slidenum">
              <a:rPr lang="en-GB" smtClean="0">
                <a:solidFill>
                  <a:srgbClr val="4472C4">
                    <a:lumMod val="40000"/>
                    <a:lumOff val="60000"/>
                  </a:srgbClr>
                </a:solidFill>
              </a:rPr>
              <a:pPr/>
              <a:t>‹#›</a:t>
            </a:fld>
            <a:endParaRPr lang="en-GB" dirty="0">
              <a:solidFill>
                <a:srgbClr val="4472C4">
                  <a:lumMod val="40000"/>
                  <a:lumOff val="60000"/>
                </a:srgbClr>
              </a:solidFill>
            </a:endParaRPr>
          </a:p>
        </p:txBody>
      </p:sp>
      <p:sp>
        <p:nvSpPr>
          <p:cNvPr id="4" name="Rectangle 3">
            <a:extLst>
              <a:ext uri="{FF2B5EF4-FFF2-40B4-BE49-F238E27FC236}">
                <a16:creationId xmlns:a16="http://schemas.microsoft.com/office/drawing/2014/main" id="{C1C2F034-B1B5-4F32-8C13-D9D0981AB22B}"/>
              </a:ext>
            </a:extLst>
          </p:cNvPr>
          <p:cNvSpPr/>
          <p:nvPr userDrawn="1"/>
        </p:nvSpPr>
        <p:spPr>
          <a:xfrm>
            <a:off x="167205" y="126972"/>
            <a:ext cx="2011680" cy="4984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20" dirty="0"/>
          </a:p>
        </p:txBody>
      </p:sp>
      <p:pic>
        <p:nvPicPr>
          <p:cNvPr id="9" name="Picture 2">
            <a:extLst>
              <a:ext uri="{FF2B5EF4-FFF2-40B4-BE49-F238E27FC236}">
                <a16:creationId xmlns:a16="http://schemas.microsoft.com/office/drawing/2014/main" id="{94CC36FD-C8E9-461F-B805-B5BBEFC3BBC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l="2118" r="-302" b="8177"/>
          <a:stretch>
            <a:fillRect/>
          </a:stretch>
        </p:blipFill>
        <p:spPr bwMode="auto">
          <a:xfrm>
            <a:off x="44472" y="31826"/>
            <a:ext cx="3686282" cy="64992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11766338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76C38-CCA2-44B2-A424-A55FD9A8855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CD73B02-F8FB-41D9-9960-26FCB15B079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F0E0EBB-6D21-48A4-B8AB-EF659893D04C}"/>
              </a:ext>
            </a:extLst>
          </p:cNvPr>
          <p:cNvSpPr>
            <a:spLocks noGrp="1"/>
          </p:cNvSpPr>
          <p:nvPr>
            <p:ph type="dt" sz="half" idx="10"/>
          </p:nvPr>
        </p:nvSpPr>
        <p:spPr/>
        <p:txBody>
          <a:bodyPr/>
          <a:lstStyle/>
          <a:p>
            <a:fld id="{1664009D-9433-478A-A177-082877B4C207}" type="datetimeFigureOut">
              <a:rPr lang="en-GB" smtClean="0"/>
              <a:t>27/11/2020</a:t>
            </a:fld>
            <a:endParaRPr lang="en-GB" dirty="0"/>
          </a:p>
        </p:txBody>
      </p:sp>
      <p:sp>
        <p:nvSpPr>
          <p:cNvPr id="5" name="Footer Placeholder 4">
            <a:extLst>
              <a:ext uri="{FF2B5EF4-FFF2-40B4-BE49-F238E27FC236}">
                <a16:creationId xmlns:a16="http://schemas.microsoft.com/office/drawing/2014/main" id="{8A28F9DF-9005-443F-BA68-E84455E130F1}"/>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5A126B3E-B05C-4967-BCAA-24C1A755C853}"/>
              </a:ext>
            </a:extLst>
          </p:cNvPr>
          <p:cNvSpPr>
            <a:spLocks noGrp="1"/>
          </p:cNvSpPr>
          <p:nvPr>
            <p:ph type="sldNum" sz="quarter" idx="12"/>
          </p:nvPr>
        </p:nvSpPr>
        <p:spPr/>
        <p:txBody>
          <a:bodyPr/>
          <a:lstStyle/>
          <a:p>
            <a:fld id="{625B0867-7613-4800-A775-440F7DAAB82C}" type="slidenum">
              <a:rPr lang="en-GB" smtClean="0"/>
              <a:t>‹#›</a:t>
            </a:fld>
            <a:endParaRPr lang="en-GB" dirty="0"/>
          </a:p>
        </p:txBody>
      </p:sp>
    </p:spTree>
    <p:extLst>
      <p:ext uri="{BB962C8B-B14F-4D97-AF65-F5344CB8AC3E}">
        <p14:creationId xmlns:p14="http://schemas.microsoft.com/office/powerpoint/2010/main" val="7719035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52" b="1" i="0">
                <a:solidFill>
                  <a:schemeClr val="tx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11/27/2020</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25517083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marL="0" indent="0">
              <a:spcBef>
                <a:spcPts val="0"/>
              </a:spcBef>
              <a:buNone/>
              <a:defRPr/>
            </a:lvl1pPr>
            <a:lvl2pPr marL="231458" indent="0">
              <a:spcBef>
                <a:spcPts val="0"/>
              </a:spcBef>
              <a:buNone/>
              <a:defRPr/>
            </a:lvl2pPr>
            <a:lvl3pPr marL="462915" indent="0">
              <a:spcBef>
                <a:spcPts val="0"/>
              </a:spcBef>
              <a:buNone/>
              <a:defRPr/>
            </a:lvl3pPr>
            <a:lvl4pPr marL="694373" indent="0">
              <a:spcBef>
                <a:spcPts val="0"/>
              </a:spcBef>
              <a:buNone/>
              <a:defRPr/>
            </a:lvl4pPr>
            <a:lvl5pPr marL="925830" indent="0">
              <a:spcBef>
                <a:spcPts val="0"/>
              </a:spcBef>
              <a:buNone/>
              <a:defRPr/>
            </a:lvl5pPr>
          </a:lstStyle>
          <a:p>
            <a:pPr lvl="0"/>
            <a:r>
              <a:rPr lang="en-US" dirty="0"/>
              <a:t>Click to edit Master text styles</a:t>
            </a:r>
          </a:p>
        </p:txBody>
      </p:sp>
      <p:sp>
        <p:nvSpPr>
          <p:cNvPr id="6" name="Footer Placeholder 5"/>
          <p:cNvSpPr>
            <a:spLocks noGrp="1"/>
          </p:cNvSpPr>
          <p:nvPr>
            <p:ph type="ftr" sz="quarter" idx="12"/>
          </p:nvPr>
        </p:nvSpPr>
        <p:spPr>
          <a:xfrm>
            <a:off x="216568" y="4833963"/>
            <a:ext cx="8298782" cy="273844"/>
          </a:xfrm>
          <a:prstGeom prst="rect">
            <a:avLst/>
          </a:prstGeom>
        </p:spPr>
        <p:txBody>
          <a:bodyPr/>
          <a:lstStyle/>
          <a:p>
            <a:r>
              <a:rPr lang="en-GB" dirty="0">
                <a:solidFill>
                  <a:srgbClr val="4472C4">
                    <a:lumMod val="40000"/>
                    <a:lumOff val="60000"/>
                  </a:srgbClr>
                </a:solidFill>
              </a:rPr>
              <a:t>Presentation title, other message and/or classification (edit using header and footer on Insert tab)</a:t>
            </a:r>
          </a:p>
        </p:txBody>
      </p:sp>
      <p:sp>
        <p:nvSpPr>
          <p:cNvPr id="7" name="Slide Number Placeholder 6"/>
          <p:cNvSpPr>
            <a:spLocks noGrp="1"/>
          </p:cNvSpPr>
          <p:nvPr>
            <p:ph type="sldNum" sz="quarter" idx="13"/>
          </p:nvPr>
        </p:nvSpPr>
        <p:spPr/>
        <p:txBody>
          <a:bodyPr/>
          <a:lstStyle/>
          <a:p>
            <a:fld id="{D17DDAE8-BD52-4C1A-8309-1A4391C014AD}" type="slidenum">
              <a:rPr lang="en-GB" smtClean="0">
                <a:solidFill>
                  <a:srgbClr val="4472C4">
                    <a:lumMod val="40000"/>
                    <a:lumOff val="60000"/>
                  </a:srgbClr>
                </a:solidFill>
              </a:rPr>
              <a:pPr/>
              <a:t>‹#›</a:t>
            </a:fld>
            <a:endParaRPr lang="en-GB" dirty="0">
              <a:solidFill>
                <a:srgbClr val="4472C4">
                  <a:lumMod val="40000"/>
                  <a:lumOff val="60000"/>
                </a:srgbClr>
              </a:solidFill>
            </a:endParaRPr>
          </a:p>
        </p:txBody>
      </p:sp>
    </p:spTree>
    <p:extLst>
      <p:ext uri="{BB962C8B-B14F-4D97-AF65-F5344CB8AC3E}">
        <p14:creationId xmlns:p14="http://schemas.microsoft.com/office/powerpoint/2010/main" val="2963946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5" Type="http://schemas.openxmlformats.org/officeDocument/2006/relationships/image" Target="../media/image4.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image" Target="../media/image5.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20.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22.xml"/><Relationship Id="rId1" Type="http://schemas.openxmlformats.org/officeDocument/2006/relationships/slideLayout" Target="../slideLayouts/slideLayout21.xml"/><Relationship Id="rId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red-banner.jpg"/>
          <p:cNvPicPr>
            <a:picLocks noChangeAspect="1" noChangeArrowheads="1"/>
          </p:cNvPicPr>
          <p:nvPr userDrawn="1"/>
        </p:nvPicPr>
        <p:blipFill>
          <a:blip r:embed="rId13" cstate="print"/>
          <a:srcRect/>
          <a:stretch>
            <a:fillRect/>
          </a:stretch>
        </p:blipFill>
        <p:spPr bwMode="auto">
          <a:xfrm>
            <a:off x="0" y="0"/>
            <a:ext cx="9144000" cy="1020763"/>
          </a:xfrm>
          <a:prstGeom prst="rect">
            <a:avLst/>
          </a:prstGeom>
          <a:noFill/>
          <a:ln w="9525">
            <a:noFill/>
            <a:miter lim="800000"/>
            <a:headEnd/>
            <a:tailEnd/>
          </a:ln>
        </p:spPr>
      </p:pic>
      <p:sp>
        <p:nvSpPr>
          <p:cNvPr id="1027" name="Rectangle 2"/>
          <p:cNvSpPr>
            <a:spLocks noGrp="1" noChangeArrowheads="1"/>
          </p:cNvSpPr>
          <p:nvPr>
            <p:ph type="title"/>
          </p:nvPr>
        </p:nvSpPr>
        <p:spPr bwMode="auto">
          <a:xfrm>
            <a:off x="250825" y="195263"/>
            <a:ext cx="489585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Title of presentation</a:t>
            </a:r>
          </a:p>
        </p:txBody>
      </p:sp>
      <p:sp>
        <p:nvSpPr>
          <p:cNvPr id="1028" name="Rectangle 3"/>
          <p:cNvSpPr>
            <a:spLocks noGrp="1" noChangeArrowheads="1"/>
          </p:cNvSpPr>
          <p:nvPr>
            <p:ph type="body" idx="1"/>
          </p:nvPr>
        </p:nvSpPr>
        <p:spPr bwMode="auto">
          <a:xfrm>
            <a:off x="250825" y="1419225"/>
            <a:ext cx="8642350" cy="3357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029" name="Picture 3" descr="I:\mydocs\Images\logos\sra-white-logo.png"/>
          <p:cNvPicPr>
            <a:picLocks noChangeAspect="1" noChangeArrowheads="1"/>
          </p:cNvPicPr>
          <p:nvPr userDrawn="1"/>
        </p:nvPicPr>
        <p:blipFill>
          <a:blip r:embed="rId14" cstate="print"/>
          <a:srcRect/>
          <a:stretch>
            <a:fillRect/>
          </a:stretch>
        </p:blipFill>
        <p:spPr bwMode="auto">
          <a:xfrm>
            <a:off x="7164388" y="176213"/>
            <a:ext cx="1655762" cy="66198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19"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rtl="0" eaLnBrk="0" fontAlgn="base" hangingPunct="0">
        <a:spcBef>
          <a:spcPct val="0"/>
        </a:spcBef>
        <a:spcAft>
          <a:spcPct val="0"/>
        </a:spcAft>
        <a:defRPr sz="3200">
          <a:solidFill>
            <a:schemeClr val="bg1"/>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3200">
          <a:solidFill>
            <a:schemeClr val="tx2"/>
          </a:solidFill>
          <a:latin typeface="Arial" charset="0"/>
        </a:defRPr>
      </a:lvl6pPr>
      <a:lvl7pPr marL="914400" algn="l" rtl="0" fontAlgn="base">
        <a:spcBef>
          <a:spcPct val="0"/>
        </a:spcBef>
        <a:spcAft>
          <a:spcPct val="0"/>
        </a:spcAft>
        <a:defRPr sz="3200">
          <a:solidFill>
            <a:schemeClr val="tx2"/>
          </a:solidFill>
          <a:latin typeface="Arial" charset="0"/>
        </a:defRPr>
      </a:lvl7pPr>
      <a:lvl8pPr marL="1371600" algn="l" rtl="0" fontAlgn="base">
        <a:spcBef>
          <a:spcPct val="0"/>
        </a:spcBef>
        <a:spcAft>
          <a:spcPct val="0"/>
        </a:spcAft>
        <a:defRPr sz="3200">
          <a:solidFill>
            <a:schemeClr val="tx2"/>
          </a:solidFill>
          <a:latin typeface="Arial" charset="0"/>
        </a:defRPr>
      </a:lvl8pPr>
      <a:lvl9pPr marL="1828800" algn="l" rtl="0" fontAlgn="base">
        <a:spcBef>
          <a:spcPct val="0"/>
        </a:spcBef>
        <a:spcAft>
          <a:spcPct val="0"/>
        </a:spcAft>
        <a:defRPr sz="3200">
          <a:solidFill>
            <a:schemeClr val="tx2"/>
          </a:solidFill>
          <a:latin typeface="Arial" charset="0"/>
        </a:defRPr>
      </a:lvl9pPr>
    </p:titleStyle>
    <p:bodyStyle>
      <a:lvl1pPr marL="342900" indent="-342900" algn="l" rtl="0" eaLnBrk="0" fontAlgn="base" hangingPunct="0">
        <a:spcBef>
          <a:spcPct val="20000"/>
        </a:spcBef>
        <a:spcAft>
          <a:spcPct val="0"/>
        </a:spcAft>
        <a:buClr>
          <a:srgbClr val="9E1B34"/>
        </a:buClr>
        <a:buChar char="•"/>
        <a:defRPr sz="2800">
          <a:solidFill>
            <a:srgbClr val="262626"/>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rgbClr val="9E1B34"/>
        </a:buClr>
        <a:buChar char="–"/>
        <a:defRPr sz="2400">
          <a:solidFill>
            <a:srgbClr val="262626"/>
          </a:solidFill>
          <a:latin typeface="+mn-lt"/>
          <a:ea typeface="ＭＳ Ｐゴシック" charset="0"/>
        </a:defRPr>
      </a:lvl2pPr>
      <a:lvl3pPr marL="1143000" indent="-228600" algn="l" rtl="0" eaLnBrk="0" fontAlgn="base" hangingPunct="0">
        <a:spcBef>
          <a:spcPct val="20000"/>
        </a:spcBef>
        <a:spcAft>
          <a:spcPct val="0"/>
        </a:spcAft>
        <a:buClr>
          <a:srgbClr val="9E1B34"/>
        </a:buClr>
        <a:buChar char="•"/>
        <a:defRPr sz="2000">
          <a:solidFill>
            <a:srgbClr val="262626"/>
          </a:solidFill>
          <a:latin typeface="+mn-lt"/>
          <a:ea typeface="ＭＳ Ｐゴシック" charset="0"/>
        </a:defRPr>
      </a:lvl3pPr>
      <a:lvl4pPr marL="1600200" indent="-228600" algn="l" rtl="0" eaLnBrk="0" fontAlgn="base" hangingPunct="0">
        <a:spcBef>
          <a:spcPct val="20000"/>
        </a:spcBef>
        <a:spcAft>
          <a:spcPct val="0"/>
        </a:spcAft>
        <a:buClr>
          <a:srgbClr val="9E1B34"/>
        </a:buClr>
        <a:buChar char="–"/>
        <a:defRPr>
          <a:solidFill>
            <a:srgbClr val="262626"/>
          </a:solidFill>
          <a:latin typeface="+mn-lt"/>
          <a:ea typeface="ＭＳ Ｐゴシック" charset="0"/>
        </a:defRPr>
      </a:lvl4pPr>
      <a:lvl5pPr marL="2057400" indent="-228600" algn="l" rtl="0" eaLnBrk="0" fontAlgn="base" hangingPunct="0">
        <a:spcBef>
          <a:spcPct val="20000"/>
        </a:spcBef>
        <a:spcAft>
          <a:spcPct val="0"/>
        </a:spcAft>
        <a:buClr>
          <a:srgbClr val="9E1B34"/>
        </a:buClr>
        <a:buChar char="»"/>
        <a:defRPr sz="1600">
          <a:solidFill>
            <a:srgbClr val="262626"/>
          </a:solidFill>
          <a:latin typeface="+mn-lt"/>
          <a:ea typeface="ＭＳ Ｐゴシック" charset="0"/>
        </a:defRPr>
      </a:lvl5pPr>
      <a:lvl6pPr marL="2514600" indent="-228600" algn="l" rtl="0" fontAlgn="base">
        <a:spcBef>
          <a:spcPct val="20000"/>
        </a:spcBef>
        <a:spcAft>
          <a:spcPct val="0"/>
        </a:spcAft>
        <a:buClr>
          <a:srgbClr val="9E1B34"/>
        </a:buClr>
        <a:buChar char="»"/>
        <a:defRPr sz="1600">
          <a:solidFill>
            <a:schemeClr val="tx1"/>
          </a:solidFill>
          <a:latin typeface="+mn-lt"/>
        </a:defRPr>
      </a:lvl6pPr>
      <a:lvl7pPr marL="2971800" indent="-228600" algn="l" rtl="0" fontAlgn="base">
        <a:spcBef>
          <a:spcPct val="20000"/>
        </a:spcBef>
        <a:spcAft>
          <a:spcPct val="0"/>
        </a:spcAft>
        <a:buClr>
          <a:srgbClr val="9E1B34"/>
        </a:buClr>
        <a:buChar char="»"/>
        <a:defRPr sz="1600">
          <a:solidFill>
            <a:schemeClr val="tx1"/>
          </a:solidFill>
          <a:latin typeface="+mn-lt"/>
        </a:defRPr>
      </a:lvl7pPr>
      <a:lvl8pPr marL="3429000" indent="-228600" algn="l" rtl="0" fontAlgn="base">
        <a:spcBef>
          <a:spcPct val="20000"/>
        </a:spcBef>
        <a:spcAft>
          <a:spcPct val="0"/>
        </a:spcAft>
        <a:buClr>
          <a:srgbClr val="9E1B34"/>
        </a:buClr>
        <a:buChar char="»"/>
        <a:defRPr sz="1600">
          <a:solidFill>
            <a:schemeClr val="tx1"/>
          </a:solidFill>
          <a:latin typeface="+mn-lt"/>
        </a:defRPr>
      </a:lvl8pPr>
      <a:lvl9pPr marL="3886200" indent="-228600" algn="l" rtl="0" fontAlgn="base">
        <a:spcBef>
          <a:spcPct val="20000"/>
        </a:spcBef>
        <a:spcAft>
          <a:spcPct val="0"/>
        </a:spcAft>
        <a:buClr>
          <a:srgbClr val="9E1B34"/>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userDrawn="1"/>
        </p:nvSpPr>
        <p:spPr>
          <a:xfrm>
            <a:off x="0" y="1"/>
            <a:ext cx="9144000" cy="5143211"/>
          </a:xfrm>
          <a:custGeom>
            <a:avLst/>
            <a:gdLst/>
            <a:ahLst/>
            <a:cxnLst/>
            <a:rect l="l" t="t" r="r" b="b"/>
            <a:pathLst>
              <a:path w="20104100" h="11308715">
                <a:moveTo>
                  <a:pt x="0" y="11308556"/>
                </a:moveTo>
                <a:lnTo>
                  <a:pt x="20104099" y="11308556"/>
                </a:lnTo>
                <a:lnTo>
                  <a:pt x="20104099" y="0"/>
                </a:lnTo>
                <a:lnTo>
                  <a:pt x="0" y="0"/>
                </a:lnTo>
                <a:lnTo>
                  <a:pt x="0" y="11308556"/>
                </a:lnTo>
                <a:close/>
              </a:path>
            </a:pathLst>
          </a:custGeom>
          <a:solidFill>
            <a:srgbClr val="051C49"/>
          </a:solidFill>
        </p:spPr>
        <p:txBody>
          <a:bodyPr wrap="square" lIns="0" tIns="0" rIns="0" bIns="0" rtlCol="0"/>
          <a:lstStyle/>
          <a:p>
            <a:endParaRPr sz="819" dirty="0"/>
          </a:p>
        </p:txBody>
      </p:sp>
      <p:sp>
        <p:nvSpPr>
          <p:cNvPr id="17" name="bk object 17"/>
          <p:cNvSpPr/>
          <p:nvPr userDrawn="1"/>
        </p:nvSpPr>
        <p:spPr>
          <a:xfrm>
            <a:off x="594036" y="385932"/>
            <a:ext cx="866745" cy="125627"/>
          </a:xfrm>
          <a:custGeom>
            <a:avLst/>
            <a:gdLst/>
            <a:ahLst/>
            <a:cxnLst/>
            <a:rect l="l" t="t" r="r" b="b"/>
            <a:pathLst>
              <a:path w="1905635" h="276225">
                <a:moveTo>
                  <a:pt x="1836551" y="59474"/>
                </a:moveTo>
                <a:lnTo>
                  <a:pt x="1804672" y="66562"/>
                </a:lnTo>
                <a:lnTo>
                  <a:pt x="1782858" y="85192"/>
                </a:lnTo>
                <a:lnTo>
                  <a:pt x="1770335" y="111410"/>
                </a:lnTo>
                <a:lnTo>
                  <a:pt x="1766333" y="141262"/>
                </a:lnTo>
                <a:lnTo>
                  <a:pt x="1770335" y="172869"/>
                </a:lnTo>
                <a:lnTo>
                  <a:pt x="1782858" y="198891"/>
                </a:lnTo>
                <a:lnTo>
                  <a:pt x="1804672" y="216547"/>
                </a:lnTo>
                <a:lnTo>
                  <a:pt x="1836551" y="223050"/>
                </a:lnTo>
                <a:lnTo>
                  <a:pt x="1862357" y="219283"/>
                </a:lnTo>
                <a:lnTo>
                  <a:pt x="1881887" y="208392"/>
                </a:lnTo>
                <a:lnTo>
                  <a:pt x="1882719" y="207344"/>
                </a:lnTo>
                <a:lnTo>
                  <a:pt x="1836551" y="207344"/>
                </a:lnTo>
                <a:lnTo>
                  <a:pt x="1813216" y="201745"/>
                </a:lnTo>
                <a:lnTo>
                  <a:pt x="1797315" y="187320"/>
                </a:lnTo>
                <a:lnTo>
                  <a:pt x="1788229" y="167627"/>
                </a:lnTo>
                <a:lnTo>
                  <a:pt x="1785338" y="146225"/>
                </a:lnTo>
                <a:lnTo>
                  <a:pt x="1905039" y="146225"/>
                </a:lnTo>
                <a:lnTo>
                  <a:pt x="1903614" y="130519"/>
                </a:lnTo>
                <a:lnTo>
                  <a:pt x="1785338" y="130519"/>
                </a:lnTo>
                <a:lnTo>
                  <a:pt x="1790314" y="110026"/>
                </a:lnTo>
                <a:lnTo>
                  <a:pt x="1800409" y="92312"/>
                </a:lnTo>
                <a:lnTo>
                  <a:pt x="1815772" y="79862"/>
                </a:lnTo>
                <a:lnTo>
                  <a:pt x="1836551" y="75160"/>
                </a:lnTo>
                <a:lnTo>
                  <a:pt x="1877644" y="75160"/>
                </a:lnTo>
                <a:lnTo>
                  <a:pt x="1868765" y="67002"/>
                </a:lnTo>
                <a:lnTo>
                  <a:pt x="1836551" y="59474"/>
                </a:lnTo>
                <a:close/>
              </a:path>
              <a:path w="1905635" h="276225">
                <a:moveTo>
                  <a:pt x="1904308" y="167701"/>
                </a:moveTo>
                <a:lnTo>
                  <a:pt x="1885282" y="167701"/>
                </a:lnTo>
                <a:lnTo>
                  <a:pt x="1879189" y="183658"/>
                </a:lnTo>
                <a:lnTo>
                  <a:pt x="1869292" y="196200"/>
                </a:lnTo>
                <a:lnTo>
                  <a:pt x="1855207" y="204404"/>
                </a:lnTo>
                <a:lnTo>
                  <a:pt x="1836551" y="207344"/>
                </a:lnTo>
                <a:lnTo>
                  <a:pt x="1882719" y="207344"/>
                </a:lnTo>
                <a:lnTo>
                  <a:pt x="1895688" y="190993"/>
                </a:lnTo>
                <a:lnTo>
                  <a:pt x="1904308" y="167701"/>
                </a:lnTo>
                <a:close/>
              </a:path>
              <a:path w="1905635" h="276225">
                <a:moveTo>
                  <a:pt x="1905114" y="146225"/>
                </a:moveTo>
                <a:lnTo>
                  <a:pt x="1905114" y="147053"/>
                </a:lnTo>
                <a:lnTo>
                  <a:pt x="1905114" y="146225"/>
                </a:lnTo>
                <a:close/>
              </a:path>
              <a:path w="1905635" h="276225">
                <a:moveTo>
                  <a:pt x="1877644" y="75160"/>
                </a:moveTo>
                <a:lnTo>
                  <a:pt x="1836551" y="75160"/>
                </a:lnTo>
                <a:lnTo>
                  <a:pt x="1857077" y="79742"/>
                </a:lnTo>
                <a:lnTo>
                  <a:pt x="1872488" y="91994"/>
                </a:lnTo>
                <a:lnTo>
                  <a:pt x="1882326" y="109668"/>
                </a:lnTo>
                <a:lnTo>
                  <a:pt x="1886131" y="130519"/>
                </a:lnTo>
                <a:lnTo>
                  <a:pt x="1903614" y="130519"/>
                </a:lnTo>
                <a:lnTo>
                  <a:pt x="1902196" y="114899"/>
                </a:lnTo>
                <a:lnTo>
                  <a:pt x="1890363" y="86846"/>
                </a:lnTo>
                <a:lnTo>
                  <a:pt x="1877644" y="75160"/>
                </a:lnTo>
                <a:close/>
              </a:path>
              <a:path w="1905635" h="276225">
                <a:moveTo>
                  <a:pt x="1706031" y="64437"/>
                </a:moveTo>
                <a:lnTo>
                  <a:pt x="1688681" y="64437"/>
                </a:lnTo>
                <a:lnTo>
                  <a:pt x="1688681" y="218914"/>
                </a:lnTo>
                <a:lnTo>
                  <a:pt x="1707665" y="218914"/>
                </a:lnTo>
                <a:lnTo>
                  <a:pt x="1707665" y="136320"/>
                </a:lnTo>
                <a:lnTo>
                  <a:pt x="1711824" y="113720"/>
                </a:lnTo>
                <a:lnTo>
                  <a:pt x="1720218" y="100792"/>
                </a:lnTo>
                <a:lnTo>
                  <a:pt x="1706031" y="100792"/>
                </a:lnTo>
                <a:lnTo>
                  <a:pt x="1706031" y="64437"/>
                </a:lnTo>
                <a:close/>
              </a:path>
              <a:path w="1905635" h="276225">
                <a:moveTo>
                  <a:pt x="1765506" y="61956"/>
                </a:moveTo>
                <a:lnTo>
                  <a:pt x="1745886" y="64070"/>
                </a:lnTo>
                <a:lnTo>
                  <a:pt x="1729359" y="71452"/>
                </a:lnTo>
                <a:lnTo>
                  <a:pt x="1716239" y="83794"/>
                </a:lnTo>
                <a:lnTo>
                  <a:pt x="1706838" y="100792"/>
                </a:lnTo>
                <a:lnTo>
                  <a:pt x="1720218" y="100792"/>
                </a:lnTo>
                <a:lnTo>
                  <a:pt x="1723577" y="95620"/>
                </a:lnTo>
                <a:lnTo>
                  <a:pt x="1741833" y="84030"/>
                </a:lnTo>
                <a:lnTo>
                  <a:pt x="1765506" y="80960"/>
                </a:lnTo>
                <a:lnTo>
                  <a:pt x="1765506" y="61956"/>
                </a:lnTo>
                <a:close/>
              </a:path>
              <a:path w="1905635" h="276225">
                <a:moveTo>
                  <a:pt x="1637447" y="17350"/>
                </a:moveTo>
                <a:lnTo>
                  <a:pt x="1619270" y="17350"/>
                </a:lnTo>
                <a:lnTo>
                  <a:pt x="1619270" y="63600"/>
                </a:lnTo>
                <a:lnTo>
                  <a:pt x="1592014" y="63600"/>
                </a:lnTo>
                <a:lnTo>
                  <a:pt x="1592014" y="79306"/>
                </a:lnTo>
                <a:lnTo>
                  <a:pt x="1619270" y="79306"/>
                </a:lnTo>
                <a:lnTo>
                  <a:pt x="1619270" y="185889"/>
                </a:lnTo>
                <a:lnTo>
                  <a:pt x="1620962" y="202453"/>
                </a:lnTo>
                <a:lnTo>
                  <a:pt x="1626606" y="213136"/>
                </a:lnTo>
                <a:lnTo>
                  <a:pt x="1637050" y="218865"/>
                </a:lnTo>
                <a:lnTo>
                  <a:pt x="1653143" y="220569"/>
                </a:lnTo>
                <a:lnTo>
                  <a:pt x="1658933" y="220569"/>
                </a:lnTo>
                <a:lnTo>
                  <a:pt x="1663886" y="219762"/>
                </a:lnTo>
                <a:lnTo>
                  <a:pt x="1669666" y="219762"/>
                </a:lnTo>
                <a:lnTo>
                  <a:pt x="1669666" y="204067"/>
                </a:lnTo>
                <a:lnTo>
                  <a:pt x="1653143" y="204067"/>
                </a:lnTo>
                <a:lnTo>
                  <a:pt x="1645116" y="202224"/>
                </a:lnTo>
                <a:lnTo>
                  <a:pt x="1640340" y="198068"/>
                </a:lnTo>
                <a:lnTo>
                  <a:pt x="1638041" y="191746"/>
                </a:lnTo>
                <a:lnTo>
                  <a:pt x="1637447" y="183408"/>
                </a:lnTo>
                <a:lnTo>
                  <a:pt x="1637447" y="78479"/>
                </a:lnTo>
                <a:lnTo>
                  <a:pt x="1668849" y="78479"/>
                </a:lnTo>
                <a:lnTo>
                  <a:pt x="1668849" y="62783"/>
                </a:lnTo>
                <a:lnTo>
                  <a:pt x="1637447" y="62783"/>
                </a:lnTo>
                <a:lnTo>
                  <a:pt x="1637447" y="17350"/>
                </a:lnTo>
                <a:close/>
              </a:path>
              <a:path w="1905635" h="276225">
                <a:moveTo>
                  <a:pt x="1669666" y="203218"/>
                </a:moveTo>
                <a:lnTo>
                  <a:pt x="1663886" y="204067"/>
                </a:lnTo>
                <a:lnTo>
                  <a:pt x="1669666" y="204067"/>
                </a:lnTo>
                <a:lnTo>
                  <a:pt x="1669666" y="203218"/>
                </a:lnTo>
                <a:close/>
              </a:path>
              <a:path w="1905635" h="276225">
                <a:moveTo>
                  <a:pt x="1473850" y="64437"/>
                </a:moveTo>
                <a:lnTo>
                  <a:pt x="1454866" y="64437"/>
                </a:lnTo>
                <a:lnTo>
                  <a:pt x="1454866" y="218914"/>
                </a:lnTo>
                <a:lnTo>
                  <a:pt x="1473850" y="218914"/>
                </a:lnTo>
                <a:lnTo>
                  <a:pt x="1473850" y="128048"/>
                </a:lnTo>
                <a:lnTo>
                  <a:pt x="1477645" y="106881"/>
                </a:lnTo>
                <a:lnTo>
                  <a:pt x="1486977" y="90855"/>
                </a:lnTo>
                <a:lnTo>
                  <a:pt x="1473850" y="90855"/>
                </a:lnTo>
                <a:lnTo>
                  <a:pt x="1473850" y="64437"/>
                </a:lnTo>
                <a:close/>
              </a:path>
              <a:path w="1905635" h="276225">
                <a:moveTo>
                  <a:pt x="1569025" y="75160"/>
                </a:moveTo>
                <a:lnTo>
                  <a:pt x="1522602" y="75160"/>
                </a:lnTo>
                <a:lnTo>
                  <a:pt x="1541699" y="78684"/>
                </a:lnTo>
                <a:lnTo>
                  <a:pt x="1553900" y="88484"/>
                </a:lnTo>
                <a:lnTo>
                  <a:pt x="1560368" y="103396"/>
                </a:lnTo>
                <a:lnTo>
                  <a:pt x="1562266" y="122258"/>
                </a:lnTo>
                <a:lnTo>
                  <a:pt x="1562266" y="218914"/>
                </a:lnTo>
                <a:lnTo>
                  <a:pt x="1581271" y="218914"/>
                </a:lnTo>
                <a:lnTo>
                  <a:pt x="1581271" y="118970"/>
                </a:lnTo>
                <a:lnTo>
                  <a:pt x="1578522" y="93978"/>
                </a:lnTo>
                <a:lnTo>
                  <a:pt x="1569191" y="75271"/>
                </a:lnTo>
                <a:lnTo>
                  <a:pt x="1569025" y="75160"/>
                </a:lnTo>
                <a:close/>
              </a:path>
              <a:path w="1905635" h="276225">
                <a:moveTo>
                  <a:pt x="1524278" y="59474"/>
                </a:moveTo>
                <a:lnTo>
                  <a:pt x="1508047" y="61708"/>
                </a:lnTo>
                <a:lnTo>
                  <a:pt x="1493598" y="68046"/>
                </a:lnTo>
                <a:lnTo>
                  <a:pt x="1482094" y="77943"/>
                </a:lnTo>
                <a:lnTo>
                  <a:pt x="1474698" y="90855"/>
                </a:lnTo>
                <a:lnTo>
                  <a:pt x="1486977" y="90855"/>
                </a:lnTo>
                <a:lnTo>
                  <a:pt x="1487397" y="90134"/>
                </a:lnTo>
                <a:lnTo>
                  <a:pt x="1502563" y="79122"/>
                </a:lnTo>
                <a:lnTo>
                  <a:pt x="1522602" y="75160"/>
                </a:lnTo>
                <a:lnTo>
                  <a:pt x="1569025" y="75160"/>
                </a:lnTo>
                <a:lnTo>
                  <a:pt x="1551652" y="63539"/>
                </a:lnTo>
                <a:lnTo>
                  <a:pt x="1524278" y="59474"/>
                </a:lnTo>
                <a:close/>
              </a:path>
              <a:path w="1905635" h="276225">
                <a:moveTo>
                  <a:pt x="1364817" y="59474"/>
                </a:moveTo>
                <a:lnTo>
                  <a:pt x="1332937" y="66562"/>
                </a:lnTo>
                <a:lnTo>
                  <a:pt x="1311123" y="85192"/>
                </a:lnTo>
                <a:lnTo>
                  <a:pt x="1298601" y="111410"/>
                </a:lnTo>
                <a:lnTo>
                  <a:pt x="1294599" y="141262"/>
                </a:lnTo>
                <a:lnTo>
                  <a:pt x="1298601" y="172869"/>
                </a:lnTo>
                <a:lnTo>
                  <a:pt x="1311123" y="198891"/>
                </a:lnTo>
                <a:lnTo>
                  <a:pt x="1332937" y="216547"/>
                </a:lnTo>
                <a:lnTo>
                  <a:pt x="1364817" y="223050"/>
                </a:lnTo>
                <a:lnTo>
                  <a:pt x="1390614" y="219283"/>
                </a:lnTo>
                <a:lnTo>
                  <a:pt x="1410142" y="208392"/>
                </a:lnTo>
                <a:lnTo>
                  <a:pt x="1410974" y="207344"/>
                </a:lnTo>
                <a:lnTo>
                  <a:pt x="1364817" y="207344"/>
                </a:lnTo>
                <a:lnTo>
                  <a:pt x="1341478" y="201745"/>
                </a:lnTo>
                <a:lnTo>
                  <a:pt x="1325570" y="187320"/>
                </a:lnTo>
                <a:lnTo>
                  <a:pt x="1316477" y="167627"/>
                </a:lnTo>
                <a:lnTo>
                  <a:pt x="1313583" y="146225"/>
                </a:lnTo>
                <a:lnTo>
                  <a:pt x="1433305" y="146225"/>
                </a:lnTo>
                <a:lnTo>
                  <a:pt x="1431874" y="130519"/>
                </a:lnTo>
                <a:lnTo>
                  <a:pt x="1313583" y="130519"/>
                </a:lnTo>
                <a:lnTo>
                  <a:pt x="1318577" y="110026"/>
                </a:lnTo>
                <a:lnTo>
                  <a:pt x="1328672" y="92312"/>
                </a:lnTo>
                <a:lnTo>
                  <a:pt x="1344032" y="79862"/>
                </a:lnTo>
                <a:lnTo>
                  <a:pt x="1364817" y="75160"/>
                </a:lnTo>
                <a:lnTo>
                  <a:pt x="1405896" y="75160"/>
                </a:lnTo>
                <a:lnTo>
                  <a:pt x="1397019" y="67002"/>
                </a:lnTo>
                <a:lnTo>
                  <a:pt x="1364817" y="59474"/>
                </a:lnTo>
                <a:close/>
              </a:path>
              <a:path w="1905635" h="276225">
                <a:moveTo>
                  <a:pt x="1432553" y="167701"/>
                </a:moveTo>
                <a:lnTo>
                  <a:pt x="1413569" y="167701"/>
                </a:lnTo>
                <a:lnTo>
                  <a:pt x="1407456" y="183658"/>
                </a:lnTo>
                <a:lnTo>
                  <a:pt x="1397549" y="196200"/>
                </a:lnTo>
                <a:lnTo>
                  <a:pt x="1383463" y="204404"/>
                </a:lnTo>
                <a:lnTo>
                  <a:pt x="1364817" y="207344"/>
                </a:lnTo>
                <a:lnTo>
                  <a:pt x="1410974" y="207344"/>
                </a:lnTo>
                <a:lnTo>
                  <a:pt x="1423942" y="190993"/>
                </a:lnTo>
                <a:lnTo>
                  <a:pt x="1432553" y="167701"/>
                </a:lnTo>
                <a:close/>
              </a:path>
              <a:path w="1905635" h="276225">
                <a:moveTo>
                  <a:pt x="1433380" y="146225"/>
                </a:moveTo>
                <a:lnTo>
                  <a:pt x="1433380" y="147053"/>
                </a:lnTo>
                <a:lnTo>
                  <a:pt x="1433380" y="146225"/>
                </a:lnTo>
                <a:close/>
              </a:path>
              <a:path w="1905635" h="276225">
                <a:moveTo>
                  <a:pt x="1405896" y="75160"/>
                </a:moveTo>
                <a:lnTo>
                  <a:pt x="1364817" y="75160"/>
                </a:lnTo>
                <a:lnTo>
                  <a:pt x="1385346" y="79742"/>
                </a:lnTo>
                <a:lnTo>
                  <a:pt x="1400759" y="91994"/>
                </a:lnTo>
                <a:lnTo>
                  <a:pt x="1410591" y="109668"/>
                </a:lnTo>
                <a:lnTo>
                  <a:pt x="1414375" y="130519"/>
                </a:lnTo>
                <a:lnTo>
                  <a:pt x="1431874" y="130519"/>
                </a:lnTo>
                <a:lnTo>
                  <a:pt x="1430450" y="114899"/>
                </a:lnTo>
                <a:lnTo>
                  <a:pt x="1418613" y="86846"/>
                </a:lnTo>
                <a:lnTo>
                  <a:pt x="1405896" y="75160"/>
                </a:lnTo>
                <a:close/>
              </a:path>
              <a:path w="1905635" h="276225">
                <a:moveTo>
                  <a:pt x="1190476" y="0"/>
                </a:moveTo>
                <a:lnTo>
                  <a:pt x="1146025" y="9177"/>
                </a:lnTo>
                <a:lnTo>
                  <a:pt x="1114276" y="33767"/>
                </a:lnTo>
                <a:lnTo>
                  <a:pt x="1095222" y="69390"/>
                </a:lnTo>
                <a:lnTo>
                  <a:pt x="1088877" y="111535"/>
                </a:lnTo>
                <a:lnTo>
                  <a:pt x="1095227" y="153701"/>
                </a:lnTo>
                <a:lnTo>
                  <a:pt x="1114276" y="189286"/>
                </a:lnTo>
                <a:lnTo>
                  <a:pt x="1146025" y="213873"/>
                </a:lnTo>
                <a:lnTo>
                  <a:pt x="1190476" y="223050"/>
                </a:lnTo>
                <a:lnTo>
                  <a:pt x="1224870" y="216946"/>
                </a:lnTo>
                <a:lnTo>
                  <a:pt x="1242359" y="205700"/>
                </a:lnTo>
                <a:lnTo>
                  <a:pt x="1190476" y="205700"/>
                </a:lnTo>
                <a:lnTo>
                  <a:pt x="1153784" y="197491"/>
                </a:lnTo>
                <a:lnTo>
                  <a:pt x="1128629" y="175961"/>
                </a:lnTo>
                <a:lnTo>
                  <a:pt x="1114160" y="145760"/>
                </a:lnTo>
                <a:lnTo>
                  <a:pt x="1109526" y="111535"/>
                </a:lnTo>
                <a:lnTo>
                  <a:pt x="1114160" y="76949"/>
                </a:lnTo>
                <a:lnTo>
                  <a:pt x="1128629" y="46781"/>
                </a:lnTo>
                <a:lnTo>
                  <a:pt x="1153784" y="25443"/>
                </a:lnTo>
                <a:lnTo>
                  <a:pt x="1190476" y="17350"/>
                </a:lnTo>
                <a:lnTo>
                  <a:pt x="1245849" y="17350"/>
                </a:lnTo>
                <a:lnTo>
                  <a:pt x="1220173" y="4453"/>
                </a:lnTo>
                <a:lnTo>
                  <a:pt x="1190476" y="0"/>
                </a:lnTo>
                <a:close/>
              </a:path>
              <a:path w="1905635" h="276225">
                <a:moveTo>
                  <a:pt x="1279720" y="137137"/>
                </a:moveTo>
                <a:lnTo>
                  <a:pt x="1259071" y="137137"/>
                </a:lnTo>
                <a:lnTo>
                  <a:pt x="1252186" y="163880"/>
                </a:lnTo>
                <a:lnTo>
                  <a:pt x="1238097" y="185668"/>
                </a:lnTo>
                <a:lnTo>
                  <a:pt x="1217346" y="200331"/>
                </a:lnTo>
                <a:lnTo>
                  <a:pt x="1190476" y="205700"/>
                </a:lnTo>
                <a:lnTo>
                  <a:pt x="1242359" y="205700"/>
                </a:lnTo>
                <a:lnTo>
                  <a:pt x="1251825" y="199613"/>
                </a:lnTo>
                <a:lnTo>
                  <a:pt x="1270417" y="172520"/>
                </a:lnTo>
                <a:lnTo>
                  <a:pt x="1279720" y="137137"/>
                </a:lnTo>
                <a:close/>
              </a:path>
              <a:path w="1905635" h="276225">
                <a:moveTo>
                  <a:pt x="1245849" y="17350"/>
                </a:moveTo>
                <a:lnTo>
                  <a:pt x="1190476" y="17350"/>
                </a:lnTo>
                <a:lnTo>
                  <a:pt x="1213007" y="20832"/>
                </a:lnTo>
                <a:lnTo>
                  <a:pt x="1232517" y="30974"/>
                </a:lnTo>
                <a:lnTo>
                  <a:pt x="1247534" y="47313"/>
                </a:lnTo>
                <a:lnTo>
                  <a:pt x="1256590" y="69390"/>
                </a:lnTo>
                <a:lnTo>
                  <a:pt x="1276421" y="69390"/>
                </a:lnTo>
                <a:lnTo>
                  <a:pt x="1266244" y="39381"/>
                </a:lnTo>
                <a:lnTo>
                  <a:pt x="1246462" y="17657"/>
                </a:lnTo>
                <a:lnTo>
                  <a:pt x="1245849" y="17350"/>
                </a:lnTo>
                <a:close/>
              </a:path>
              <a:path w="1905635" h="276225">
                <a:moveTo>
                  <a:pt x="876549" y="258578"/>
                </a:moveTo>
                <a:lnTo>
                  <a:pt x="876549" y="274284"/>
                </a:lnTo>
                <a:lnTo>
                  <a:pt x="879858" y="275091"/>
                </a:lnTo>
                <a:lnTo>
                  <a:pt x="883166" y="275091"/>
                </a:lnTo>
                <a:lnTo>
                  <a:pt x="890601" y="275939"/>
                </a:lnTo>
                <a:lnTo>
                  <a:pt x="905538" y="274363"/>
                </a:lnTo>
                <a:lnTo>
                  <a:pt x="915898" y="268914"/>
                </a:lnTo>
                <a:lnTo>
                  <a:pt x="922605" y="260232"/>
                </a:lnTo>
                <a:lnTo>
                  <a:pt x="885637" y="260232"/>
                </a:lnTo>
                <a:lnTo>
                  <a:pt x="881512" y="259405"/>
                </a:lnTo>
                <a:lnTo>
                  <a:pt x="876549" y="258578"/>
                </a:lnTo>
                <a:close/>
              </a:path>
              <a:path w="1905635" h="276225">
                <a:moveTo>
                  <a:pt x="881512" y="62783"/>
                </a:moveTo>
                <a:lnTo>
                  <a:pt x="861680" y="62783"/>
                </a:lnTo>
                <a:lnTo>
                  <a:pt x="923657" y="218914"/>
                </a:lnTo>
                <a:lnTo>
                  <a:pt x="917040" y="236275"/>
                </a:lnTo>
                <a:lnTo>
                  <a:pt x="912430" y="245942"/>
                </a:lnTo>
                <a:lnTo>
                  <a:pt x="907431" y="253519"/>
                </a:lnTo>
                <a:lnTo>
                  <a:pt x="900420" y="258464"/>
                </a:lnTo>
                <a:lnTo>
                  <a:pt x="889773" y="260232"/>
                </a:lnTo>
                <a:lnTo>
                  <a:pt x="922605" y="260232"/>
                </a:lnTo>
                <a:lnTo>
                  <a:pt x="923958" y="258464"/>
                </a:lnTo>
                <a:lnTo>
                  <a:pt x="931898" y="242076"/>
                </a:lnTo>
                <a:lnTo>
                  <a:pt x="949697" y="194978"/>
                </a:lnTo>
                <a:lnTo>
                  <a:pt x="932746" y="194978"/>
                </a:lnTo>
                <a:lnTo>
                  <a:pt x="881512" y="62783"/>
                </a:lnTo>
                <a:close/>
              </a:path>
              <a:path w="1905635" h="276225">
                <a:moveTo>
                  <a:pt x="999655" y="62783"/>
                </a:moveTo>
                <a:lnTo>
                  <a:pt x="980650" y="62783"/>
                </a:lnTo>
                <a:lnTo>
                  <a:pt x="932746" y="194978"/>
                </a:lnTo>
                <a:lnTo>
                  <a:pt x="949697" y="194978"/>
                </a:lnTo>
                <a:lnTo>
                  <a:pt x="999655" y="62783"/>
                </a:lnTo>
                <a:close/>
              </a:path>
              <a:path w="1905635" h="276225">
                <a:moveTo>
                  <a:pt x="818708" y="17350"/>
                </a:moveTo>
                <a:lnTo>
                  <a:pt x="800551" y="17350"/>
                </a:lnTo>
                <a:lnTo>
                  <a:pt x="800551" y="63600"/>
                </a:lnTo>
                <a:lnTo>
                  <a:pt x="773285" y="63600"/>
                </a:lnTo>
                <a:lnTo>
                  <a:pt x="773285" y="79306"/>
                </a:lnTo>
                <a:lnTo>
                  <a:pt x="800551" y="79306"/>
                </a:lnTo>
                <a:lnTo>
                  <a:pt x="800551" y="185889"/>
                </a:lnTo>
                <a:lnTo>
                  <a:pt x="802242" y="202453"/>
                </a:lnTo>
                <a:lnTo>
                  <a:pt x="807882" y="213136"/>
                </a:lnTo>
                <a:lnTo>
                  <a:pt x="818322" y="218865"/>
                </a:lnTo>
                <a:lnTo>
                  <a:pt x="834414" y="220569"/>
                </a:lnTo>
                <a:lnTo>
                  <a:pt x="840215" y="220569"/>
                </a:lnTo>
                <a:lnTo>
                  <a:pt x="845157" y="219762"/>
                </a:lnTo>
                <a:lnTo>
                  <a:pt x="850937" y="219762"/>
                </a:lnTo>
                <a:lnTo>
                  <a:pt x="850937" y="204067"/>
                </a:lnTo>
                <a:lnTo>
                  <a:pt x="834414" y="204067"/>
                </a:lnTo>
                <a:lnTo>
                  <a:pt x="826381" y="202224"/>
                </a:lnTo>
                <a:lnTo>
                  <a:pt x="821601" y="198068"/>
                </a:lnTo>
                <a:lnTo>
                  <a:pt x="819302" y="191746"/>
                </a:lnTo>
                <a:lnTo>
                  <a:pt x="818708" y="183408"/>
                </a:lnTo>
                <a:lnTo>
                  <a:pt x="818708" y="78479"/>
                </a:lnTo>
                <a:lnTo>
                  <a:pt x="850110" y="78479"/>
                </a:lnTo>
                <a:lnTo>
                  <a:pt x="850110" y="62783"/>
                </a:lnTo>
                <a:lnTo>
                  <a:pt x="818708" y="62783"/>
                </a:lnTo>
                <a:lnTo>
                  <a:pt x="818708" y="17350"/>
                </a:lnTo>
                <a:close/>
              </a:path>
              <a:path w="1905635" h="276225">
                <a:moveTo>
                  <a:pt x="850937" y="203218"/>
                </a:moveTo>
                <a:lnTo>
                  <a:pt x="845157" y="204067"/>
                </a:lnTo>
                <a:lnTo>
                  <a:pt x="850937" y="204067"/>
                </a:lnTo>
                <a:lnTo>
                  <a:pt x="850937" y="203218"/>
                </a:lnTo>
                <a:close/>
              </a:path>
              <a:path w="1905635" h="276225">
                <a:moveTo>
                  <a:pt x="759212" y="4115"/>
                </a:moveTo>
                <a:lnTo>
                  <a:pt x="740228" y="4115"/>
                </a:lnTo>
                <a:lnTo>
                  <a:pt x="740228" y="34690"/>
                </a:lnTo>
                <a:lnTo>
                  <a:pt x="759212" y="34690"/>
                </a:lnTo>
                <a:lnTo>
                  <a:pt x="759212" y="4115"/>
                </a:lnTo>
                <a:close/>
              </a:path>
              <a:path w="1905635" h="276225">
                <a:moveTo>
                  <a:pt x="759212" y="63600"/>
                </a:moveTo>
                <a:lnTo>
                  <a:pt x="740228" y="63600"/>
                </a:lnTo>
                <a:lnTo>
                  <a:pt x="740228" y="218914"/>
                </a:lnTo>
                <a:lnTo>
                  <a:pt x="759212" y="218914"/>
                </a:lnTo>
                <a:lnTo>
                  <a:pt x="759212" y="63600"/>
                </a:lnTo>
                <a:close/>
              </a:path>
              <a:path w="1905635" h="276225">
                <a:moveTo>
                  <a:pt x="666702" y="64437"/>
                </a:moveTo>
                <a:lnTo>
                  <a:pt x="649372" y="64437"/>
                </a:lnTo>
                <a:lnTo>
                  <a:pt x="649372" y="218914"/>
                </a:lnTo>
                <a:lnTo>
                  <a:pt x="668356" y="218914"/>
                </a:lnTo>
                <a:lnTo>
                  <a:pt x="668356" y="136320"/>
                </a:lnTo>
                <a:lnTo>
                  <a:pt x="672511" y="113720"/>
                </a:lnTo>
                <a:lnTo>
                  <a:pt x="680900" y="100792"/>
                </a:lnTo>
                <a:lnTo>
                  <a:pt x="666702" y="100792"/>
                </a:lnTo>
                <a:lnTo>
                  <a:pt x="666702" y="64437"/>
                </a:lnTo>
                <a:close/>
              </a:path>
              <a:path w="1905635" h="276225">
                <a:moveTo>
                  <a:pt x="726197" y="61956"/>
                </a:moveTo>
                <a:lnTo>
                  <a:pt x="706564" y="64070"/>
                </a:lnTo>
                <a:lnTo>
                  <a:pt x="690039" y="71452"/>
                </a:lnTo>
                <a:lnTo>
                  <a:pt x="676926" y="83794"/>
                </a:lnTo>
                <a:lnTo>
                  <a:pt x="667529" y="100792"/>
                </a:lnTo>
                <a:lnTo>
                  <a:pt x="680900" y="100792"/>
                </a:lnTo>
                <a:lnTo>
                  <a:pt x="684256" y="95620"/>
                </a:lnTo>
                <a:lnTo>
                  <a:pt x="702511" y="84030"/>
                </a:lnTo>
                <a:lnTo>
                  <a:pt x="726197" y="80960"/>
                </a:lnTo>
                <a:lnTo>
                  <a:pt x="726197" y="61956"/>
                </a:lnTo>
                <a:close/>
              </a:path>
              <a:path w="1905635" h="276225">
                <a:moveTo>
                  <a:pt x="512225" y="63600"/>
                </a:moveTo>
                <a:lnTo>
                  <a:pt x="493220" y="63600"/>
                </a:lnTo>
                <a:lnTo>
                  <a:pt x="493220" y="164403"/>
                </a:lnTo>
                <a:lnTo>
                  <a:pt x="496276" y="188895"/>
                </a:lnTo>
                <a:lnTo>
                  <a:pt x="505915" y="207352"/>
                </a:lnTo>
                <a:lnTo>
                  <a:pt x="522839" y="218996"/>
                </a:lnTo>
                <a:lnTo>
                  <a:pt x="547752" y="223050"/>
                </a:lnTo>
                <a:lnTo>
                  <a:pt x="564501" y="220920"/>
                </a:lnTo>
                <a:lnTo>
                  <a:pt x="579549" y="214685"/>
                </a:lnTo>
                <a:lnTo>
                  <a:pt x="588680" y="207344"/>
                </a:lnTo>
                <a:lnTo>
                  <a:pt x="553522" y="207344"/>
                </a:lnTo>
                <a:lnTo>
                  <a:pt x="534633" y="204581"/>
                </a:lnTo>
                <a:lnTo>
                  <a:pt x="522028" y="196408"/>
                </a:lnTo>
                <a:lnTo>
                  <a:pt x="514840" y="182964"/>
                </a:lnTo>
                <a:lnTo>
                  <a:pt x="512225" y="164403"/>
                </a:lnTo>
                <a:lnTo>
                  <a:pt x="512225" y="63600"/>
                </a:lnTo>
                <a:close/>
              </a:path>
              <a:path w="1905635" h="276225">
                <a:moveTo>
                  <a:pt x="619604" y="190842"/>
                </a:moveTo>
                <a:lnTo>
                  <a:pt x="602274" y="190842"/>
                </a:lnTo>
                <a:lnTo>
                  <a:pt x="602274" y="218914"/>
                </a:lnTo>
                <a:lnTo>
                  <a:pt x="619604" y="218914"/>
                </a:lnTo>
                <a:lnTo>
                  <a:pt x="619604" y="190842"/>
                </a:lnTo>
                <a:close/>
              </a:path>
              <a:path w="1905635" h="276225">
                <a:moveTo>
                  <a:pt x="619604" y="63600"/>
                </a:moveTo>
                <a:lnTo>
                  <a:pt x="599793" y="63600"/>
                </a:lnTo>
                <a:lnTo>
                  <a:pt x="599793" y="145419"/>
                </a:lnTo>
                <a:lnTo>
                  <a:pt x="597092" y="168334"/>
                </a:lnTo>
                <a:lnTo>
                  <a:pt x="588736" y="188150"/>
                </a:lnTo>
                <a:lnTo>
                  <a:pt x="574340" y="202081"/>
                </a:lnTo>
                <a:lnTo>
                  <a:pt x="553522" y="207344"/>
                </a:lnTo>
                <a:lnTo>
                  <a:pt x="588680" y="207344"/>
                </a:lnTo>
                <a:lnTo>
                  <a:pt x="592116" y="204581"/>
                </a:lnTo>
                <a:lnTo>
                  <a:pt x="601426" y="190842"/>
                </a:lnTo>
                <a:lnTo>
                  <a:pt x="619604" y="190842"/>
                </a:lnTo>
                <a:lnTo>
                  <a:pt x="619604" y="63600"/>
                </a:lnTo>
                <a:close/>
              </a:path>
              <a:path w="1905635" h="276225">
                <a:moveTo>
                  <a:pt x="408950" y="59474"/>
                </a:moveTo>
                <a:lnTo>
                  <a:pt x="377242" y="66094"/>
                </a:lnTo>
                <a:lnTo>
                  <a:pt x="354210" y="83943"/>
                </a:lnTo>
                <a:lnTo>
                  <a:pt x="340164" y="110005"/>
                </a:lnTo>
                <a:lnTo>
                  <a:pt x="335413" y="141262"/>
                </a:lnTo>
                <a:lnTo>
                  <a:pt x="340164" y="172869"/>
                </a:lnTo>
                <a:lnTo>
                  <a:pt x="354210" y="198891"/>
                </a:lnTo>
                <a:lnTo>
                  <a:pt x="377242" y="216547"/>
                </a:lnTo>
                <a:lnTo>
                  <a:pt x="408950" y="223050"/>
                </a:lnTo>
                <a:lnTo>
                  <a:pt x="432839" y="218857"/>
                </a:lnTo>
                <a:lnTo>
                  <a:pt x="451206" y="207344"/>
                </a:lnTo>
                <a:lnTo>
                  <a:pt x="408950" y="207344"/>
                </a:lnTo>
                <a:lnTo>
                  <a:pt x="385094" y="201667"/>
                </a:lnTo>
                <a:lnTo>
                  <a:pt x="368056" y="186699"/>
                </a:lnTo>
                <a:lnTo>
                  <a:pt x="357835" y="165533"/>
                </a:lnTo>
                <a:lnTo>
                  <a:pt x="354428" y="141262"/>
                </a:lnTo>
                <a:lnTo>
                  <a:pt x="357835" y="116988"/>
                </a:lnTo>
                <a:lnTo>
                  <a:pt x="368056" y="95815"/>
                </a:lnTo>
                <a:lnTo>
                  <a:pt x="385094" y="80839"/>
                </a:lnTo>
                <a:lnTo>
                  <a:pt x="408950" y="75160"/>
                </a:lnTo>
                <a:lnTo>
                  <a:pt x="453303" y="75160"/>
                </a:lnTo>
                <a:lnTo>
                  <a:pt x="451179" y="72590"/>
                </a:lnTo>
                <a:lnTo>
                  <a:pt x="432116" y="62740"/>
                </a:lnTo>
                <a:lnTo>
                  <a:pt x="408950" y="59474"/>
                </a:lnTo>
                <a:close/>
              </a:path>
              <a:path w="1905635" h="276225">
                <a:moveTo>
                  <a:pt x="473378" y="162748"/>
                </a:moveTo>
                <a:lnTo>
                  <a:pt x="454384" y="162748"/>
                </a:lnTo>
                <a:lnTo>
                  <a:pt x="449605" y="180521"/>
                </a:lnTo>
                <a:lnTo>
                  <a:pt x="439716" y="194651"/>
                </a:lnTo>
                <a:lnTo>
                  <a:pt x="425803" y="203978"/>
                </a:lnTo>
                <a:lnTo>
                  <a:pt x="408950" y="207344"/>
                </a:lnTo>
                <a:lnTo>
                  <a:pt x="451206" y="207344"/>
                </a:lnTo>
                <a:lnTo>
                  <a:pt x="452005" y="206843"/>
                </a:lnTo>
                <a:lnTo>
                  <a:pt x="465751" y="187857"/>
                </a:lnTo>
                <a:lnTo>
                  <a:pt x="473378" y="162748"/>
                </a:lnTo>
                <a:close/>
              </a:path>
              <a:path w="1905635" h="276225">
                <a:moveTo>
                  <a:pt x="453303" y="75160"/>
                </a:moveTo>
                <a:lnTo>
                  <a:pt x="408950" y="75160"/>
                </a:lnTo>
                <a:lnTo>
                  <a:pt x="425549" y="77718"/>
                </a:lnTo>
                <a:lnTo>
                  <a:pt x="438273" y="85082"/>
                </a:lnTo>
                <a:lnTo>
                  <a:pt x="447280" y="96783"/>
                </a:lnTo>
                <a:lnTo>
                  <a:pt x="452729" y="112352"/>
                </a:lnTo>
                <a:lnTo>
                  <a:pt x="471734" y="112352"/>
                </a:lnTo>
                <a:lnTo>
                  <a:pt x="464825" y="89102"/>
                </a:lnTo>
                <a:lnTo>
                  <a:pt x="453303" y="75160"/>
                </a:lnTo>
                <a:close/>
              </a:path>
              <a:path w="1905635" h="276225">
                <a:moveTo>
                  <a:pt x="252798" y="59474"/>
                </a:moveTo>
                <a:lnTo>
                  <a:pt x="220910" y="66562"/>
                </a:lnTo>
                <a:lnTo>
                  <a:pt x="199097" y="85192"/>
                </a:lnTo>
                <a:lnTo>
                  <a:pt x="186580" y="111410"/>
                </a:lnTo>
                <a:lnTo>
                  <a:pt x="182580" y="141262"/>
                </a:lnTo>
                <a:lnTo>
                  <a:pt x="186580" y="172869"/>
                </a:lnTo>
                <a:lnTo>
                  <a:pt x="199097" y="198891"/>
                </a:lnTo>
                <a:lnTo>
                  <a:pt x="220910" y="216547"/>
                </a:lnTo>
                <a:lnTo>
                  <a:pt x="252798" y="223050"/>
                </a:lnTo>
                <a:lnTo>
                  <a:pt x="278607" y="219283"/>
                </a:lnTo>
                <a:lnTo>
                  <a:pt x="298140" y="208392"/>
                </a:lnTo>
                <a:lnTo>
                  <a:pt x="298971" y="207344"/>
                </a:lnTo>
                <a:lnTo>
                  <a:pt x="252798" y="207344"/>
                </a:lnTo>
                <a:lnTo>
                  <a:pt x="229454" y="201745"/>
                </a:lnTo>
                <a:lnTo>
                  <a:pt x="213555" y="187320"/>
                </a:lnTo>
                <a:lnTo>
                  <a:pt x="204473" y="167627"/>
                </a:lnTo>
                <a:lnTo>
                  <a:pt x="201585" y="146225"/>
                </a:lnTo>
                <a:lnTo>
                  <a:pt x="321307" y="146225"/>
                </a:lnTo>
                <a:lnTo>
                  <a:pt x="319873" y="130519"/>
                </a:lnTo>
                <a:lnTo>
                  <a:pt x="201585" y="130519"/>
                </a:lnTo>
                <a:lnTo>
                  <a:pt x="206563" y="110026"/>
                </a:lnTo>
                <a:lnTo>
                  <a:pt x="216653" y="92312"/>
                </a:lnTo>
                <a:lnTo>
                  <a:pt x="232012" y="79862"/>
                </a:lnTo>
                <a:lnTo>
                  <a:pt x="252798" y="75160"/>
                </a:lnTo>
                <a:lnTo>
                  <a:pt x="293885" y="75160"/>
                </a:lnTo>
                <a:lnTo>
                  <a:pt x="285007" y="67002"/>
                </a:lnTo>
                <a:lnTo>
                  <a:pt x="252798" y="59474"/>
                </a:lnTo>
                <a:close/>
              </a:path>
              <a:path w="1905635" h="276225">
                <a:moveTo>
                  <a:pt x="320534" y="167701"/>
                </a:moveTo>
                <a:lnTo>
                  <a:pt x="301551" y="167701"/>
                </a:lnTo>
                <a:lnTo>
                  <a:pt x="295436" y="183658"/>
                </a:lnTo>
                <a:lnTo>
                  <a:pt x="285534" y="196200"/>
                </a:lnTo>
                <a:lnTo>
                  <a:pt x="271452" y="204404"/>
                </a:lnTo>
                <a:lnTo>
                  <a:pt x="252798" y="207344"/>
                </a:lnTo>
                <a:lnTo>
                  <a:pt x="298971" y="207344"/>
                </a:lnTo>
                <a:lnTo>
                  <a:pt x="311935" y="190993"/>
                </a:lnTo>
                <a:lnTo>
                  <a:pt x="320534" y="167701"/>
                </a:lnTo>
                <a:close/>
              </a:path>
              <a:path w="1905635" h="276225">
                <a:moveTo>
                  <a:pt x="321382" y="146225"/>
                </a:moveTo>
                <a:lnTo>
                  <a:pt x="321382" y="147053"/>
                </a:lnTo>
                <a:lnTo>
                  <a:pt x="321382" y="146225"/>
                </a:lnTo>
                <a:close/>
              </a:path>
              <a:path w="1905635" h="276225">
                <a:moveTo>
                  <a:pt x="293885" y="75160"/>
                </a:moveTo>
                <a:lnTo>
                  <a:pt x="252798" y="75160"/>
                </a:lnTo>
                <a:lnTo>
                  <a:pt x="273327" y="79742"/>
                </a:lnTo>
                <a:lnTo>
                  <a:pt x="288741" y="91994"/>
                </a:lnTo>
                <a:lnTo>
                  <a:pt x="298573" y="109668"/>
                </a:lnTo>
                <a:lnTo>
                  <a:pt x="302357" y="130519"/>
                </a:lnTo>
                <a:lnTo>
                  <a:pt x="319873" y="130519"/>
                </a:lnTo>
                <a:lnTo>
                  <a:pt x="318447" y="114899"/>
                </a:lnTo>
                <a:lnTo>
                  <a:pt x="306605" y="86846"/>
                </a:lnTo>
                <a:lnTo>
                  <a:pt x="293885" y="75160"/>
                </a:lnTo>
                <a:close/>
              </a:path>
              <a:path w="1905635" h="276225">
                <a:moveTo>
                  <a:pt x="21465" y="148697"/>
                </a:moveTo>
                <a:lnTo>
                  <a:pt x="0" y="148697"/>
                </a:lnTo>
                <a:lnTo>
                  <a:pt x="5172" y="182401"/>
                </a:lnTo>
                <a:lnTo>
                  <a:pt x="22813" y="205813"/>
                </a:lnTo>
                <a:lnTo>
                  <a:pt x="50526" y="219466"/>
                </a:lnTo>
                <a:lnTo>
                  <a:pt x="85913" y="223898"/>
                </a:lnTo>
                <a:lnTo>
                  <a:pt x="130758" y="216435"/>
                </a:lnTo>
                <a:lnTo>
                  <a:pt x="144615" y="206538"/>
                </a:lnTo>
                <a:lnTo>
                  <a:pt x="91704" y="206538"/>
                </a:lnTo>
                <a:lnTo>
                  <a:pt x="64230" y="203776"/>
                </a:lnTo>
                <a:lnTo>
                  <a:pt x="41714" y="194352"/>
                </a:lnTo>
                <a:lnTo>
                  <a:pt x="26634" y="176561"/>
                </a:lnTo>
                <a:lnTo>
                  <a:pt x="21465" y="148697"/>
                </a:lnTo>
                <a:close/>
              </a:path>
              <a:path w="1905635" h="276225">
                <a:moveTo>
                  <a:pt x="81788" y="0"/>
                </a:moveTo>
                <a:lnTo>
                  <a:pt x="44721" y="6519"/>
                </a:lnTo>
                <a:lnTo>
                  <a:pt x="21990" y="22411"/>
                </a:lnTo>
                <a:lnTo>
                  <a:pt x="10569" y="42172"/>
                </a:lnTo>
                <a:lnTo>
                  <a:pt x="7434" y="60301"/>
                </a:lnTo>
                <a:lnTo>
                  <a:pt x="11446" y="81444"/>
                </a:lnTo>
                <a:lnTo>
                  <a:pt x="22195" y="96241"/>
                </a:lnTo>
                <a:lnTo>
                  <a:pt x="37746" y="106082"/>
                </a:lnTo>
                <a:lnTo>
                  <a:pt x="56165" y="112352"/>
                </a:lnTo>
                <a:lnTo>
                  <a:pt x="104091" y="123912"/>
                </a:lnTo>
                <a:lnTo>
                  <a:pt x="119427" y="128583"/>
                </a:lnTo>
                <a:lnTo>
                  <a:pt x="133831" y="135889"/>
                </a:lnTo>
                <a:lnTo>
                  <a:pt x="144516" y="146916"/>
                </a:lnTo>
                <a:lnTo>
                  <a:pt x="148697" y="162748"/>
                </a:lnTo>
                <a:lnTo>
                  <a:pt x="142928" y="182830"/>
                </a:lnTo>
                <a:lnTo>
                  <a:pt x="128564" y="196411"/>
                </a:lnTo>
                <a:lnTo>
                  <a:pt x="110018" y="204109"/>
                </a:lnTo>
                <a:lnTo>
                  <a:pt x="91704" y="206538"/>
                </a:lnTo>
                <a:lnTo>
                  <a:pt x="144615" y="206538"/>
                </a:lnTo>
                <a:lnTo>
                  <a:pt x="155310" y="198899"/>
                </a:lnTo>
                <a:lnTo>
                  <a:pt x="165610" y="178576"/>
                </a:lnTo>
                <a:lnTo>
                  <a:pt x="167701" y="162748"/>
                </a:lnTo>
                <a:lnTo>
                  <a:pt x="163235" y="140034"/>
                </a:lnTo>
                <a:lnTo>
                  <a:pt x="151178" y="124132"/>
                </a:lnTo>
                <a:lnTo>
                  <a:pt x="133546" y="113491"/>
                </a:lnTo>
                <a:lnTo>
                  <a:pt x="112352" y="106562"/>
                </a:lnTo>
                <a:lnTo>
                  <a:pt x="60312" y="93347"/>
                </a:lnTo>
                <a:lnTo>
                  <a:pt x="47950" y="89349"/>
                </a:lnTo>
                <a:lnTo>
                  <a:pt x="37682" y="83024"/>
                </a:lnTo>
                <a:lnTo>
                  <a:pt x="30668" y="73600"/>
                </a:lnTo>
                <a:lnTo>
                  <a:pt x="28072" y="60301"/>
                </a:lnTo>
                <a:lnTo>
                  <a:pt x="32516" y="39993"/>
                </a:lnTo>
                <a:lnTo>
                  <a:pt x="44399" y="26740"/>
                </a:lnTo>
                <a:lnTo>
                  <a:pt x="61547" y="19529"/>
                </a:lnTo>
                <a:lnTo>
                  <a:pt x="81788" y="17350"/>
                </a:lnTo>
                <a:lnTo>
                  <a:pt x="137503" y="17350"/>
                </a:lnTo>
                <a:lnTo>
                  <a:pt x="137241" y="17034"/>
                </a:lnTo>
                <a:lnTo>
                  <a:pt x="111955" y="4296"/>
                </a:lnTo>
                <a:lnTo>
                  <a:pt x="81788" y="0"/>
                </a:lnTo>
                <a:close/>
              </a:path>
              <a:path w="1905635" h="276225">
                <a:moveTo>
                  <a:pt x="137503" y="17350"/>
                </a:moveTo>
                <a:lnTo>
                  <a:pt x="81788" y="17350"/>
                </a:lnTo>
                <a:lnTo>
                  <a:pt x="103729" y="20446"/>
                </a:lnTo>
                <a:lnTo>
                  <a:pt x="122263" y="29738"/>
                </a:lnTo>
                <a:lnTo>
                  <a:pt x="135221" y="45228"/>
                </a:lnTo>
                <a:lnTo>
                  <a:pt x="140435" y="66919"/>
                </a:lnTo>
                <a:lnTo>
                  <a:pt x="161094" y="66919"/>
                </a:lnTo>
                <a:lnTo>
                  <a:pt x="154628" y="37985"/>
                </a:lnTo>
                <a:lnTo>
                  <a:pt x="137503" y="17350"/>
                </a:lnTo>
                <a:close/>
              </a:path>
            </a:pathLst>
          </a:custGeom>
          <a:solidFill>
            <a:srgbClr val="FFFFFF"/>
          </a:solidFill>
        </p:spPr>
        <p:txBody>
          <a:bodyPr wrap="square" lIns="0" tIns="0" rIns="0" bIns="0" rtlCol="0"/>
          <a:lstStyle/>
          <a:p>
            <a:endParaRPr sz="819" dirty="0"/>
          </a:p>
        </p:txBody>
      </p:sp>
      <p:sp>
        <p:nvSpPr>
          <p:cNvPr id="18" name="bk object 18"/>
          <p:cNvSpPr/>
          <p:nvPr userDrawn="1"/>
        </p:nvSpPr>
        <p:spPr>
          <a:xfrm>
            <a:off x="598537" y="239838"/>
            <a:ext cx="830354" cy="125627"/>
          </a:xfrm>
          <a:custGeom>
            <a:avLst/>
            <a:gdLst/>
            <a:ahLst/>
            <a:cxnLst/>
            <a:rect l="l" t="t" r="r" b="b"/>
            <a:pathLst>
              <a:path w="1825625" h="276225">
                <a:moveTo>
                  <a:pt x="1765527" y="64406"/>
                </a:moveTo>
                <a:lnTo>
                  <a:pt x="1748177" y="64406"/>
                </a:lnTo>
                <a:lnTo>
                  <a:pt x="1748177" y="218914"/>
                </a:lnTo>
                <a:lnTo>
                  <a:pt x="1767160" y="218914"/>
                </a:lnTo>
                <a:lnTo>
                  <a:pt x="1767160" y="136299"/>
                </a:lnTo>
                <a:lnTo>
                  <a:pt x="1771321" y="113706"/>
                </a:lnTo>
                <a:lnTo>
                  <a:pt x="1779718" y="100782"/>
                </a:lnTo>
                <a:lnTo>
                  <a:pt x="1765527" y="100782"/>
                </a:lnTo>
                <a:lnTo>
                  <a:pt x="1765527" y="64406"/>
                </a:lnTo>
                <a:close/>
              </a:path>
              <a:path w="1825625" h="276225">
                <a:moveTo>
                  <a:pt x="1825002" y="61935"/>
                </a:moveTo>
                <a:lnTo>
                  <a:pt x="1805386" y="64060"/>
                </a:lnTo>
                <a:lnTo>
                  <a:pt x="1788859" y="71444"/>
                </a:lnTo>
                <a:lnTo>
                  <a:pt x="1775736" y="83785"/>
                </a:lnTo>
                <a:lnTo>
                  <a:pt x="1766333" y="100782"/>
                </a:lnTo>
                <a:lnTo>
                  <a:pt x="1779718" y="100782"/>
                </a:lnTo>
                <a:lnTo>
                  <a:pt x="1783076" y="95612"/>
                </a:lnTo>
                <a:lnTo>
                  <a:pt x="1801333" y="84023"/>
                </a:lnTo>
                <a:lnTo>
                  <a:pt x="1825002" y="80950"/>
                </a:lnTo>
                <a:lnTo>
                  <a:pt x="1825002" y="61935"/>
                </a:lnTo>
                <a:close/>
              </a:path>
              <a:path w="1825625" h="276225">
                <a:moveTo>
                  <a:pt x="1658127" y="59474"/>
                </a:moveTo>
                <a:lnTo>
                  <a:pt x="1626239" y="66561"/>
                </a:lnTo>
                <a:lnTo>
                  <a:pt x="1604426" y="85185"/>
                </a:lnTo>
                <a:lnTo>
                  <a:pt x="1591909" y="111396"/>
                </a:lnTo>
                <a:lnTo>
                  <a:pt x="1587909" y="141241"/>
                </a:lnTo>
                <a:lnTo>
                  <a:pt x="1591909" y="172846"/>
                </a:lnTo>
                <a:lnTo>
                  <a:pt x="1604426" y="198877"/>
                </a:lnTo>
                <a:lnTo>
                  <a:pt x="1626239" y="216542"/>
                </a:lnTo>
                <a:lnTo>
                  <a:pt x="1658127" y="223050"/>
                </a:lnTo>
                <a:lnTo>
                  <a:pt x="1683924" y="219281"/>
                </a:lnTo>
                <a:lnTo>
                  <a:pt x="1703453" y="208386"/>
                </a:lnTo>
                <a:lnTo>
                  <a:pt x="1704279" y="207344"/>
                </a:lnTo>
                <a:lnTo>
                  <a:pt x="1658127" y="207344"/>
                </a:lnTo>
                <a:lnTo>
                  <a:pt x="1634784" y="201742"/>
                </a:lnTo>
                <a:lnTo>
                  <a:pt x="1618877" y="187311"/>
                </a:lnTo>
                <a:lnTo>
                  <a:pt x="1609786" y="167614"/>
                </a:lnTo>
                <a:lnTo>
                  <a:pt x="1606893" y="146215"/>
                </a:lnTo>
                <a:lnTo>
                  <a:pt x="1726605" y="146215"/>
                </a:lnTo>
                <a:lnTo>
                  <a:pt x="1725177" y="130519"/>
                </a:lnTo>
                <a:lnTo>
                  <a:pt x="1606893" y="130519"/>
                </a:lnTo>
                <a:lnTo>
                  <a:pt x="1611883" y="110011"/>
                </a:lnTo>
                <a:lnTo>
                  <a:pt x="1621979" y="92295"/>
                </a:lnTo>
                <a:lnTo>
                  <a:pt x="1637341" y="79849"/>
                </a:lnTo>
                <a:lnTo>
                  <a:pt x="1658127" y="75149"/>
                </a:lnTo>
                <a:lnTo>
                  <a:pt x="1699198" y="75149"/>
                </a:lnTo>
                <a:lnTo>
                  <a:pt x="1690329" y="67000"/>
                </a:lnTo>
                <a:lnTo>
                  <a:pt x="1658127" y="59474"/>
                </a:lnTo>
                <a:close/>
              </a:path>
              <a:path w="1825625" h="276225">
                <a:moveTo>
                  <a:pt x="1725863" y="167680"/>
                </a:moveTo>
                <a:lnTo>
                  <a:pt x="1706879" y="167680"/>
                </a:lnTo>
                <a:lnTo>
                  <a:pt x="1700762" y="183649"/>
                </a:lnTo>
                <a:lnTo>
                  <a:pt x="1690855" y="196198"/>
                </a:lnTo>
                <a:lnTo>
                  <a:pt x="1676772" y="204404"/>
                </a:lnTo>
                <a:lnTo>
                  <a:pt x="1658127" y="207344"/>
                </a:lnTo>
                <a:lnTo>
                  <a:pt x="1704279" y="207344"/>
                </a:lnTo>
                <a:lnTo>
                  <a:pt x="1717253" y="190980"/>
                </a:lnTo>
                <a:lnTo>
                  <a:pt x="1725863" y="167680"/>
                </a:lnTo>
                <a:close/>
              </a:path>
              <a:path w="1825625" h="276225">
                <a:moveTo>
                  <a:pt x="1726680" y="146215"/>
                </a:moveTo>
                <a:lnTo>
                  <a:pt x="1726680" y="147042"/>
                </a:lnTo>
                <a:lnTo>
                  <a:pt x="1726680" y="146215"/>
                </a:lnTo>
                <a:close/>
              </a:path>
              <a:path w="1825625" h="276225">
                <a:moveTo>
                  <a:pt x="1699198" y="75149"/>
                </a:moveTo>
                <a:lnTo>
                  <a:pt x="1658127" y="75149"/>
                </a:lnTo>
                <a:lnTo>
                  <a:pt x="1678656" y="79734"/>
                </a:lnTo>
                <a:lnTo>
                  <a:pt x="1694070" y="91989"/>
                </a:lnTo>
                <a:lnTo>
                  <a:pt x="1703902" y="109667"/>
                </a:lnTo>
                <a:lnTo>
                  <a:pt x="1707686" y="130519"/>
                </a:lnTo>
                <a:lnTo>
                  <a:pt x="1725177" y="130519"/>
                </a:lnTo>
                <a:lnTo>
                  <a:pt x="1723756" y="114890"/>
                </a:lnTo>
                <a:lnTo>
                  <a:pt x="1711923" y="86841"/>
                </a:lnTo>
                <a:lnTo>
                  <a:pt x="1699198" y="75149"/>
                </a:lnTo>
                <a:close/>
              </a:path>
              <a:path w="1825625" h="276225">
                <a:moveTo>
                  <a:pt x="1461804" y="189177"/>
                </a:moveTo>
                <a:lnTo>
                  <a:pt x="1446626" y="189177"/>
                </a:lnTo>
                <a:lnTo>
                  <a:pt x="1455622" y="203181"/>
                </a:lnTo>
                <a:lnTo>
                  <a:pt x="1468412" y="213857"/>
                </a:lnTo>
                <a:lnTo>
                  <a:pt x="1484149" y="220661"/>
                </a:lnTo>
                <a:lnTo>
                  <a:pt x="1501985" y="223050"/>
                </a:lnTo>
                <a:lnTo>
                  <a:pt x="1532682" y="216426"/>
                </a:lnTo>
                <a:lnTo>
                  <a:pt x="1543690" y="207344"/>
                </a:lnTo>
                <a:lnTo>
                  <a:pt x="1501148" y="207344"/>
                </a:lnTo>
                <a:lnTo>
                  <a:pt x="1475551" y="201551"/>
                </a:lnTo>
                <a:lnTo>
                  <a:pt x="1461804" y="189177"/>
                </a:lnTo>
                <a:close/>
              </a:path>
              <a:path w="1825625" h="276225">
                <a:moveTo>
                  <a:pt x="1447453" y="4104"/>
                </a:moveTo>
                <a:lnTo>
                  <a:pt x="1428448" y="4104"/>
                </a:lnTo>
                <a:lnTo>
                  <a:pt x="1428448" y="218914"/>
                </a:lnTo>
                <a:lnTo>
                  <a:pt x="1445798" y="218914"/>
                </a:lnTo>
                <a:lnTo>
                  <a:pt x="1445798" y="189177"/>
                </a:lnTo>
                <a:lnTo>
                  <a:pt x="1461804" y="189177"/>
                </a:lnTo>
                <a:lnTo>
                  <a:pt x="1458706" y="186389"/>
                </a:lnTo>
                <a:lnTo>
                  <a:pt x="1449452" y="165184"/>
                </a:lnTo>
                <a:lnTo>
                  <a:pt x="1446626" y="141262"/>
                </a:lnTo>
                <a:lnTo>
                  <a:pt x="1449452" y="117335"/>
                </a:lnTo>
                <a:lnTo>
                  <a:pt x="1458706" y="96120"/>
                </a:lnTo>
                <a:lnTo>
                  <a:pt x="1461796" y="93337"/>
                </a:lnTo>
                <a:lnTo>
                  <a:pt x="1447453" y="93337"/>
                </a:lnTo>
                <a:lnTo>
                  <a:pt x="1447453" y="4104"/>
                </a:lnTo>
                <a:close/>
              </a:path>
              <a:path w="1825625" h="276225">
                <a:moveTo>
                  <a:pt x="1543662" y="75149"/>
                </a:moveTo>
                <a:lnTo>
                  <a:pt x="1501148" y="75149"/>
                </a:lnTo>
                <a:lnTo>
                  <a:pt x="1524488" y="80947"/>
                </a:lnTo>
                <a:lnTo>
                  <a:pt x="1540392" y="96120"/>
                </a:lnTo>
                <a:lnTo>
                  <a:pt x="1549480" y="117335"/>
                </a:lnTo>
                <a:lnTo>
                  <a:pt x="1552371" y="141262"/>
                </a:lnTo>
                <a:lnTo>
                  <a:pt x="1549480" y="165184"/>
                </a:lnTo>
                <a:lnTo>
                  <a:pt x="1540392" y="186389"/>
                </a:lnTo>
                <a:lnTo>
                  <a:pt x="1524488" y="201551"/>
                </a:lnTo>
                <a:lnTo>
                  <a:pt x="1501148" y="207344"/>
                </a:lnTo>
                <a:lnTo>
                  <a:pt x="1543690" y="207344"/>
                </a:lnTo>
                <a:lnTo>
                  <a:pt x="1554325" y="198569"/>
                </a:lnTo>
                <a:lnTo>
                  <a:pt x="1567143" y="172506"/>
                </a:lnTo>
                <a:lnTo>
                  <a:pt x="1571365" y="141262"/>
                </a:lnTo>
                <a:lnTo>
                  <a:pt x="1567143" y="110005"/>
                </a:lnTo>
                <a:lnTo>
                  <a:pt x="1554325" y="83943"/>
                </a:lnTo>
                <a:lnTo>
                  <a:pt x="1543662" y="75149"/>
                </a:lnTo>
                <a:close/>
              </a:path>
              <a:path w="1825625" h="276225">
                <a:moveTo>
                  <a:pt x="1501985" y="59474"/>
                </a:moveTo>
                <a:lnTo>
                  <a:pt x="1484986" y="61627"/>
                </a:lnTo>
                <a:lnTo>
                  <a:pt x="1469541" y="68038"/>
                </a:lnTo>
                <a:lnTo>
                  <a:pt x="1456892" y="78632"/>
                </a:lnTo>
                <a:lnTo>
                  <a:pt x="1448280" y="93337"/>
                </a:lnTo>
                <a:lnTo>
                  <a:pt x="1461796" y="93337"/>
                </a:lnTo>
                <a:lnTo>
                  <a:pt x="1475551" y="80947"/>
                </a:lnTo>
                <a:lnTo>
                  <a:pt x="1501148" y="75149"/>
                </a:lnTo>
                <a:lnTo>
                  <a:pt x="1543662" y="75149"/>
                </a:lnTo>
                <a:lnTo>
                  <a:pt x="1532682" y="66094"/>
                </a:lnTo>
                <a:lnTo>
                  <a:pt x="1501985" y="59474"/>
                </a:lnTo>
                <a:close/>
              </a:path>
              <a:path w="1825625" h="276225">
                <a:moveTo>
                  <a:pt x="1290473" y="258578"/>
                </a:moveTo>
                <a:lnTo>
                  <a:pt x="1290473" y="274274"/>
                </a:lnTo>
                <a:lnTo>
                  <a:pt x="1293782" y="275080"/>
                </a:lnTo>
                <a:lnTo>
                  <a:pt x="1297080" y="275080"/>
                </a:lnTo>
                <a:lnTo>
                  <a:pt x="1304536" y="275918"/>
                </a:lnTo>
                <a:lnTo>
                  <a:pt x="1319464" y="274345"/>
                </a:lnTo>
                <a:lnTo>
                  <a:pt x="1329826" y="268900"/>
                </a:lnTo>
                <a:lnTo>
                  <a:pt x="1336540" y="260211"/>
                </a:lnTo>
                <a:lnTo>
                  <a:pt x="1299562" y="260211"/>
                </a:lnTo>
                <a:lnTo>
                  <a:pt x="1295447" y="259405"/>
                </a:lnTo>
                <a:lnTo>
                  <a:pt x="1290473" y="258578"/>
                </a:lnTo>
                <a:close/>
              </a:path>
              <a:path w="1825625" h="276225">
                <a:moveTo>
                  <a:pt x="1295447" y="62772"/>
                </a:moveTo>
                <a:lnTo>
                  <a:pt x="1275615" y="62772"/>
                </a:lnTo>
                <a:lnTo>
                  <a:pt x="1337550" y="218914"/>
                </a:lnTo>
                <a:lnTo>
                  <a:pt x="1330943" y="236265"/>
                </a:lnTo>
                <a:lnTo>
                  <a:pt x="1326352" y="245934"/>
                </a:lnTo>
                <a:lnTo>
                  <a:pt x="1321360" y="253507"/>
                </a:lnTo>
                <a:lnTo>
                  <a:pt x="1314346" y="258446"/>
                </a:lnTo>
                <a:lnTo>
                  <a:pt x="1303688" y="260211"/>
                </a:lnTo>
                <a:lnTo>
                  <a:pt x="1336540" y="260211"/>
                </a:lnTo>
                <a:lnTo>
                  <a:pt x="1337891" y="258446"/>
                </a:lnTo>
                <a:lnTo>
                  <a:pt x="1345833" y="242044"/>
                </a:lnTo>
                <a:lnTo>
                  <a:pt x="1363628" y="194946"/>
                </a:lnTo>
                <a:lnTo>
                  <a:pt x="1346639" y="194946"/>
                </a:lnTo>
                <a:lnTo>
                  <a:pt x="1295447" y="62772"/>
                </a:lnTo>
                <a:close/>
              </a:path>
              <a:path w="1825625" h="276225">
                <a:moveTo>
                  <a:pt x="1413569" y="62772"/>
                </a:moveTo>
                <a:lnTo>
                  <a:pt x="1394585" y="62772"/>
                </a:lnTo>
                <a:lnTo>
                  <a:pt x="1346639" y="194946"/>
                </a:lnTo>
                <a:lnTo>
                  <a:pt x="1363628" y="194946"/>
                </a:lnTo>
                <a:lnTo>
                  <a:pt x="1413569" y="62772"/>
                </a:lnTo>
                <a:close/>
              </a:path>
              <a:path w="1825625" h="276225">
                <a:moveTo>
                  <a:pt x="1178110" y="0"/>
                </a:moveTo>
                <a:lnTo>
                  <a:pt x="1133656" y="9176"/>
                </a:lnTo>
                <a:lnTo>
                  <a:pt x="1101899" y="33764"/>
                </a:lnTo>
                <a:lnTo>
                  <a:pt x="1082843" y="69348"/>
                </a:lnTo>
                <a:lnTo>
                  <a:pt x="1076490" y="111514"/>
                </a:lnTo>
                <a:lnTo>
                  <a:pt x="1082843" y="153684"/>
                </a:lnTo>
                <a:lnTo>
                  <a:pt x="1101899" y="189275"/>
                </a:lnTo>
                <a:lnTo>
                  <a:pt x="1133656" y="213870"/>
                </a:lnTo>
                <a:lnTo>
                  <a:pt x="1178110" y="223050"/>
                </a:lnTo>
                <a:lnTo>
                  <a:pt x="1212505" y="216944"/>
                </a:lnTo>
                <a:lnTo>
                  <a:pt x="1230004" y="205690"/>
                </a:lnTo>
                <a:lnTo>
                  <a:pt x="1178110" y="205690"/>
                </a:lnTo>
                <a:lnTo>
                  <a:pt x="1141416" y="197482"/>
                </a:lnTo>
                <a:lnTo>
                  <a:pt x="1116257" y="175954"/>
                </a:lnTo>
                <a:lnTo>
                  <a:pt x="1101785" y="145750"/>
                </a:lnTo>
                <a:lnTo>
                  <a:pt x="1097149" y="111514"/>
                </a:lnTo>
                <a:lnTo>
                  <a:pt x="1101785" y="76924"/>
                </a:lnTo>
                <a:lnTo>
                  <a:pt x="1116257" y="46756"/>
                </a:lnTo>
                <a:lnTo>
                  <a:pt x="1141416" y="25421"/>
                </a:lnTo>
                <a:lnTo>
                  <a:pt x="1178110" y="17329"/>
                </a:lnTo>
                <a:lnTo>
                  <a:pt x="1233456" y="17329"/>
                </a:lnTo>
                <a:lnTo>
                  <a:pt x="1207807" y="4450"/>
                </a:lnTo>
                <a:lnTo>
                  <a:pt x="1178110" y="0"/>
                </a:lnTo>
                <a:close/>
              </a:path>
              <a:path w="1825625" h="276225">
                <a:moveTo>
                  <a:pt x="1267333" y="137126"/>
                </a:moveTo>
                <a:lnTo>
                  <a:pt x="1246695" y="137126"/>
                </a:lnTo>
                <a:lnTo>
                  <a:pt x="1239811" y="163874"/>
                </a:lnTo>
                <a:lnTo>
                  <a:pt x="1225725" y="185661"/>
                </a:lnTo>
                <a:lnTo>
                  <a:pt x="1204978" y="200322"/>
                </a:lnTo>
                <a:lnTo>
                  <a:pt x="1178110" y="205690"/>
                </a:lnTo>
                <a:lnTo>
                  <a:pt x="1230004" y="205690"/>
                </a:lnTo>
                <a:lnTo>
                  <a:pt x="1239460" y="199607"/>
                </a:lnTo>
                <a:lnTo>
                  <a:pt x="1258046" y="172511"/>
                </a:lnTo>
                <a:lnTo>
                  <a:pt x="1267333" y="137126"/>
                </a:lnTo>
                <a:close/>
              </a:path>
              <a:path w="1825625" h="276225">
                <a:moveTo>
                  <a:pt x="1233456" y="17329"/>
                </a:moveTo>
                <a:lnTo>
                  <a:pt x="1178110" y="17329"/>
                </a:lnTo>
                <a:lnTo>
                  <a:pt x="1200641" y="20815"/>
                </a:lnTo>
                <a:lnTo>
                  <a:pt x="1220150" y="30963"/>
                </a:lnTo>
                <a:lnTo>
                  <a:pt x="1235164" y="47310"/>
                </a:lnTo>
                <a:lnTo>
                  <a:pt x="1244213" y="69390"/>
                </a:lnTo>
                <a:lnTo>
                  <a:pt x="1264045" y="69390"/>
                </a:lnTo>
                <a:lnTo>
                  <a:pt x="1253873" y="39372"/>
                </a:lnTo>
                <a:lnTo>
                  <a:pt x="1234094" y="17649"/>
                </a:lnTo>
                <a:lnTo>
                  <a:pt x="1233456" y="17329"/>
                </a:lnTo>
                <a:close/>
              </a:path>
              <a:path w="1825625" h="276225">
                <a:moveTo>
                  <a:pt x="969080" y="4104"/>
                </a:moveTo>
                <a:lnTo>
                  <a:pt x="950096" y="4104"/>
                </a:lnTo>
                <a:lnTo>
                  <a:pt x="950096" y="218914"/>
                </a:lnTo>
                <a:lnTo>
                  <a:pt x="969080" y="218914"/>
                </a:lnTo>
                <a:lnTo>
                  <a:pt x="969080" y="4104"/>
                </a:lnTo>
                <a:close/>
              </a:path>
              <a:path w="1825625" h="276225">
                <a:moveTo>
                  <a:pt x="904351" y="75149"/>
                </a:moveTo>
                <a:lnTo>
                  <a:pt x="856748" y="75149"/>
                </a:lnTo>
                <a:lnTo>
                  <a:pt x="872480" y="76583"/>
                </a:lnTo>
                <a:lnTo>
                  <a:pt x="885353" y="81659"/>
                </a:lnTo>
                <a:lnTo>
                  <a:pt x="894047" y="91538"/>
                </a:lnTo>
                <a:lnTo>
                  <a:pt x="897239" y="107378"/>
                </a:lnTo>
                <a:lnTo>
                  <a:pt x="895584" y="117698"/>
                </a:lnTo>
                <a:lnTo>
                  <a:pt x="890827" y="123598"/>
                </a:lnTo>
                <a:lnTo>
                  <a:pt x="883285" y="126553"/>
                </a:lnTo>
                <a:lnTo>
                  <a:pt x="873271" y="128037"/>
                </a:lnTo>
                <a:lnTo>
                  <a:pt x="842798" y="131835"/>
                </a:lnTo>
                <a:lnTo>
                  <a:pt x="816052" y="138574"/>
                </a:lnTo>
                <a:lnTo>
                  <a:pt x="797055" y="152439"/>
                </a:lnTo>
                <a:lnTo>
                  <a:pt x="789829" y="177617"/>
                </a:lnTo>
                <a:lnTo>
                  <a:pt x="793893" y="197964"/>
                </a:lnTo>
                <a:lnTo>
                  <a:pt x="805004" y="212110"/>
                </a:lnTo>
                <a:lnTo>
                  <a:pt x="821537" y="220367"/>
                </a:lnTo>
                <a:lnTo>
                  <a:pt x="841869" y="223050"/>
                </a:lnTo>
                <a:lnTo>
                  <a:pt x="861328" y="220933"/>
                </a:lnTo>
                <a:lnTo>
                  <a:pt x="876146" y="214786"/>
                </a:lnTo>
                <a:lnTo>
                  <a:pt x="884990" y="207344"/>
                </a:lnTo>
                <a:lnTo>
                  <a:pt x="843524" y="207344"/>
                </a:lnTo>
                <a:lnTo>
                  <a:pt x="830782" y="205242"/>
                </a:lnTo>
                <a:lnTo>
                  <a:pt x="819667" y="199191"/>
                </a:lnTo>
                <a:lnTo>
                  <a:pt x="811805" y="189573"/>
                </a:lnTo>
                <a:lnTo>
                  <a:pt x="808823" y="176769"/>
                </a:lnTo>
                <a:lnTo>
                  <a:pt x="815524" y="159144"/>
                </a:lnTo>
                <a:lnTo>
                  <a:pt x="832680" y="149725"/>
                </a:lnTo>
                <a:lnTo>
                  <a:pt x="855873" y="144952"/>
                </a:lnTo>
                <a:lnTo>
                  <a:pt x="880685" y="141262"/>
                </a:lnTo>
                <a:lnTo>
                  <a:pt x="885648" y="140425"/>
                </a:lnTo>
                <a:lnTo>
                  <a:pt x="893909" y="138760"/>
                </a:lnTo>
                <a:lnTo>
                  <a:pt x="896391" y="134645"/>
                </a:lnTo>
                <a:lnTo>
                  <a:pt x="917050" y="134645"/>
                </a:lnTo>
                <a:lnTo>
                  <a:pt x="917050" y="109033"/>
                </a:lnTo>
                <a:lnTo>
                  <a:pt x="911976" y="83867"/>
                </a:lnTo>
                <a:lnTo>
                  <a:pt x="904351" y="75149"/>
                </a:lnTo>
                <a:close/>
              </a:path>
              <a:path w="1825625" h="276225">
                <a:moveTo>
                  <a:pt x="917050" y="191648"/>
                </a:moveTo>
                <a:lnTo>
                  <a:pt x="898873" y="191648"/>
                </a:lnTo>
                <a:lnTo>
                  <a:pt x="899688" y="202879"/>
                </a:lnTo>
                <a:lnTo>
                  <a:pt x="902905" y="211477"/>
                </a:lnTo>
                <a:lnTo>
                  <a:pt x="909682" y="216978"/>
                </a:lnTo>
                <a:lnTo>
                  <a:pt x="921176" y="218914"/>
                </a:lnTo>
                <a:lnTo>
                  <a:pt x="929437" y="218914"/>
                </a:lnTo>
                <a:lnTo>
                  <a:pt x="933573" y="218087"/>
                </a:lnTo>
                <a:lnTo>
                  <a:pt x="933573" y="203218"/>
                </a:lnTo>
                <a:lnTo>
                  <a:pt x="920348" y="203218"/>
                </a:lnTo>
                <a:lnTo>
                  <a:pt x="917137" y="199191"/>
                </a:lnTo>
                <a:lnTo>
                  <a:pt x="917050" y="191648"/>
                </a:lnTo>
                <a:close/>
              </a:path>
              <a:path w="1825625" h="276225">
                <a:moveTo>
                  <a:pt x="917050" y="134645"/>
                </a:moveTo>
                <a:lnTo>
                  <a:pt x="897239" y="134645"/>
                </a:lnTo>
                <a:lnTo>
                  <a:pt x="897239" y="158612"/>
                </a:lnTo>
                <a:lnTo>
                  <a:pt x="898045" y="158612"/>
                </a:lnTo>
                <a:lnTo>
                  <a:pt x="893590" y="179121"/>
                </a:lnTo>
                <a:lnTo>
                  <a:pt x="881622" y="194440"/>
                </a:lnTo>
                <a:lnTo>
                  <a:pt x="864235" y="204028"/>
                </a:lnTo>
                <a:lnTo>
                  <a:pt x="843524" y="207344"/>
                </a:lnTo>
                <a:lnTo>
                  <a:pt x="884990" y="207344"/>
                </a:lnTo>
                <a:lnTo>
                  <a:pt x="887869" y="204921"/>
                </a:lnTo>
                <a:lnTo>
                  <a:pt x="898045" y="191648"/>
                </a:lnTo>
                <a:lnTo>
                  <a:pt x="917050" y="191648"/>
                </a:lnTo>
                <a:lnTo>
                  <a:pt x="917050" y="134645"/>
                </a:lnTo>
                <a:close/>
              </a:path>
              <a:path w="1825625" h="276225">
                <a:moveTo>
                  <a:pt x="933573" y="202402"/>
                </a:moveTo>
                <a:lnTo>
                  <a:pt x="931919" y="203218"/>
                </a:lnTo>
                <a:lnTo>
                  <a:pt x="933573" y="203218"/>
                </a:lnTo>
                <a:lnTo>
                  <a:pt x="933573" y="202402"/>
                </a:lnTo>
                <a:close/>
              </a:path>
              <a:path w="1825625" h="276225">
                <a:moveTo>
                  <a:pt x="860047" y="59474"/>
                </a:moveTo>
                <a:lnTo>
                  <a:pt x="835481" y="62492"/>
                </a:lnTo>
                <a:lnTo>
                  <a:pt x="815951" y="71857"/>
                </a:lnTo>
                <a:lnTo>
                  <a:pt x="802771" y="88041"/>
                </a:lnTo>
                <a:lnTo>
                  <a:pt x="797253" y="111514"/>
                </a:lnTo>
                <a:lnTo>
                  <a:pt x="815430" y="111514"/>
                </a:lnTo>
                <a:lnTo>
                  <a:pt x="818981" y="95032"/>
                </a:lnTo>
                <a:lnTo>
                  <a:pt x="827722" y="83731"/>
                </a:lnTo>
                <a:lnTo>
                  <a:pt x="840646" y="77231"/>
                </a:lnTo>
                <a:lnTo>
                  <a:pt x="856748" y="75149"/>
                </a:lnTo>
                <a:lnTo>
                  <a:pt x="904351" y="75149"/>
                </a:lnTo>
                <a:lnTo>
                  <a:pt x="898769" y="68767"/>
                </a:lnTo>
                <a:lnTo>
                  <a:pt x="880452" y="61410"/>
                </a:lnTo>
                <a:lnTo>
                  <a:pt x="860047" y="59474"/>
                </a:lnTo>
                <a:close/>
              </a:path>
              <a:path w="1825625" h="276225">
                <a:moveTo>
                  <a:pt x="661770" y="64406"/>
                </a:moveTo>
                <a:lnTo>
                  <a:pt x="642765" y="64406"/>
                </a:lnTo>
                <a:lnTo>
                  <a:pt x="642765" y="218914"/>
                </a:lnTo>
                <a:lnTo>
                  <a:pt x="661770" y="218914"/>
                </a:lnTo>
                <a:lnTo>
                  <a:pt x="661770" y="128037"/>
                </a:lnTo>
                <a:lnTo>
                  <a:pt x="665550" y="106875"/>
                </a:lnTo>
                <a:lnTo>
                  <a:pt x="674867" y="90855"/>
                </a:lnTo>
                <a:lnTo>
                  <a:pt x="661770" y="90855"/>
                </a:lnTo>
                <a:lnTo>
                  <a:pt x="661770" y="64406"/>
                </a:lnTo>
                <a:close/>
              </a:path>
              <a:path w="1825625" h="276225">
                <a:moveTo>
                  <a:pt x="756906" y="75149"/>
                </a:moveTo>
                <a:lnTo>
                  <a:pt x="710501" y="75149"/>
                </a:lnTo>
                <a:lnTo>
                  <a:pt x="729598" y="78675"/>
                </a:lnTo>
                <a:lnTo>
                  <a:pt x="741799" y="88478"/>
                </a:lnTo>
                <a:lnTo>
                  <a:pt x="748267" y="103394"/>
                </a:lnTo>
                <a:lnTo>
                  <a:pt x="750165" y="122258"/>
                </a:lnTo>
                <a:lnTo>
                  <a:pt x="750165" y="218914"/>
                </a:lnTo>
                <a:lnTo>
                  <a:pt x="769170" y="218914"/>
                </a:lnTo>
                <a:lnTo>
                  <a:pt x="769170" y="118970"/>
                </a:lnTo>
                <a:lnTo>
                  <a:pt x="766421" y="93978"/>
                </a:lnTo>
                <a:lnTo>
                  <a:pt x="757088" y="75271"/>
                </a:lnTo>
                <a:lnTo>
                  <a:pt x="756906" y="75149"/>
                </a:lnTo>
                <a:close/>
              </a:path>
              <a:path w="1825625" h="276225">
                <a:moveTo>
                  <a:pt x="712156" y="59474"/>
                </a:moveTo>
                <a:lnTo>
                  <a:pt x="695932" y="61708"/>
                </a:lnTo>
                <a:lnTo>
                  <a:pt x="681491" y="68046"/>
                </a:lnTo>
                <a:lnTo>
                  <a:pt x="669992" y="77943"/>
                </a:lnTo>
                <a:lnTo>
                  <a:pt x="662597" y="90855"/>
                </a:lnTo>
                <a:lnTo>
                  <a:pt x="674867" y="90855"/>
                </a:lnTo>
                <a:lnTo>
                  <a:pt x="675290" y="90128"/>
                </a:lnTo>
                <a:lnTo>
                  <a:pt x="690454" y="79113"/>
                </a:lnTo>
                <a:lnTo>
                  <a:pt x="710501" y="75149"/>
                </a:lnTo>
                <a:lnTo>
                  <a:pt x="756906" y="75149"/>
                </a:lnTo>
                <a:lnTo>
                  <a:pt x="739542" y="63539"/>
                </a:lnTo>
                <a:lnTo>
                  <a:pt x="712156" y="59474"/>
                </a:lnTo>
                <a:close/>
              </a:path>
              <a:path w="1825625" h="276225">
                <a:moveTo>
                  <a:pt x="546109" y="59474"/>
                </a:moveTo>
                <a:lnTo>
                  <a:pt x="514402" y="66094"/>
                </a:lnTo>
                <a:lnTo>
                  <a:pt x="491373" y="83943"/>
                </a:lnTo>
                <a:lnTo>
                  <a:pt x="477331" y="110005"/>
                </a:lnTo>
                <a:lnTo>
                  <a:pt x="472582" y="141262"/>
                </a:lnTo>
                <a:lnTo>
                  <a:pt x="477331" y="172506"/>
                </a:lnTo>
                <a:lnTo>
                  <a:pt x="491373" y="198569"/>
                </a:lnTo>
                <a:lnTo>
                  <a:pt x="514402" y="216426"/>
                </a:lnTo>
                <a:lnTo>
                  <a:pt x="546109" y="223050"/>
                </a:lnTo>
                <a:lnTo>
                  <a:pt x="577814" y="216426"/>
                </a:lnTo>
                <a:lnTo>
                  <a:pt x="589524" y="207344"/>
                </a:lnTo>
                <a:lnTo>
                  <a:pt x="546109" y="207344"/>
                </a:lnTo>
                <a:lnTo>
                  <a:pt x="522245" y="201664"/>
                </a:lnTo>
                <a:lnTo>
                  <a:pt x="505200" y="186691"/>
                </a:lnTo>
                <a:lnTo>
                  <a:pt x="494974" y="165524"/>
                </a:lnTo>
                <a:lnTo>
                  <a:pt x="491566" y="141262"/>
                </a:lnTo>
                <a:lnTo>
                  <a:pt x="494974" y="116986"/>
                </a:lnTo>
                <a:lnTo>
                  <a:pt x="505200" y="95809"/>
                </a:lnTo>
                <a:lnTo>
                  <a:pt x="522245" y="80831"/>
                </a:lnTo>
                <a:lnTo>
                  <a:pt x="546109" y="75149"/>
                </a:lnTo>
                <a:lnTo>
                  <a:pt x="589494" y="75149"/>
                </a:lnTo>
                <a:lnTo>
                  <a:pt x="577814" y="66094"/>
                </a:lnTo>
                <a:lnTo>
                  <a:pt x="546109" y="59474"/>
                </a:lnTo>
                <a:close/>
              </a:path>
              <a:path w="1825625" h="276225">
                <a:moveTo>
                  <a:pt x="589494" y="75149"/>
                </a:moveTo>
                <a:lnTo>
                  <a:pt x="546109" y="75149"/>
                </a:lnTo>
                <a:lnTo>
                  <a:pt x="569958" y="80831"/>
                </a:lnTo>
                <a:lnTo>
                  <a:pt x="587000" y="95809"/>
                </a:lnTo>
                <a:lnTo>
                  <a:pt x="597230" y="116986"/>
                </a:lnTo>
                <a:lnTo>
                  <a:pt x="600641" y="141262"/>
                </a:lnTo>
                <a:lnTo>
                  <a:pt x="597230" y="165524"/>
                </a:lnTo>
                <a:lnTo>
                  <a:pt x="587000" y="186691"/>
                </a:lnTo>
                <a:lnTo>
                  <a:pt x="569958" y="201664"/>
                </a:lnTo>
                <a:lnTo>
                  <a:pt x="546109" y="207344"/>
                </a:lnTo>
                <a:lnTo>
                  <a:pt x="589524" y="207344"/>
                </a:lnTo>
                <a:lnTo>
                  <a:pt x="600839" y="198569"/>
                </a:lnTo>
                <a:lnTo>
                  <a:pt x="614877" y="172506"/>
                </a:lnTo>
                <a:lnTo>
                  <a:pt x="619625" y="141262"/>
                </a:lnTo>
                <a:lnTo>
                  <a:pt x="614877" y="110005"/>
                </a:lnTo>
                <a:lnTo>
                  <a:pt x="600839" y="83943"/>
                </a:lnTo>
                <a:lnTo>
                  <a:pt x="589494" y="75149"/>
                </a:lnTo>
                <a:close/>
              </a:path>
              <a:path w="1825625" h="276225">
                <a:moveTo>
                  <a:pt x="450248" y="4104"/>
                </a:moveTo>
                <a:lnTo>
                  <a:pt x="431264" y="4104"/>
                </a:lnTo>
                <a:lnTo>
                  <a:pt x="431264" y="34679"/>
                </a:lnTo>
                <a:lnTo>
                  <a:pt x="450248" y="34679"/>
                </a:lnTo>
                <a:lnTo>
                  <a:pt x="450248" y="4104"/>
                </a:lnTo>
                <a:close/>
              </a:path>
              <a:path w="1825625" h="276225">
                <a:moveTo>
                  <a:pt x="450248" y="63600"/>
                </a:moveTo>
                <a:lnTo>
                  <a:pt x="431264" y="63600"/>
                </a:lnTo>
                <a:lnTo>
                  <a:pt x="431264" y="218914"/>
                </a:lnTo>
                <a:lnTo>
                  <a:pt x="450248" y="218914"/>
                </a:lnTo>
                <a:lnTo>
                  <a:pt x="450248" y="63600"/>
                </a:lnTo>
                <a:close/>
              </a:path>
              <a:path w="1825625" h="276225">
                <a:moveTo>
                  <a:pt x="309510" y="75149"/>
                </a:moveTo>
                <a:lnTo>
                  <a:pt x="261908" y="75149"/>
                </a:lnTo>
                <a:lnTo>
                  <a:pt x="277645" y="76583"/>
                </a:lnTo>
                <a:lnTo>
                  <a:pt x="290510" y="81659"/>
                </a:lnTo>
                <a:lnTo>
                  <a:pt x="299192" y="91538"/>
                </a:lnTo>
                <a:lnTo>
                  <a:pt x="302378" y="107378"/>
                </a:lnTo>
                <a:lnTo>
                  <a:pt x="300728" y="117698"/>
                </a:lnTo>
                <a:lnTo>
                  <a:pt x="295983" y="123598"/>
                </a:lnTo>
                <a:lnTo>
                  <a:pt x="288445" y="126553"/>
                </a:lnTo>
                <a:lnTo>
                  <a:pt x="278420" y="128037"/>
                </a:lnTo>
                <a:lnTo>
                  <a:pt x="247956" y="131835"/>
                </a:lnTo>
                <a:lnTo>
                  <a:pt x="221209" y="138574"/>
                </a:lnTo>
                <a:lnTo>
                  <a:pt x="202207" y="152439"/>
                </a:lnTo>
                <a:lnTo>
                  <a:pt x="194978" y="177617"/>
                </a:lnTo>
                <a:lnTo>
                  <a:pt x="199044" y="197964"/>
                </a:lnTo>
                <a:lnTo>
                  <a:pt x="210158" y="212110"/>
                </a:lnTo>
                <a:lnTo>
                  <a:pt x="226695" y="220367"/>
                </a:lnTo>
                <a:lnTo>
                  <a:pt x="247029" y="223050"/>
                </a:lnTo>
                <a:lnTo>
                  <a:pt x="266492" y="220933"/>
                </a:lnTo>
                <a:lnTo>
                  <a:pt x="281309" y="214786"/>
                </a:lnTo>
                <a:lnTo>
                  <a:pt x="290151" y="207344"/>
                </a:lnTo>
                <a:lnTo>
                  <a:pt x="248683" y="207344"/>
                </a:lnTo>
                <a:lnTo>
                  <a:pt x="235945" y="205242"/>
                </a:lnTo>
                <a:lnTo>
                  <a:pt x="224837" y="199191"/>
                </a:lnTo>
                <a:lnTo>
                  <a:pt x="216982" y="189573"/>
                </a:lnTo>
                <a:lnTo>
                  <a:pt x="214003" y="176769"/>
                </a:lnTo>
                <a:lnTo>
                  <a:pt x="220701" y="159144"/>
                </a:lnTo>
                <a:lnTo>
                  <a:pt x="237852" y="149725"/>
                </a:lnTo>
                <a:lnTo>
                  <a:pt x="261044" y="144952"/>
                </a:lnTo>
                <a:lnTo>
                  <a:pt x="285865" y="141262"/>
                </a:lnTo>
                <a:lnTo>
                  <a:pt x="290828" y="140425"/>
                </a:lnTo>
                <a:lnTo>
                  <a:pt x="299069" y="138760"/>
                </a:lnTo>
                <a:lnTo>
                  <a:pt x="301571" y="134645"/>
                </a:lnTo>
                <a:lnTo>
                  <a:pt x="322210" y="134645"/>
                </a:lnTo>
                <a:lnTo>
                  <a:pt x="322210" y="109033"/>
                </a:lnTo>
                <a:lnTo>
                  <a:pt x="317135" y="83867"/>
                </a:lnTo>
                <a:lnTo>
                  <a:pt x="309510" y="75149"/>
                </a:lnTo>
                <a:close/>
              </a:path>
              <a:path w="1825625" h="276225">
                <a:moveTo>
                  <a:pt x="380878" y="17329"/>
                </a:moveTo>
                <a:lnTo>
                  <a:pt x="362700" y="17329"/>
                </a:lnTo>
                <a:lnTo>
                  <a:pt x="362700" y="63600"/>
                </a:lnTo>
                <a:lnTo>
                  <a:pt x="335434" y="63600"/>
                </a:lnTo>
                <a:lnTo>
                  <a:pt x="335434" y="79306"/>
                </a:lnTo>
                <a:lnTo>
                  <a:pt x="362700" y="79306"/>
                </a:lnTo>
                <a:lnTo>
                  <a:pt x="362700" y="185858"/>
                </a:lnTo>
                <a:lnTo>
                  <a:pt x="364389" y="202435"/>
                </a:lnTo>
                <a:lnTo>
                  <a:pt x="370025" y="213128"/>
                </a:lnTo>
                <a:lnTo>
                  <a:pt x="380467" y="218863"/>
                </a:lnTo>
                <a:lnTo>
                  <a:pt x="396574" y="220569"/>
                </a:lnTo>
                <a:lnTo>
                  <a:pt x="402343" y="220569"/>
                </a:lnTo>
                <a:lnTo>
                  <a:pt x="407317" y="219742"/>
                </a:lnTo>
                <a:lnTo>
                  <a:pt x="413086" y="219742"/>
                </a:lnTo>
                <a:lnTo>
                  <a:pt x="413086" y="204035"/>
                </a:lnTo>
                <a:lnTo>
                  <a:pt x="396541" y="204028"/>
                </a:lnTo>
                <a:lnTo>
                  <a:pt x="388547" y="202209"/>
                </a:lnTo>
                <a:lnTo>
                  <a:pt x="383771" y="198058"/>
                </a:lnTo>
                <a:lnTo>
                  <a:pt x="381472" y="191733"/>
                </a:lnTo>
                <a:lnTo>
                  <a:pt x="380878" y="183387"/>
                </a:lnTo>
                <a:lnTo>
                  <a:pt x="380878" y="78479"/>
                </a:lnTo>
                <a:lnTo>
                  <a:pt x="412259" y="78479"/>
                </a:lnTo>
                <a:lnTo>
                  <a:pt x="412259" y="62772"/>
                </a:lnTo>
                <a:lnTo>
                  <a:pt x="380878" y="62772"/>
                </a:lnTo>
                <a:lnTo>
                  <a:pt x="380878" y="17329"/>
                </a:lnTo>
                <a:close/>
              </a:path>
              <a:path w="1825625" h="276225">
                <a:moveTo>
                  <a:pt x="322210" y="191648"/>
                </a:moveTo>
                <a:lnTo>
                  <a:pt x="304043" y="191648"/>
                </a:lnTo>
                <a:lnTo>
                  <a:pt x="304855" y="202879"/>
                </a:lnTo>
                <a:lnTo>
                  <a:pt x="308069" y="211477"/>
                </a:lnTo>
                <a:lnTo>
                  <a:pt x="314848" y="216978"/>
                </a:lnTo>
                <a:lnTo>
                  <a:pt x="326356" y="218914"/>
                </a:lnTo>
                <a:lnTo>
                  <a:pt x="334607" y="218914"/>
                </a:lnTo>
                <a:lnTo>
                  <a:pt x="338733" y="218087"/>
                </a:lnTo>
                <a:lnTo>
                  <a:pt x="338733" y="203218"/>
                </a:lnTo>
                <a:lnTo>
                  <a:pt x="325518" y="203218"/>
                </a:lnTo>
                <a:lnTo>
                  <a:pt x="322296" y="199191"/>
                </a:lnTo>
                <a:lnTo>
                  <a:pt x="322210" y="191648"/>
                </a:lnTo>
                <a:close/>
              </a:path>
              <a:path w="1825625" h="276225">
                <a:moveTo>
                  <a:pt x="322210" y="134645"/>
                </a:moveTo>
                <a:lnTo>
                  <a:pt x="302378" y="134645"/>
                </a:lnTo>
                <a:lnTo>
                  <a:pt x="302378" y="158612"/>
                </a:lnTo>
                <a:lnTo>
                  <a:pt x="303205" y="158612"/>
                </a:lnTo>
                <a:lnTo>
                  <a:pt x="298753" y="179121"/>
                </a:lnTo>
                <a:lnTo>
                  <a:pt x="286789" y="194440"/>
                </a:lnTo>
                <a:lnTo>
                  <a:pt x="269403" y="204028"/>
                </a:lnTo>
                <a:lnTo>
                  <a:pt x="248683" y="207344"/>
                </a:lnTo>
                <a:lnTo>
                  <a:pt x="290151" y="207344"/>
                </a:lnTo>
                <a:lnTo>
                  <a:pt x="293030" y="204921"/>
                </a:lnTo>
                <a:lnTo>
                  <a:pt x="303205" y="191648"/>
                </a:lnTo>
                <a:lnTo>
                  <a:pt x="322210" y="191648"/>
                </a:lnTo>
                <a:lnTo>
                  <a:pt x="322210" y="134645"/>
                </a:lnTo>
                <a:close/>
              </a:path>
              <a:path w="1825625" h="276225">
                <a:moveTo>
                  <a:pt x="413086" y="203218"/>
                </a:moveTo>
                <a:lnTo>
                  <a:pt x="407317" y="204035"/>
                </a:lnTo>
                <a:lnTo>
                  <a:pt x="413086" y="204035"/>
                </a:lnTo>
                <a:lnTo>
                  <a:pt x="413086" y="203218"/>
                </a:lnTo>
                <a:close/>
              </a:path>
              <a:path w="1825625" h="276225">
                <a:moveTo>
                  <a:pt x="338733" y="202402"/>
                </a:moveTo>
                <a:lnTo>
                  <a:pt x="337078" y="203218"/>
                </a:lnTo>
                <a:lnTo>
                  <a:pt x="338733" y="203218"/>
                </a:lnTo>
                <a:lnTo>
                  <a:pt x="338733" y="202402"/>
                </a:lnTo>
                <a:close/>
              </a:path>
              <a:path w="1825625" h="276225">
                <a:moveTo>
                  <a:pt x="265196" y="59474"/>
                </a:moveTo>
                <a:lnTo>
                  <a:pt x="240643" y="62492"/>
                </a:lnTo>
                <a:lnTo>
                  <a:pt x="221113" y="71857"/>
                </a:lnTo>
                <a:lnTo>
                  <a:pt x="207928" y="88041"/>
                </a:lnTo>
                <a:lnTo>
                  <a:pt x="202412" y="111514"/>
                </a:lnTo>
                <a:lnTo>
                  <a:pt x="220611" y="111514"/>
                </a:lnTo>
                <a:lnTo>
                  <a:pt x="224149" y="95032"/>
                </a:lnTo>
                <a:lnTo>
                  <a:pt x="232884" y="83731"/>
                </a:lnTo>
                <a:lnTo>
                  <a:pt x="245806" y="77231"/>
                </a:lnTo>
                <a:lnTo>
                  <a:pt x="261908" y="75149"/>
                </a:lnTo>
                <a:lnTo>
                  <a:pt x="309510" y="75149"/>
                </a:lnTo>
                <a:lnTo>
                  <a:pt x="303927" y="68767"/>
                </a:lnTo>
                <a:lnTo>
                  <a:pt x="285607" y="61410"/>
                </a:lnTo>
                <a:lnTo>
                  <a:pt x="265196" y="59474"/>
                </a:lnTo>
                <a:close/>
              </a:path>
              <a:path w="1825625" h="276225">
                <a:moveTo>
                  <a:pt x="23151" y="4104"/>
                </a:moveTo>
                <a:lnTo>
                  <a:pt x="0" y="4104"/>
                </a:lnTo>
                <a:lnTo>
                  <a:pt x="0" y="218914"/>
                </a:lnTo>
                <a:lnTo>
                  <a:pt x="20679" y="218914"/>
                </a:lnTo>
                <a:lnTo>
                  <a:pt x="20679" y="37161"/>
                </a:lnTo>
                <a:lnTo>
                  <a:pt x="45838" y="37161"/>
                </a:lnTo>
                <a:lnTo>
                  <a:pt x="23151" y="4104"/>
                </a:lnTo>
                <a:close/>
              </a:path>
              <a:path w="1825625" h="276225">
                <a:moveTo>
                  <a:pt x="45838" y="37161"/>
                </a:moveTo>
                <a:lnTo>
                  <a:pt x="21486" y="37161"/>
                </a:lnTo>
                <a:lnTo>
                  <a:pt x="146225" y="218914"/>
                </a:lnTo>
                <a:lnTo>
                  <a:pt x="169377" y="218914"/>
                </a:lnTo>
                <a:lnTo>
                  <a:pt x="169377" y="185858"/>
                </a:lnTo>
                <a:lnTo>
                  <a:pt x="147890" y="185858"/>
                </a:lnTo>
                <a:lnTo>
                  <a:pt x="45838" y="37161"/>
                </a:lnTo>
                <a:close/>
              </a:path>
              <a:path w="1825625" h="276225">
                <a:moveTo>
                  <a:pt x="169377" y="4104"/>
                </a:moveTo>
                <a:lnTo>
                  <a:pt x="148707" y="4104"/>
                </a:lnTo>
                <a:lnTo>
                  <a:pt x="148707" y="185858"/>
                </a:lnTo>
                <a:lnTo>
                  <a:pt x="169377" y="185858"/>
                </a:lnTo>
                <a:lnTo>
                  <a:pt x="169377" y="4104"/>
                </a:lnTo>
                <a:close/>
              </a:path>
            </a:pathLst>
          </a:custGeom>
          <a:solidFill>
            <a:srgbClr val="FFFFFF"/>
          </a:solidFill>
        </p:spPr>
        <p:txBody>
          <a:bodyPr wrap="square" lIns="0" tIns="0" rIns="0" bIns="0" rtlCol="0"/>
          <a:lstStyle/>
          <a:p>
            <a:endParaRPr sz="819" dirty="0"/>
          </a:p>
        </p:txBody>
      </p:sp>
      <p:sp>
        <p:nvSpPr>
          <p:cNvPr id="19" name="bk object 19"/>
          <p:cNvSpPr/>
          <p:nvPr userDrawn="1"/>
        </p:nvSpPr>
        <p:spPr>
          <a:xfrm>
            <a:off x="595156" y="535311"/>
            <a:ext cx="509765" cy="70756"/>
          </a:xfrm>
          <a:custGeom>
            <a:avLst/>
            <a:gdLst/>
            <a:ahLst/>
            <a:cxnLst/>
            <a:rect l="l" t="t" r="r" b="b"/>
            <a:pathLst>
              <a:path w="1120775" h="155575">
                <a:moveTo>
                  <a:pt x="1077160" y="91463"/>
                </a:moveTo>
                <a:lnTo>
                  <a:pt x="1071360" y="98729"/>
                </a:lnTo>
                <a:lnTo>
                  <a:pt x="1087338" y="110321"/>
                </a:lnTo>
                <a:lnTo>
                  <a:pt x="1081527" y="114687"/>
                </a:lnTo>
                <a:lnTo>
                  <a:pt x="1074270" y="116143"/>
                </a:lnTo>
                <a:lnTo>
                  <a:pt x="1094594" y="116143"/>
                </a:lnTo>
                <a:lnTo>
                  <a:pt x="1113463" y="130655"/>
                </a:lnTo>
                <a:lnTo>
                  <a:pt x="1120730" y="123409"/>
                </a:lnTo>
                <a:lnTo>
                  <a:pt x="1103296" y="110321"/>
                </a:lnTo>
                <a:lnTo>
                  <a:pt x="1107829" y="104541"/>
                </a:lnTo>
                <a:lnTo>
                  <a:pt x="1094594" y="104541"/>
                </a:lnTo>
                <a:lnTo>
                  <a:pt x="1077160" y="91463"/>
                </a:lnTo>
                <a:close/>
              </a:path>
              <a:path w="1120775" h="155575">
                <a:moveTo>
                  <a:pt x="1064114" y="0"/>
                </a:moveTo>
                <a:lnTo>
                  <a:pt x="1039345" y="5061"/>
                </a:lnTo>
                <a:lnTo>
                  <a:pt x="1021649" y="18701"/>
                </a:lnTo>
                <a:lnTo>
                  <a:pt x="1011028" y="38599"/>
                </a:lnTo>
                <a:lnTo>
                  <a:pt x="1007487" y="62437"/>
                </a:lnTo>
                <a:lnTo>
                  <a:pt x="1011028" y="86277"/>
                </a:lnTo>
                <a:lnTo>
                  <a:pt x="1021649" y="106168"/>
                </a:lnTo>
                <a:lnTo>
                  <a:pt x="1039345" y="119797"/>
                </a:lnTo>
                <a:lnTo>
                  <a:pt x="1064114" y="124854"/>
                </a:lnTo>
                <a:lnTo>
                  <a:pt x="1073360" y="124309"/>
                </a:lnTo>
                <a:lnTo>
                  <a:pt x="1081525" y="122674"/>
                </a:lnTo>
                <a:lnTo>
                  <a:pt x="1088605" y="119951"/>
                </a:lnTo>
                <a:lnTo>
                  <a:pt x="1094594" y="116143"/>
                </a:lnTo>
                <a:lnTo>
                  <a:pt x="1065538" y="116143"/>
                </a:lnTo>
                <a:lnTo>
                  <a:pt x="1045036" y="111652"/>
                </a:lnTo>
                <a:lnTo>
                  <a:pt x="1031070" y="99813"/>
                </a:lnTo>
                <a:lnTo>
                  <a:pt x="1023092" y="83074"/>
                </a:lnTo>
                <a:lnTo>
                  <a:pt x="1020555" y="63882"/>
                </a:lnTo>
                <a:lnTo>
                  <a:pt x="1023092" y="44689"/>
                </a:lnTo>
                <a:lnTo>
                  <a:pt x="1031070" y="27946"/>
                </a:lnTo>
                <a:lnTo>
                  <a:pt x="1045036" y="16104"/>
                </a:lnTo>
                <a:lnTo>
                  <a:pt x="1065538" y="11612"/>
                </a:lnTo>
                <a:lnTo>
                  <a:pt x="1097382" y="11612"/>
                </a:lnTo>
                <a:lnTo>
                  <a:pt x="1088885" y="5061"/>
                </a:lnTo>
                <a:lnTo>
                  <a:pt x="1064114" y="0"/>
                </a:lnTo>
                <a:close/>
              </a:path>
              <a:path w="1120775" h="155575">
                <a:moveTo>
                  <a:pt x="1097382" y="11612"/>
                </a:moveTo>
                <a:lnTo>
                  <a:pt x="1065538" y="11612"/>
                </a:lnTo>
                <a:lnTo>
                  <a:pt x="1086058" y="16104"/>
                </a:lnTo>
                <a:lnTo>
                  <a:pt x="1100033" y="27946"/>
                </a:lnTo>
                <a:lnTo>
                  <a:pt x="1108014" y="44689"/>
                </a:lnTo>
                <a:lnTo>
                  <a:pt x="1110552" y="63882"/>
                </a:lnTo>
                <a:lnTo>
                  <a:pt x="1109690" y="75538"/>
                </a:lnTo>
                <a:lnTo>
                  <a:pt x="1106924" y="86383"/>
                </a:lnTo>
                <a:lnTo>
                  <a:pt x="1101982" y="96143"/>
                </a:lnTo>
                <a:lnTo>
                  <a:pt x="1094594" y="104541"/>
                </a:lnTo>
                <a:lnTo>
                  <a:pt x="1107829" y="104541"/>
                </a:lnTo>
                <a:lnTo>
                  <a:pt x="1110919" y="100602"/>
                </a:lnTo>
                <a:lnTo>
                  <a:pt x="1116367" y="89108"/>
                </a:lnTo>
                <a:lnTo>
                  <a:pt x="1119639" y="76249"/>
                </a:lnTo>
                <a:lnTo>
                  <a:pt x="1120730" y="62437"/>
                </a:lnTo>
                <a:lnTo>
                  <a:pt x="1117192" y="38599"/>
                </a:lnTo>
                <a:lnTo>
                  <a:pt x="1106577" y="18701"/>
                </a:lnTo>
                <a:lnTo>
                  <a:pt x="1097382" y="11612"/>
                </a:lnTo>
                <a:close/>
              </a:path>
              <a:path w="1120775" h="155575">
                <a:moveTo>
                  <a:pt x="908789" y="2900"/>
                </a:moveTo>
                <a:lnTo>
                  <a:pt x="897166" y="2900"/>
                </a:lnTo>
                <a:lnTo>
                  <a:pt x="897166" y="123409"/>
                </a:lnTo>
                <a:lnTo>
                  <a:pt x="908789" y="123409"/>
                </a:lnTo>
                <a:lnTo>
                  <a:pt x="908789" y="65348"/>
                </a:lnTo>
                <a:lnTo>
                  <a:pt x="991519" y="65348"/>
                </a:lnTo>
                <a:lnTo>
                  <a:pt x="991519" y="55171"/>
                </a:lnTo>
                <a:lnTo>
                  <a:pt x="908789" y="55171"/>
                </a:lnTo>
                <a:lnTo>
                  <a:pt x="908789" y="2900"/>
                </a:lnTo>
                <a:close/>
              </a:path>
              <a:path w="1120775" h="155575">
                <a:moveTo>
                  <a:pt x="991519" y="65348"/>
                </a:moveTo>
                <a:lnTo>
                  <a:pt x="979917" y="65348"/>
                </a:lnTo>
                <a:lnTo>
                  <a:pt x="979917" y="123409"/>
                </a:lnTo>
                <a:lnTo>
                  <a:pt x="991519" y="123409"/>
                </a:lnTo>
                <a:lnTo>
                  <a:pt x="991519" y="65348"/>
                </a:lnTo>
                <a:close/>
              </a:path>
              <a:path w="1120775" h="155575">
                <a:moveTo>
                  <a:pt x="991519" y="2900"/>
                </a:moveTo>
                <a:lnTo>
                  <a:pt x="979917" y="2900"/>
                </a:lnTo>
                <a:lnTo>
                  <a:pt x="979917" y="55171"/>
                </a:lnTo>
                <a:lnTo>
                  <a:pt x="991519" y="55171"/>
                </a:lnTo>
                <a:lnTo>
                  <a:pt x="991519" y="2900"/>
                </a:lnTo>
                <a:close/>
              </a:path>
              <a:path w="1120775" h="155575">
                <a:moveTo>
                  <a:pt x="830383" y="0"/>
                </a:moveTo>
                <a:lnTo>
                  <a:pt x="805608" y="5061"/>
                </a:lnTo>
                <a:lnTo>
                  <a:pt x="787909" y="18701"/>
                </a:lnTo>
                <a:lnTo>
                  <a:pt x="777287" y="38599"/>
                </a:lnTo>
                <a:lnTo>
                  <a:pt x="773746" y="62437"/>
                </a:lnTo>
                <a:lnTo>
                  <a:pt x="777287" y="86277"/>
                </a:lnTo>
                <a:lnTo>
                  <a:pt x="787909" y="106168"/>
                </a:lnTo>
                <a:lnTo>
                  <a:pt x="805608" y="119797"/>
                </a:lnTo>
                <a:lnTo>
                  <a:pt x="830383" y="124854"/>
                </a:lnTo>
                <a:lnTo>
                  <a:pt x="849324" y="121451"/>
                </a:lnTo>
                <a:lnTo>
                  <a:pt x="859820" y="114687"/>
                </a:lnTo>
                <a:lnTo>
                  <a:pt x="830383" y="114687"/>
                </a:lnTo>
                <a:lnTo>
                  <a:pt x="809880" y="110197"/>
                </a:lnTo>
                <a:lnTo>
                  <a:pt x="795903" y="98359"/>
                </a:lnTo>
                <a:lnTo>
                  <a:pt x="787912" y="81623"/>
                </a:lnTo>
                <a:lnTo>
                  <a:pt x="785368" y="62437"/>
                </a:lnTo>
                <a:lnTo>
                  <a:pt x="787912" y="43235"/>
                </a:lnTo>
                <a:lnTo>
                  <a:pt x="795903" y="26493"/>
                </a:lnTo>
                <a:lnTo>
                  <a:pt x="809880" y="14656"/>
                </a:lnTo>
                <a:lnTo>
                  <a:pt x="830383" y="10167"/>
                </a:lnTo>
                <a:lnTo>
                  <a:pt x="861064" y="10167"/>
                </a:lnTo>
                <a:lnTo>
                  <a:pt x="846639" y="2654"/>
                </a:lnTo>
                <a:lnTo>
                  <a:pt x="830383" y="0"/>
                </a:lnTo>
                <a:close/>
              </a:path>
              <a:path w="1120775" h="155575">
                <a:moveTo>
                  <a:pt x="879742" y="76950"/>
                </a:moveTo>
                <a:lnTo>
                  <a:pt x="868120" y="76950"/>
                </a:lnTo>
                <a:lnTo>
                  <a:pt x="864064" y="92035"/>
                </a:lnTo>
                <a:lnTo>
                  <a:pt x="856327" y="103986"/>
                </a:lnTo>
                <a:lnTo>
                  <a:pt x="845052" y="111853"/>
                </a:lnTo>
                <a:lnTo>
                  <a:pt x="830383" y="114687"/>
                </a:lnTo>
                <a:lnTo>
                  <a:pt x="859820" y="114687"/>
                </a:lnTo>
                <a:lnTo>
                  <a:pt x="864321" y="111787"/>
                </a:lnTo>
                <a:lnTo>
                  <a:pt x="874689" y="96680"/>
                </a:lnTo>
                <a:lnTo>
                  <a:pt x="879742" y="76950"/>
                </a:lnTo>
                <a:close/>
              </a:path>
              <a:path w="1120775" h="155575">
                <a:moveTo>
                  <a:pt x="861064" y="10167"/>
                </a:moveTo>
                <a:lnTo>
                  <a:pt x="830383" y="10167"/>
                </a:lnTo>
                <a:lnTo>
                  <a:pt x="842986" y="12049"/>
                </a:lnTo>
                <a:lnTo>
                  <a:pt x="853963" y="17605"/>
                </a:lnTo>
                <a:lnTo>
                  <a:pt x="862223" y="26701"/>
                </a:lnTo>
                <a:lnTo>
                  <a:pt x="866675" y="39202"/>
                </a:lnTo>
                <a:lnTo>
                  <a:pt x="878297" y="39202"/>
                </a:lnTo>
                <a:lnTo>
                  <a:pt x="872642" y="22665"/>
                </a:lnTo>
                <a:lnTo>
                  <a:pt x="861408" y="10346"/>
                </a:lnTo>
                <a:lnTo>
                  <a:pt x="861064" y="10167"/>
                </a:lnTo>
                <a:close/>
              </a:path>
              <a:path w="1120775" h="155575">
                <a:moveTo>
                  <a:pt x="706994" y="2900"/>
                </a:moveTo>
                <a:lnTo>
                  <a:pt x="682218" y="7960"/>
                </a:lnTo>
                <a:lnTo>
                  <a:pt x="664526" y="21598"/>
                </a:lnTo>
                <a:lnTo>
                  <a:pt x="653914" y="41499"/>
                </a:lnTo>
                <a:lnTo>
                  <a:pt x="650378" y="65348"/>
                </a:lnTo>
                <a:lnTo>
                  <a:pt x="653914" y="89184"/>
                </a:lnTo>
                <a:lnTo>
                  <a:pt x="664526" y="109075"/>
                </a:lnTo>
                <a:lnTo>
                  <a:pt x="682218" y="122707"/>
                </a:lnTo>
                <a:lnTo>
                  <a:pt x="706994" y="127765"/>
                </a:lnTo>
                <a:lnTo>
                  <a:pt x="719696" y="126358"/>
                </a:lnTo>
                <a:lnTo>
                  <a:pt x="731306" y="121957"/>
                </a:lnTo>
                <a:lnTo>
                  <a:pt x="738872" y="116143"/>
                </a:lnTo>
                <a:lnTo>
                  <a:pt x="705528" y="116143"/>
                </a:lnTo>
                <a:lnTo>
                  <a:pt x="685023" y="111652"/>
                </a:lnTo>
                <a:lnTo>
                  <a:pt x="671050" y="99813"/>
                </a:lnTo>
                <a:lnTo>
                  <a:pt x="663065" y="83074"/>
                </a:lnTo>
                <a:lnTo>
                  <a:pt x="660524" y="63882"/>
                </a:lnTo>
                <a:lnTo>
                  <a:pt x="663065" y="44689"/>
                </a:lnTo>
                <a:lnTo>
                  <a:pt x="671050" y="27946"/>
                </a:lnTo>
                <a:lnTo>
                  <a:pt x="685023" y="16104"/>
                </a:lnTo>
                <a:lnTo>
                  <a:pt x="705528" y="11612"/>
                </a:lnTo>
                <a:lnTo>
                  <a:pt x="737088" y="11612"/>
                </a:lnTo>
                <a:lnTo>
                  <a:pt x="724499" y="5352"/>
                </a:lnTo>
                <a:lnTo>
                  <a:pt x="706994" y="2900"/>
                </a:lnTo>
                <a:close/>
              </a:path>
              <a:path w="1120775" h="155575">
                <a:moveTo>
                  <a:pt x="759254" y="103096"/>
                </a:moveTo>
                <a:lnTo>
                  <a:pt x="749076" y="103096"/>
                </a:lnTo>
                <a:lnTo>
                  <a:pt x="750542" y="124854"/>
                </a:lnTo>
                <a:lnTo>
                  <a:pt x="759254" y="124854"/>
                </a:lnTo>
                <a:lnTo>
                  <a:pt x="759254" y="103096"/>
                </a:lnTo>
                <a:close/>
              </a:path>
              <a:path w="1120775" h="155575">
                <a:moveTo>
                  <a:pt x="759254" y="62437"/>
                </a:moveTo>
                <a:lnTo>
                  <a:pt x="706994" y="62437"/>
                </a:lnTo>
                <a:lnTo>
                  <a:pt x="706994" y="72594"/>
                </a:lnTo>
                <a:lnTo>
                  <a:pt x="747631" y="72594"/>
                </a:lnTo>
                <a:lnTo>
                  <a:pt x="744931" y="89810"/>
                </a:lnTo>
                <a:lnTo>
                  <a:pt x="736922" y="103623"/>
                </a:lnTo>
                <a:lnTo>
                  <a:pt x="723742" y="112809"/>
                </a:lnTo>
                <a:lnTo>
                  <a:pt x="705528" y="116143"/>
                </a:lnTo>
                <a:lnTo>
                  <a:pt x="738872" y="116143"/>
                </a:lnTo>
                <a:lnTo>
                  <a:pt x="741280" y="114292"/>
                </a:lnTo>
                <a:lnTo>
                  <a:pt x="749076" y="103096"/>
                </a:lnTo>
                <a:lnTo>
                  <a:pt x="759254" y="103096"/>
                </a:lnTo>
                <a:lnTo>
                  <a:pt x="759254" y="62437"/>
                </a:lnTo>
                <a:close/>
              </a:path>
              <a:path w="1120775" h="155575">
                <a:moveTo>
                  <a:pt x="737088" y="11612"/>
                </a:moveTo>
                <a:lnTo>
                  <a:pt x="705528" y="11612"/>
                </a:lnTo>
                <a:lnTo>
                  <a:pt x="721255" y="14335"/>
                </a:lnTo>
                <a:lnTo>
                  <a:pt x="733299" y="21415"/>
                </a:lnTo>
                <a:lnTo>
                  <a:pt x="741256" y="31216"/>
                </a:lnTo>
                <a:lnTo>
                  <a:pt x="744720" y="42103"/>
                </a:lnTo>
                <a:lnTo>
                  <a:pt x="756343" y="42103"/>
                </a:lnTo>
                <a:lnTo>
                  <a:pt x="750264" y="24956"/>
                </a:lnTo>
                <a:lnTo>
                  <a:pt x="739286" y="12705"/>
                </a:lnTo>
                <a:lnTo>
                  <a:pt x="737088" y="11612"/>
                </a:lnTo>
                <a:close/>
              </a:path>
              <a:path w="1120775" h="155575">
                <a:moveTo>
                  <a:pt x="579238" y="45014"/>
                </a:moveTo>
                <a:lnTo>
                  <a:pt x="569082" y="45014"/>
                </a:lnTo>
                <a:lnTo>
                  <a:pt x="569082" y="123409"/>
                </a:lnTo>
                <a:lnTo>
                  <a:pt x="579238" y="123409"/>
                </a:lnTo>
                <a:lnTo>
                  <a:pt x="579238" y="45014"/>
                </a:lnTo>
                <a:close/>
              </a:path>
              <a:path w="1120775" h="155575">
                <a:moveTo>
                  <a:pt x="596662" y="36281"/>
                </a:moveTo>
                <a:lnTo>
                  <a:pt x="554559" y="36281"/>
                </a:lnTo>
                <a:lnTo>
                  <a:pt x="554559" y="45014"/>
                </a:lnTo>
                <a:lnTo>
                  <a:pt x="596662" y="45014"/>
                </a:lnTo>
                <a:lnTo>
                  <a:pt x="596662" y="36281"/>
                </a:lnTo>
                <a:close/>
              </a:path>
              <a:path w="1120775" h="155575">
                <a:moveTo>
                  <a:pt x="598107" y="4355"/>
                </a:moveTo>
                <a:lnTo>
                  <a:pt x="589395" y="4355"/>
                </a:lnTo>
                <a:lnTo>
                  <a:pt x="578664" y="6171"/>
                </a:lnTo>
                <a:lnTo>
                  <a:pt x="572155" y="11256"/>
                </a:lnTo>
                <a:lnTo>
                  <a:pt x="569187" y="19065"/>
                </a:lnTo>
                <a:lnTo>
                  <a:pt x="569082" y="36281"/>
                </a:lnTo>
                <a:lnTo>
                  <a:pt x="579238" y="36281"/>
                </a:lnTo>
                <a:lnTo>
                  <a:pt x="579238" y="11612"/>
                </a:lnTo>
                <a:lnTo>
                  <a:pt x="598107" y="11612"/>
                </a:lnTo>
                <a:lnTo>
                  <a:pt x="598107" y="4355"/>
                </a:lnTo>
                <a:close/>
              </a:path>
              <a:path w="1120775" h="155575">
                <a:moveTo>
                  <a:pt x="598107" y="11612"/>
                </a:moveTo>
                <a:lnTo>
                  <a:pt x="595196" y="11612"/>
                </a:lnTo>
                <a:lnTo>
                  <a:pt x="598107" y="13078"/>
                </a:lnTo>
                <a:lnTo>
                  <a:pt x="598107" y="11612"/>
                </a:lnTo>
                <a:close/>
              </a:path>
              <a:path w="1120775" h="155575">
                <a:moveTo>
                  <a:pt x="506665" y="33391"/>
                </a:moveTo>
                <a:lnTo>
                  <a:pt x="489276" y="36976"/>
                </a:lnTo>
                <a:lnTo>
                  <a:pt x="476522" y="46823"/>
                </a:lnTo>
                <a:lnTo>
                  <a:pt x="468672" y="61565"/>
                </a:lnTo>
                <a:lnTo>
                  <a:pt x="465996" y="79840"/>
                </a:lnTo>
                <a:lnTo>
                  <a:pt x="468672" y="98130"/>
                </a:lnTo>
                <a:lnTo>
                  <a:pt x="476522" y="112874"/>
                </a:lnTo>
                <a:lnTo>
                  <a:pt x="489276" y="122717"/>
                </a:lnTo>
                <a:lnTo>
                  <a:pt x="506665" y="126299"/>
                </a:lnTo>
                <a:lnTo>
                  <a:pt x="524030" y="122717"/>
                </a:lnTo>
                <a:lnTo>
                  <a:pt x="532540" y="116143"/>
                </a:lnTo>
                <a:lnTo>
                  <a:pt x="506665" y="116143"/>
                </a:lnTo>
                <a:lnTo>
                  <a:pt x="493320" y="112922"/>
                </a:lnTo>
                <a:lnTo>
                  <a:pt x="483788" y="104529"/>
                </a:lnTo>
                <a:lnTo>
                  <a:pt x="478069" y="92867"/>
                </a:lnTo>
                <a:lnTo>
                  <a:pt x="476163" y="79840"/>
                </a:lnTo>
                <a:lnTo>
                  <a:pt x="478069" y="66218"/>
                </a:lnTo>
                <a:lnTo>
                  <a:pt x="483788" y="54626"/>
                </a:lnTo>
                <a:lnTo>
                  <a:pt x="493320" y="46568"/>
                </a:lnTo>
                <a:lnTo>
                  <a:pt x="506665" y="43548"/>
                </a:lnTo>
                <a:lnTo>
                  <a:pt x="532533" y="43548"/>
                </a:lnTo>
                <a:lnTo>
                  <a:pt x="524030" y="36976"/>
                </a:lnTo>
                <a:lnTo>
                  <a:pt x="506665" y="33391"/>
                </a:lnTo>
                <a:close/>
              </a:path>
              <a:path w="1120775" h="155575">
                <a:moveTo>
                  <a:pt x="532533" y="43548"/>
                </a:moveTo>
                <a:lnTo>
                  <a:pt x="506665" y="43548"/>
                </a:lnTo>
                <a:lnTo>
                  <a:pt x="519997" y="46771"/>
                </a:lnTo>
                <a:lnTo>
                  <a:pt x="529523" y="55168"/>
                </a:lnTo>
                <a:lnTo>
                  <a:pt x="535239" y="66828"/>
                </a:lnTo>
                <a:lnTo>
                  <a:pt x="537145" y="79840"/>
                </a:lnTo>
                <a:lnTo>
                  <a:pt x="535239" y="93481"/>
                </a:lnTo>
                <a:lnTo>
                  <a:pt x="529523" y="105075"/>
                </a:lnTo>
                <a:lnTo>
                  <a:pt x="519997" y="113127"/>
                </a:lnTo>
                <a:lnTo>
                  <a:pt x="506665" y="116143"/>
                </a:lnTo>
                <a:lnTo>
                  <a:pt x="532540" y="116143"/>
                </a:lnTo>
                <a:lnTo>
                  <a:pt x="536771" y="112874"/>
                </a:lnTo>
                <a:lnTo>
                  <a:pt x="544616" y="98130"/>
                </a:lnTo>
                <a:lnTo>
                  <a:pt x="547292" y="79840"/>
                </a:lnTo>
                <a:lnTo>
                  <a:pt x="544616" y="61565"/>
                </a:lnTo>
                <a:lnTo>
                  <a:pt x="536771" y="46823"/>
                </a:lnTo>
                <a:lnTo>
                  <a:pt x="532533" y="43548"/>
                </a:lnTo>
                <a:close/>
              </a:path>
              <a:path w="1120775" h="155575">
                <a:moveTo>
                  <a:pt x="390511" y="45014"/>
                </a:moveTo>
                <a:lnTo>
                  <a:pt x="380354" y="45014"/>
                </a:lnTo>
                <a:lnTo>
                  <a:pt x="380354" y="104541"/>
                </a:lnTo>
                <a:lnTo>
                  <a:pt x="381262" y="113612"/>
                </a:lnTo>
                <a:lnTo>
                  <a:pt x="384345" y="119417"/>
                </a:lnTo>
                <a:lnTo>
                  <a:pt x="390148" y="122502"/>
                </a:lnTo>
                <a:lnTo>
                  <a:pt x="399212" y="123409"/>
                </a:lnTo>
                <a:lnTo>
                  <a:pt x="407935" y="123409"/>
                </a:lnTo>
                <a:lnTo>
                  <a:pt x="407935" y="114687"/>
                </a:lnTo>
                <a:lnTo>
                  <a:pt x="391977" y="114687"/>
                </a:lnTo>
                <a:lnTo>
                  <a:pt x="390511" y="110321"/>
                </a:lnTo>
                <a:lnTo>
                  <a:pt x="390511" y="45014"/>
                </a:lnTo>
                <a:close/>
              </a:path>
              <a:path w="1120775" h="155575">
                <a:moveTo>
                  <a:pt x="407935" y="36281"/>
                </a:moveTo>
                <a:lnTo>
                  <a:pt x="365831" y="36281"/>
                </a:lnTo>
                <a:lnTo>
                  <a:pt x="365831" y="45014"/>
                </a:lnTo>
                <a:lnTo>
                  <a:pt x="407935" y="45014"/>
                </a:lnTo>
                <a:lnTo>
                  <a:pt x="407935" y="36281"/>
                </a:lnTo>
                <a:close/>
              </a:path>
              <a:path w="1120775" h="155575">
                <a:moveTo>
                  <a:pt x="390511" y="10167"/>
                </a:moveTo>
                <a:lnTo>
                  <a:pt x="380354" y="10167"/>
                </a:lnTo>
                <a:lnTo>
                  <a:pt x="380354" y="36281"/>
                </a:lnTo>
                <a:lnTo>
                  <a:pt x="390511" y="36281"/>
                </a:lnTo>
                <a:lnTo>
                  <a:pt x="390511" y="10167"/>
                </a:lnTo>
                <a:close/>
              </a:path>
              <a:path w="1120775" h="155575">
                <a:moveTo>
                  <a:pt x="329539" y="37747"/>
                </a:moveTo>
                <a:lnTo>
                  <a:pt x="319382" y="37747"/>
                </a:lnTo>
                <a:lnTo>
                  <a:pt x="319382" y="123409"/>
                </a:lnTo>
                <a:lnTo>
                  <a:pt x="330984" y="123409"/>
                </a:lnTo>
                <a:lnTo>
                  <a:pt x="330984" y="76950"/>
                </a:lnTo>
                <a:lnTo>
                  <a:pt x="333324" y="64632"/>
                </a:lnTo>
                <a:lnTo>
                  <a:pt x="337620" y="58082"/>
                </a:lnTo>
                <a:lnTo>
                  <a:pt x="329539" y="58082"/>
                </a:lnTo>
                <a:lnTo>
                  <a:pt x="329539" y="37747"/>
                </a:lnTo>
                <a:close/>
              </a:path>
              <a:path w="1120775" h="155575">
                <a:moveTo>
                  <a:pt x="362920" y="36281"/>
                </a:moveTo>
                <a:lnTo>
                  <a:pt x="351788" y="37644"/>
                </a:lnTo>
                <a:lnTo>
                  <a:pt x="342421" y="41731"/>
                </a:lnTo>
                <a:lnTo>
                  <a:pt x="334958" y="48544"/>
                </a:lnTo>
                <a:lnTo>
                  <a:pt x="329539" y="58082"/>
                </a:lnTo>
                <a:lnTo>
                  <a:pt x="337620" y="58082"/>
                </a:lnTo>
                <a:lnTo>
                  <a:pt x="339884" y="54629"/>
                </a:lnTo>
                <a:lnTo>
                  <a:pt x="349979" y="48163"/>
                </a:lnTo>
                <a:lnTo>
                  <a:pt x="362920" y="46459"/>
                </a:lnTo>
                <a:lnTo>
                  <a:pt x="362920" y="36281"/>
                </a:lnTo>
                <a:close/>
              </a:path>
              <a:path w="1120775" h="155575">
                <a:moveTo>
                  <a:pt x="295108" y="42103"/>
                </a:moveTo>
                <a:lnTo>
                  <a:pt x="265677" y="42103"/>
                </a:lnTo>
                <a:lnTo>
                  <a:pt x="274817" y="42785"/>
                </a:lnTo>
                <a:lnTo>
                  <a:pt x="282185" y="45372"/>
                </a:lnTo>
                <a:lnTo>
                  <a:pt x="287102" y="50682"/>
                </a:lnTo>
                <a:lnTo>
                  <a:pt x="288891" y="59526"/>
                </a:lnTo>
                <a:lnTo>
                  <a:pt x="288891" y="69683"/>
                </a:lnTo>
                <a:lnTo>
                  <a:pt x="284546" y="69683"/>
                </a:lnTo>
                <a:lnTo>
                  <a:pt x="275834" y="71128"/>
                </a:lnTo>
                <a:lnTo>
                  <a:pt x="258766" y="73197"/>
                </a:lnTo>
                <a:lnTo>
                  <a:pt x="243882" y="76762"/>
                </a:lnTo>
                <a:lnTo>
                  <a:pt x="233356" y="84410"/>
                </a:lnTo>
                <a:lnTo>
                  <a:pt x="229364" y="98729"/>
                </a:lnTo>
                <a:lnTo>
                  <a:pt x="231659" y="109932"/>
                </a:lnTo>
                <a:lnTo>
                  <a:pt x="237903" y="117599"/>
                </a:lnTo>
                <a:lnTo>
                  <a:pt x="247140" y="122002"/>
                </a:lnTo>
                <a:lnTo>
                  <a:pt x="258410" y="123409"/>
                </a:lnTo>
                <a:lnTo>
                  <a:pt x="269121" y="122318"/>
                </a:lnTo>
                <a:lnTo>
                  <a:pt x="277648" y="119048"/>
                </a:lnTo>
                <a:lnTo>
                  <a:pt x="279496" y="117588"/>
                </a:lnTo>
                <a:lnTo>
                  <a:pt x="258410" y="117588"/>
                </a:lnTo>
                <a:lnTo>
                  <a:pt x="251177" y="116294"/>
                </a:lnTo>
                <a:lnTo>
                  <a:pt x="245167" y="112687"/>
                </a:lnTo>
                <a:lnTo>
                  <a:pt x="241062" y="107180"/>
                </a:lnTo>
                <a:lnTo>
                  <a:pt x="239542" y="100185"/>
                </a:lnTo>
                <a:lnTo>
                  <a:pt x="243240" y="90060"/>
                </a:lnTo>
                <a:lnTo>
                  <a:pt x="252790" y="84566"/>
                </a:lnTo>
                <a:lnTo>
                  <a:pt x="265879" y="81795"/>
                </a:lnTo>
                <a:lnTo>
                  <a:pt x="280190" y="79840"/>
                </a:lnTo>
                <a:lnTo>
                  <a:pt x="283090" y="79840"/>
                </a:lnTo>
                <a:lnTo>
                  <a:pt x="287436" y="78395"/>
                </a:lnTo>
                <a:lnTo>
                  <a:pt x="288891" y="75484"/>
                </a:lnTo>
                <a:lnTo>
                  <a:pt x="301959" y="75484"/>
                </a:lnTo>
                <a:lnTo>
                  <a:pt x="301959" y="60992"/>
                </a:lnTo>
                <a:lnTo>
                  <a:pt x="299216" y="46873"/>
                </a:lnTo>
                <a:lnTo>
                  <a:pt x="295108" y="42103"/>
                </a:lnTo>
                <a:close/>
              </a:path>
              <a:path w="1120775" h="155575">
                <a:moveTo>
                  <a:pt x="301959" y="105986"/>
                </a:moveTo>
                <a:lnTo>
                  <a:pt x="290336" y="105986"/>
                </a:lnTo>
                <a:lnTo>
                  <a:pt x="290336" y="114687"/>
                </a:lnTo>
                <a:lnTo>
                  <a:pt x="291792" y="120498"/>
                </a:lnTo>
                <a:lnTo>
                  <a:pt x="310671" y="120498"/>
                </a:lnTo>
                <a:lnTo>
                  <a:pt x="310671" y="113232"/>
                </a:lnTo>
                <a:lnTo>
                  <a:pt x="303404" y="113232"/>
                </a:lnTo>
                <a:lnTo>
                  <a:pt x="301963" y="110329"/>
                </a:lnTo>
                <a:lnTo>
                  <a:pt x="301959" y="105986"/>
                </a:lnTo>
                <a:close/>
              </a:path>
              <a:path w="1120775" h="155575">
                <a:moveTo>
                  <a:pt x="301959" y="75484"/>
                </a:moveTo>
                <a:lnTo>
                  <a:pt x="288891" y="75484"/>
                </a:lnTo>
                <a:lnTo>
                  <a:pt x="288882" y="90060"/>
                </a:lnTo>
                <a:lnTo>
                  <a:pt x="286376" y="101667"/>
                </a:lnTo>
                <a:lnTo>
                  <a:pt x="279643" y="110329"/>
                </a:lnTo>
                <a:lnTo>
                  <a:pt x="269914" y="115727"/>
                </a:lnTo>
                <a:lnTo>
                  <a:pt x="258410" y="117588"/>
                </a:lnTo>
                <a:lnTo>
                  <a:pt x="279496" y="117588"/>
                </a:lnTo>
                <a:lnTo>
                  <a:pt x="284538" y="113603"/>
                </a:lnTo>
                <a:lnTo>
                  <a:pt x="290336" y="105986"/>
                </a:lnTo>
                <a:lnTo>
                  <a:pt x="301959" y="105986"/>
                </a:lnTo>
                <a:lnTo>
                  <a:pt x="301959" y="75484"/>
                </a:lnTo>
                <a:close/>
              </a:path>
              <a:path w="1120775" h="155575">
                <a:moveTo>
                  <a:pt x="270033" y="33391"/>
                </a:moveTo>
                <a:lnTo>
                  <a:pt x="256213" y="35070"/>
                </a:lnTo>
                <a:lnTo>
                  <a:pt x="245526" y="40289"/>
                </a:lnTo>
                <a:lnTo>
                  <a:pt x="238381" y="49320"/>
                </a:lnTo>
                <a:lnTo>
                  <a:pt x="235186" y="62437"/>
                </a:lnTo>
                <a:lnTo>
                  <a:pt x="242453" y="62437"/>
                </a:lnTo>
                <a:lnTo>
                  <a:pt x="244241" y="53129"/>
                </a:lnTo>
                <a:lnTo>
                  <a:pt x="249157" y="46820"/>
                </a:lnTo>
                <a:lnTo>
                  <a:pt x="256527" y="43236"/>
                </a:lnTo>
                <a:lnTo>
                  <a:pt x="265677" y="42103"/>
                </a:lnTo>
                <a:lnTo>
                  <a:pt x="295108" y="42103"/>
                </a:lnTo>
                <a:lnTo>
                  <a:pt x="291984" y="38475"/>
                </a:lnTo>
                <a:lnTo>
                  <a:pt x="281758" y="34435"/>
                </a:lnTo>
                <a:lnTo>
                  <a:pt x="270033" y="33391"/>
                </a:lnTo>
                <a:close/>
              </a:path>
              <a:path w="1120775" h="155575">
                <a:moveTo>
                  <a:pt x="146613" y="36281"/>
                </a:moveTo>
                <a:lnTo>
                  <a:pt x="136477" y="36281"/>
                </a:lnTo>
                <a:lnTo>
                  <a:pt x="136477" y="155346"/>
                </a:lnTo>
                <a:lnTo>
                  <a:pt x="146613" y="155346"/>
                </a:lnTo>
                <a:lnTo>
                  <a:pt x="146613" y="107420"/>
                </a:lnTo>
                <a:lnTo>
                  <a:pt x="156958" y="107420"/>
                </a:lnTo>
                <a:lnTo>
                  <a:pt x="153699" y="104529"/>
                </a:lnTo>
                <a:lnTo>
                  <a:pt x="148317" y="92867"/>
                </a:lnTo>
                <a:lnTo>
                  <a:pt x="146613" y="79840"/>
                </a:lnTo>
                <a:lnTo>
                  <a:pt x="148111" y="65600"/>
                </a:lnTo>
                <a:lnTo>
                  <a:pt x="153149" y="54076"/>
                </a:lnTo>
                <a:lnTo>
                  <a:pt x="155336" y="52281"/>
                </a:lnTo>
                <a:lnTo>
                  <a:pt x="146613" y="52281"/>
                </a:lnTo>
                <a:lnTo>
                  <a:pt x="146613" y="36281"/>
                </a:lnTo>
                <a:close/>
              </a:path>
              <a:path w="1120775" h="155575">
                <a:moveTo>
                  <a:pt x="156958" y="107420"/>
                </a:moveTo>
                <a:lnTo>
                  <a:pt x="146613" y="107420"/>
                </a:lnTo>
                <a:lnTo>
                  <a:pt x="151389" y="115887"/>
                </a:lnTo>
                <a:lnTo>
                  <a:pt x="158607" y="121764"/>
                </a:lnTo>
                <a:lnTo>
                  <a:pt x="167451" y="125189"/>
                </a:lnTo>
                <a:lnTo>
                  <a:pt x="177104" y="126299"/>
                </a:lnTo>
                <a:lnTo>
                  <a:pt x="194260" y="122514"/>
                </a:lnTo>
                <a:lnTo>
                  <a:pt x="201926" y="116143"/>
                </a:lnTo>
                <a:lnTo>
                  <a:pt x="177104" y="116143"/>
                </a:lnTo>
                <a:lnTo>
                  <a:pt x="163160" y="112922"/>
                </a:lnTo>
                <a:lnTo>
                  <a:pt x="156958" y="107420"/>
                </a:lnTo>
                <a:close/>
              </a:path>
              <a:path w="1120775" h="155575">
                <a:moveTo>
                  <a:pt x="201920" y="43548"/>
                </a:moveTo>
                <a:lnTo>
                  <a:pt x="177104" y="43548"/>
                </a:lnTo>
                <a:lnTo>
                  <a:pt x="190223" y="46771"/>
                </a:lnTo>
                <a:lnTo>
                  <a:pt x="199258" y="55168"/>
                </a:lnTo>
                <a:lnTo>
                  <a:pt x="204480" y="66828"/>
                </a:lnTo>
                <a:lnTo>
                  <a:pt x="206161" y="79840"/>
                </a:lnTo>
                <a:lnTo>
                  <a:pt x="204480" y="92867"/>
                </a:lnTo>
                <a:lnTo>
                  <a:pt x="199258" y="104529"/>
                </a:lnTo>
                <a:lnTo>
                  <a:pt x="190223" y="112922"/>
                </a:lnTo>
                <a:lnTo>
                  <a:pt x="177104" y="116143"/>
                </a:lnTo>
                <a:lnTo>
                  <a:pt x="201926" y="116143"/>
                </a:lnTo>
                <a:lnTo>
                  <a:pt x="206510" y="112332"/>
                </a:lnTo>
                <a:lnTo>
                  <a:pt x="213858" y="97520"/>
                </a:lnTo>
                <a:lnTo>
                  <a:pt x="216307" y="79840"/>
                </a:lnTo>
                <a:lnTo>
                  <a:pt x="213858" y="62175"/>
                </a:lnTo>
                <a:lnTo>
                  <a:pt x="206510" y="47365"/>
                </a:lnTo>
                <a:lnTo>
                  <a:pt x="201920" y="43548"/>
                </a:lnTo>
                <a:close/>
              </a:path>
              <a:path w="1120775" h="155575">
                <a:moveTo>
                  <a:pt x="177104" y="33391"/>
                </a:moveTo>
                <a:lnTo>
                  <a:pt x="166842" y="34705"/>
                </a:lnTo>
                <a:lnTo>
                  <a:pt x="158065" y="38470"/>
                </a:lnTo>
                <a:lnTo>
                  <a:pt x="151186" y="44417"/>
                </a:lnTo>
                <a:lnTo>
                  <a:pt x="146613" y="52281"/>
                </a:lnTo>
                <a:lnTo>
                  <a:pt x="155336" y="52281"/>
                </a:lnTo>
                <a:lnTo>
                  <a:pt x="162542" y="46362"/>
                </a:lnTo>
                <a:lnTo>
                  <a:pt x="177104" y="43548"/>
                </a:lnTo>
                <a:lnTo>
                  <a:pt x="201920" y="43548"/>
                </a:lnTo>
                <a:lnTo>
                  <a:pt x="194260" y="37180"/>
                </a:lnTo>
                <a:lnTo>
                  <a:pt x="177104" y="33391"/>
                </a:lnTo>
                <a:close/>
              </a:path>
              <a:path w="1120775" h="155575">
                <a:moveTo>
                  <a:pt x="65743" y="42103"/>
                </a:moveTo>
                <a:lnTo>
                  <a:pt x="36292" y="42103"/>
                </a:lnTo>
                <a:lnTo>
                  <a:pt x="45439" y="42785"/>
                </a:lnTo>
                <a:lnTo>
                  <a:pt x="52813" y="45372"/>
                </a:lnTo>
                <a:lnTo>
                  <a:pt x="57735" y="50682"/>
                </a:lnTo>
                <a:lnTo>
                  <a:pt x="59526" y="59526"/>
                </a:lnTo>
                <a:lnTo>
                  <a:pt x="59526" y="69683"/>
                </a:lnTo>
                <a:lnTo>
                  <a:pt x="55171" y="69683"/>
                </a:lnTo>
                <a:lnTo>
                  <a:pt x="46459" y="71128"/>
                </a:lnTo>
                <a:lnTo>
                  <a:pt x="29402" y="73197"/>
                </a:lnTo>
                <a:lnTo>
                  <a:pt x="14520" y="76762"/>
                </a:lnTo>
                <a:lnTo>
                  <a:pt x="3993" y="84410"/>
                </a:lnTo>
                <a:lnTo>
                  <a:pt x="0" y="98729"/>
                </a:lnTo>
                <a:lnTo>
                  <a:pt x="2292" y="109932"/>
                </a:lnTo>
                <a:lnTo>
                  <a:pt x="8533" y="117599"/>
                </a:lnTo>
                <a:lnTo>
                  <a:pt x="17766" y="122002"/>
                </a:lnTo>
                <a:lnTo>
                  <a:pt x="29035" y="123409"/>
                </a:lnTo>
                <a:lnTo>
                  <a:pt x="39748" y="122318"/>
                </a:lnTo>
                <a:lnTo>
                  <a:pt x="48281" y="119048"/>
                </a:lnTo>
                <a:lnTo>
                  <a:pt x="50131" y="117588"/>
                </a:lnTo>
                <a:lnTo>
                  <a:pt x="27590" y="117588"/>
                </a:lnTo>
                <a:lnTo>
                  <a:pt x="20356" y="116294"/>
                </a:lnTo>
                <a:lnTo>
                  <a:pt x="14342" y="112687"/>
                </a:lnTo>
                <a:lnTo>
                  <a:pt x="10233" y="107180"/>
                </a:lnTo>
                <a:lnTo>
                  <a:pt x="8711" y="100185"/>
                </a:lnTo>
                <a:lnTo>
                  <a:pt x="12408" y="90060"/>
                </a:lnTo>
                <a:lnTo>
                  <a:pt x="21957" y="84566"/>
                </a:lnTo>
                <a:lnTo>
                  <a:pt x="35048" y="81795"/>
                </a:lnTo>
                <a:lnTo>
                  <a:pt x="49370" y="79840"/>
                </a:lnTo>
                <a:lnTo>
                  <a:pt x="52281" y="79840"/>
                </a:lnTo>
                <a:lnTo>
                  <a:pt x="56637" y="78395"/>
                </a:lnTo>
                <a:lnTo>
                  <a:pt x="58082" y="75484"/>
                </a:lnTo>
                <a:lnTo>
                  <a:pt x="72594" y="75484"/>
                </a:lnTo>
                <a:lnTo>
                  <a:pt x="72594" y="60992"/>
                </a:lnTo>
                <a:lnTo>
                  <a:pt x="69851" y="46873"/>
                </a:lnTo>
                <a:lnTo>
                  <a:pt x="65743" y="42103"/>
                </a:lnTo>
                <a:close/>
              </a:path>
              <a:path w="1120775" h="155575">
                <a:moveTo>
                  <a:pt x="72594" y="105986"/>
                </a:moveTo>
                <a:lnTo>
                  <a:pt x="60992" y="105986"/>
                </a:lnTo>
                <a:lnTo>
                  <a:pt x="60992" y="114687"/>
                </a:lnTo>
                <a:lnTo>
                  <a:pt x="62437" y="120498"/>
                </a:lnTo>
                <a:lnTo>
                  <a:pt x="81306" y="120498"/>
                </a:lnTo>
                <a:lnTo>
                  <a:pt x="81306" y="113232"/>
                </a:lnTo>
                <a:lnTo>
                  <a:pt x="74039" y="113232"/>
                </a:lnTo>
                <a:lnTo>
                  <a:pt x="72598" y="110329"/>
                </a:lnTo>
                <a:lnTo>
                  <a:pt x="72594" y="105986"/>
                </a:lnTo>
                <a:close/>
              </a:path>
              <a:path w="1120775" h="155575">
                <a:moveTo>
                  <a:pt x="72594" y="75484"/>
                </a:moveTo>
                <a:lnTo>
                  <a:pt x="58082" y="75484"/>
                </a:lnTo>
                <a:lnTo>
                  <a:pt x="58072" y="90060"/>
                </a:lnTo>
                <a:lnTo>
                  <a:pt x="55561" y="101667"/>
                </a:lnTo>
                <a:lnTo>
                  <a:pt x="48820" y="110329"/>
                </a:lnTo>
                <a:lnTo>
                  <a:pt x="39087" y="115727"/>
                </a:lnTo>
                <a:lnTo>
                  <a:pt x="27590" y="117588"/>
                </a:lnTo>
                <a:lnTo>
                  <a:pt x="50131" y="117588"/>
                </a:lnTo>
                <a:lnTo>
                  <a:pt x="55180" y="113603"/>
                </a:lnTo>
                <a:lnTo>
                  <a:pt x="60992" y="105986"/>
                </a:lnTo>
                <a:lnTo>
                  <a:pt x="72594" y="105986"/>
                </a:lnTo>
                <a:lnTo>
                  <a:pt x="72594" y="75484"/>
                </a:lnTo>
                <a:close/>
              </a:path>
              <a:path w="1120775" h="155575">
                <a:moveTo>
                  <a:pt x="40658" y="33391"/>
                </a:moveTo>
                <a:lnTo>
                  <a:pt x="26844" y="35070"/>
                </a:lnTo>
                <a:lnTo>
                  <a:pt x="16160" y="40289"/>
                </a:lnTo>
                <a:lnTo>
                  <a:pt x="9016" y="49320"/>
                </a:lnTo>
                <a:lnTo>
                  <a:pt x="5821" y="62437"/>
                </a:lnTo>
                <a:lnTo>
                  <a:pt x="13078" y="62437"/>
                </a:lnTo>
                <a:lnTo>
                  <a:pt x="14869" y="53129"/>
                </a:lnTo>
                <a:lnTo>
                  <a:pt x="19788" y="46820"/>
                </a:lnTo>
                <a:lnTo>
                  <a:pt x="27156" y="43236"/>
                </a:lnTo>
                <a:lnTo>
                  <a:pt x="36292" y="42103"/>
                </a:lnTo>
                <a:lnTo>
                  <a:pt x="65743" y="42103"/>
                </a:lnTo>
                <a:lnTo>
                  <a:pt x="62618" y="38475"/>
                </a:lnTo>
                <a:lnTo>
                  <a:pt x="52389" y="34435"/>
                </a:lnTo>
                <a:lnTo>
                  <a:pt x="40658" y="33391"/>
                </a:lnTo>
                <a:close/>
              </a:path>
            </a:pathLst>
          </a:custGeom>
          <a:solidFill>
            <a:srgbClr val="FFFFFF"/>
          </a:solidFill>
        </p:spPr>
        <p:txBody>
          <a:bodyPr wrap="square" lIns="0" tIns="0" rIns="0" bIns="0" rtlCol="0"/>
          <a:lstStyle/>
          <a:p>
            <a:endParaRPr sz="819" dirty="0"/>
          </a:p>
        </p:txBody>
      </p:sp>
      <p:sp>
        <p:nvSpPr>
          <p:cNvPr id="20" name="bk object 20"/>
          <p:cNvSpPr/>
          <p:nvPr userDrawn="1"/>
        </p:nvSpPr>
        <p:spPr>
          <a:xfrm>
            <a:off x="238181" y="238475"/>
            <a:ext cx="307001" cy="250619"/>
          </a:xfrm>
          <a:prstGeom prst="rect">
            <a:avLst/>
          </a:prstGeom>
          <a:blipFill>
            <a:blip r:embed="rId4" cstate="print"/>
            <a:stretch>
              <a:fillRect/>
            </a:stretch>
          </a:blipFill>
        </p:spPr>
        <p:txBody>
          <a:bodyPr wrap="square" lIns="0" tIns="0" rIns="0" bIns="0" rtlCol="0"/>
          <a:lstStyle/>
          <a:p>
            <a:endParaRPr sz="819" dirty="0"/>
          </a:p>
        </p:txBody>
      </p:sp>
      <p:sp>
        <p:nvSpPr>
          <p:cNvPr id="21" name="bk object 21"/>
          <p:cNvSpPr/>
          <p:nvPr userDrawn="1"/>
        </p:nvSpPr>
        <p:spPr>
          <a:xfrm>
            <a:off x="567630" y="238108"/>
            <a:ext cx="0" cy="251255"/>
          </a:xfrm>
          <a:custGeom>
            <a:avLst/>
            <a:gdLst/>
            <a:ahLst/>
            <a:cxnLst/>
            <a:rect l="l" t="t" r="r" b="b"/>
            <a:pathLst>
              <a:path h="552450">
                <a:moveTo>
                  <a:pt x="0" y="0"/>
                </a:moveTo>
                <a:lnTo>
                  <a:pt x="0" y="551868"/>
                </a:lnTo>
              </a:path>
            </a:pathLst>
          </a:custGeom>
          <a:ln w="32470">
            <a:solidFill>
              <a:srgbClr val="FFFFFF"/>
            </a:solidFill>
          </a:ln>
        </p:spPr>
        <p:txBody>
          <a:bodyPr wrap="square" lIns="0" tIns="0" rIns="0" bIns="0" rtlCol="0"/>
          <a:lstStyle/>
          <a:p>
            <a:endParaRPr sz="819" dirty="0"/>
          </a:p>
        </p:txBody>
      </p:sp>
    </p:spTree>
    <p:extLst>
      <p:ext uri="{BB962C8B-B14F-4D97-AF65-F5344CB8AC3E}">
        <p14:creationId xmlns:p14="http://schemas.microsoft.com/office/powerpoint/2010/main" val="1153863086"/>
      </p:ext>
    </p:extLst>
  </p:cSld>
  <p:clrMap bg1="lt1" tx1="dk1" bg2="lt2" tx2="dk2" accent1="accent1" accent2="accent2" accent3="accent3" accent4="accent4" accent5="accent5" accent6="accent6" hlink="hlink" folHlink="folHlink"/>
  <p:sldLayoutIdLst>
    <p:sldLayoutId id="2147483721" r:id="rId1"/>
    <p:sldLayoutId id="2147483722" r:id="rId2"/>
  </p:sldLayoutIdLst>
  <p:txStyles>
    <p:titleStyle>
      <a:lvl1pPr>
        <a:defRPr>
          <a:latin typeface="+mj-lt"/>
          <a:ea typeface="+mj-ea"/>
          <a:cs typeface="+mj-cs"/>
        </a:defRPr>
      </a:lvl1pPr>
    </p:titleStyle>
    <p:bodyStyle>
      <a:lvl1pPr marL="0">
        <a:defRPr>
          <a:latin typeface="+mn-lt"/>
          <a:ea typeface="+mn-ea"/>
          <a:cs typeface="+mn-cs"/>
        </a:defRPr>
      </a:lvl1pPr>
      <a:lvl2pPr marL="207935">
        <a:defRPr>
          <a:latin typeface="+mn-lt"/>
          <a:ea typeface="+mn-ea"/>
          <a:cs typeface="+mn-cs"/>
        </a:defRPr>
      </a:lvl2pPr>
      <a:lvl3pPr marL="415869">
        <a:defRPr>
          <a:latin typeface="+mn-lt"/>
          <a:ea typeface="+mn-ea"/>
          <a:cs typeface="+mn-cs"/>
        </a:defRPr>
      </a:lvl3pPr>
      <a:lvl4pPr marL="623804">
        <a:defRPr>
          <a:latin typeface="+mn-lt"/>
          <a:ea typeface="+mn-ea"/>
          <a:cs typeface="+mn-cs"/>
        </a:defRPr>
      </a:lvl4pPr>
      <a:lvl5pPr marL="831738">
        <a:defRPr>
          <a:latin typeface="+mn-lt"/>
          <a:ea typeface="+mn-ea"/>
          <a:cs typeface="+mn-cs"/>
        </a:defRPr>
      </a:lvl5pPr>
      <a:lvl6pPr marL="1039673">
        <a:defRPr>
          <a:latin typeface="+mn-lt"/>
          <a:ea typeface="+mn-ea"/>
          <a:cs typeface="+mn-cs"/>
        </a:defRPr>
      </a:lvl6pPr>
      <a:lvl7pPr marL="1247607">
        <a:defRPr>
          <a:latin typeface="+mn-lt"/>
          <a:ea typeface="+mn-ea"/>
          <a:cs typeface="+mn-cs"/>
        </a:defRPr>
      </a:lvl7pPr>
      <a:lvl8pPr marL="1455542">
        <a:defRPr>
          <a:latin typeface="+mn-lt"/>
          <a:ea typeface="+mn-ea"/>
          <a:cs typeface="+mn-cs"/>
        </a:defRPr>
      </a:lvl8pPr>
      <a:lvl9pPr marL="1663477">
        <a:defRPr>
          <a:latin typeface="+mn-lt"/>
          <a:ea typeface="+mn-ea"/>
          <a:cs typeface="+mn-cs"/>
        </a:defRPr>
      </a:lvl9pPr>
    </p:bodyStyle>
    <p:otherStyle>
      <a:lvl1pPr marL="0">
        <a:defRPr>
          <a:latin typeface="+mn-lt"/>
          <a:ea typeface="+mn-ea"/>
          <a:cs typeface="+mn-cs"/>
        </a:defRPr>
      </a:lvl1pPr>
      <a:lvl2pPr marL="207935">
        <a:defRPr>
          <a:latin typeface="+mn-lt"/>
          <a:ea typeface="+mn-ea"/>
          <a:cs typeface="+mn-cs"/>
        </a:defRPr>
      </a:lvl2pPr>
      <a:lvl3pPr marL="415869">
        <a:defRPr>
          <a:latin typeface="+mn-lt"/>
          <a:ea typeface="+mn-ea"/>
          <a:cs typeface="+mn-cs"/>
        </a:defRPr>
      </a:lvl3pPr>
      <a:lvl4pPr marL="623804">
        <a:defRPr>
          <a:latin typeface="+mn-lt"/>
          <a:ea typeface="+mn-ea"/>
          <a:cs typeface="+mn-cs"/>
        </a:defRPr>
      </a:lvl4pPr>
      <a:lvl5pPr marL="831738">
        <a:defRPr>
          <a:latin typeface="+mn-lt"/>
          <a:ea typeface="+mn-ea"/>
          <a:cs typeface="+mn-cs"/>
        </a:defRPr>
      </a:lvl5pPr>
      <a:lvl6pPr marL="1039673">
        <a:defRPr>
          <a:latin typeface="+mn-lt"/>
          <a:ea typeface="+mn-ea"/>
          <a:cs typeface="+mn-cs"/>
        </a:defRPr>
      </a:lvl6pPr>
      <a:lvl7pPr marL="1247607">
        <a:defRPr>
          <a:latin typeface="+mn-lt"/>
          <a:ea typeface="+mn-ea"/>
          <a:cs typeface="+mn-cs"/>
        </a:defRPr>
      </a:lvl7pPr>
      <a:lvl8pPr marL="1455542">
        <a:defRPr>
          <a:latin typeface="+mn-lt"/>
          <a:ea typeface="+mn-ea"/>
          <a:cs typeface="+mn-cs"/>
        </a:defRPr>
      </a:lvl8pPr>
      <a:lvl9pPr marL="1663477">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
            <a:ext cx="9144000" cy="5143211"/>
          </a:xfrm>
          <a:custGeom>
            <a:avLst/>
            <a:gdLst/>
            <a:ahLst/>
            <a:cxnLst/>
            <a:rect l="l" t="t" r="r" b="b"/>
            <a:pathLst>
              <a:path w="20104100" h="11308715">
                <a:moveTo>
                  <a:pt x="0" y="11308556"/>
                </a:moveTo>
                <a:lnTo>
                  <a:pt x="20104099" y="11308556"/>
                </a:lnTo>
                <a:lnTo>
                  <a:pt x="20104099" y="0"/>
                </a:lnTo>
                <a:lnTo>
                  <a:pt x="0" y="0"/>
                </a:lnTo>
                <a:lnTo>
                  <a:pt x="0" y="11308556"/>
                </a:lnTo>
                <a:close/>
              </a:path>
            </a:pathLst>
          </a:custGeom>
          <a:solidFill>
            <a:srgbClr val="051C49"/>
          </a:solidFill>
        </p:spPr>
        <p:txBody>
          <a:bodyPr wrap="square" lIns="0" tIns="0" rIns="0" bIns="0" rtlCol="0"/>
          <a:lstStyle/>
          <a:p>
            <a:endParaRPr sz="819" dirty="0"/>
          </a:p>
        </p:txBody>
      </p:sp>
      <p:sp>
        <p:nvSpPr>
          <p:cNvPr id="17" name="bk object 17"/>
          <p:cNvSpPr/>
          <p:nvPr/>
        </p:nvSpPr>
        <p:spPr>
          <a:xfrm>
            <a:off x="594036" y="385932"/>
            <a:ext cx="866745" cy="125627"/>
          </a:xfrm>
          <a:custGeom>
            <a:avLst/>
            <a:gdLst/>
            <a:ahLst/>
            <a:cxnLst/>
            <a:rect l="l" t="t" r="r" b="b"/>
            <a:pathLst>
              <a:path w="1905635" h="276225">
                <a:moveTo>
                  <a:pt x="1836551" y="59474"/>
                </a:moveTo>
                <a:lnTo>
                  <a:pt x="1804672" y="66562"/>
                </a:lnTo>
                <a:lnTo>
                  <a:pt x="1782858" y="85192"/>
                </a:lnTo>
                <a:lnTo>
                  <a:pt x="1770335" y="111410"/>
                </a:lnTo>
                <a:lnTo>
                  <a:pt x="1766333" y="141262"/>
                </a:lnTo>
                <a:lnTo>
                  <a:pt x="1770335" y="172869"/>
                </a:lnTo>
                <a:lnTo>
                  <a:pt x="1782858" y="198891"/>
                </a:lnTo>
                <a:lnTo>
                  <a:pt x="1804672" y="216547"/>
                </a:lnTo>
                <a:lnTo>
                  <a:pt x="1836551" y="223050"/>
                </a:lnTo>
                <a:lnTo>
                  <a:pt x="1862357" y="219283"/>
                </a:lnTo>
                <a:lnTo>
                  <a:pt x="1881887" y="208392"/>
                </a:lnTo>
                <a:lnTo>
                  <a:pt x="1882719" y="207344"/>
                </a:lnTo>
                <a:lnTo>
                  <a:pt x="1836551" y="207344"/>
                </a:lnTo>
                <a:lnTo>
                  <a:pt x="1813216" y="201745"/>
                </a:lnTo>
                <a:lnTo>
                  <a:pt x="1797315" y="187320"/>
                </a:lnTo>
                <a:lnTo>
                  <a:pt x="1788229" y="167627"/>
                </a:lnTo>
                <a:lnTo>
                  <a:pt x="1785338" y="146225"/>
                </a:lnTo>
                <a:lnTo>
                  <a:pt x="1905039" y="146225"/>
                </a:lnTo>
                <a:lnTo>
                  <a:pt x="1903614" y="130519"/>
                </a:lnTo>
                <a:lnTo>
                  <a:pt x="1785338" y="130519"/>
                </a:lnTo>
                <a:lnTo>
                  <a:pt x="1790314" y="110026"/>
                </a:lnTo>
                <a:lnTo>
                  <a:pt x="1800409" y="92312"/>
                </a:lnTo>
                <a:lnTo>
                  <a:pt x="1815772" y="79862"/>
                </a:lnTo>
                <a:lnTo>
                  <a:pt x="1836551" y="75160"/>
                </a:lnTo>
                <a:lnTo>
                  <a:pt x="1877644" y="75160"/>
                </a:lnTo>
                <a:lnTo>
                  <a:pt x="1868765" y="67002"/>
                </a:lnTo>
                <a:lnTo>
                  <a:pt x="1836551" y="59474"/>
                </a:lnTo>
                <a:close/>
              </a:path>
              <a:path w="1905635" h="276225">
                <a:moveTo>
                  <a:pt x="1904308" y="167701"/>
                </a:moveTo>
                <a:lnTo>
                  <a:pt x="1885282" y="167701"/>
                </a:lnTo>
                <a:lnTo>
                  <a:pt x="1879189" y="183658"/>
                </a:lnTo>
                <a:lnTo>
                  <a:pt x="1869292" y="196200"/>
                </a:lnTo>
                <a:lnTo>
                  <a:pt x="1855207" y="204404"/>
                </a:lnTo>
                <a:lnTo>
                  <a:pt x="1836551" y="207344"/>
                </a:lnTo>
                <a:lnTo>
                  <a:pt x="1882719" y="207344"/>
                </a:lnTo>
                <a:lnTo>
                  <a:pt x="1895688" y="190993"/>
                </a:lnTo>
                <a:lnTo>
                  <a:pt x="1904308" y="167701"/>
                </a:lnTo>
                <a:close/>
              </a:path>
              <a:path w="1905635" h="276225">
                <a:moveTo>
                  <a:pt x="1905114" y="146225"/>
                </a:moveTo>
                <a:lnTo>
                  <a:pt x="1905114" y="147053"/>
                </a:lnTo>
                <a:lnTo>
                  <a:pt x="1905114" y="146225"/>
                </a:lnTo>
                <a:close/>
              </a:path>
              <a:path w="1905635" h="276225">
                <a:moveTo>
                  <a:pt x="1877644" y="75160"/>
                </a:moveTo>
                <a:lnTo>
                  <a:pt x="1836551" y="75160"/>
                </a:lnTo>
                <a:lnTo>
                  <a:pt x="1857077" y="79742"/>
                </a:lnTo>
                <a:lnTo>
                  <a:pt x="1872488" y="91994"/>
                </a:lnTo>
                <a:lnTo>
                  <a:pt x="1882326" y="109668"/>
                </a:lnTo>
                <a:lnTo>
                  <a:pt x="1886131" y="130519"/>
                </a:lnTo>
                <a:lnTo>
                  <a:pt x="1903614" y="130519"/>
                </a:lnTo>
                <a:lnTo>
                  <a:pt x="1902196" y="114899"/>
                </a:lnTo>
                <a:lnTo>
                  <a:pt x="1890363" y="86846"/>
                </a:lnTo>
                <a:lnTo>
                  <a:pt x="1877644" y="75160"/>
                </a:lnTo>
                <a:close/>
              </a:path>
              <a:path w="1905635" h="276225">
                <a:moveTo>
                  <a:pt x="1706031" y="64437"/>
                </a:moveTo>
                <a:lnTo>
                  <a:pt x="1688681" y="64437"/>
                </a:lnTo>
                <a:lnTo>
                  <a:pt x="1688681" y="218914"/>
                </a:lnTo>
                <a:lnTo>
                  <a:pt x="1707665" y="218914"/>
                </a:lnTo>
                <a:lnTo>
                  <a:pt x="1707665" y="136320"/>
                </a:lnTo>
                <a:lnTo>
                  <a:pt x="1711824" y="113720"/>
                </a:lnTo>
                <a:lnTo>
                  <a:pt x="1720218" y="100792"/>
                </a:lnTo>
                <a:lnTo>
                  <a:pt x="1706031" y="100792"/>
                </a:lnTo>
                <a:lnTo>
                  <a:pt x="1706031" y="64437"/>
                </a:lnTo>
                <a:close/>
              </a:path>
              <a:path w="1905635" h="276225">
                <a:moveTo>
                  <a:pt x="1765506" y="61956"/>
                </a:moveTo>
                <a:lnTo>
                  <a:pt x="1745886" y="64070"/>
                </a:lnTo>
                <a:lnTo>
                  <a:pt x="1729359" y="71452"/>
                </a:lnTo>
                <a:lnTo>
                  <a:pt x="1716239" y="83794"/>
                </a:lnTo>
                <a:lnTo>
                  <a:pt x="1706838" y="100792"/>
                </a:lnTo>
                <a:lnTo>
                  <a:pt x="1720218" y="100792"/>
                </a:lnTo>
                <a:lnTo>
                  <a:pt x="1723577" y="95620"/>
                </a:lnTo>
                <a:lnTo>
                  <a:pt x="1741833" y="84030"/>
                </a:lnTo>
                <a:lnTo>
                  <a:pt x="1765506" y="80960"/>
                </a:lnTo>
                <a:lnTo>
                  <a:pt x="1765506" y="61956"/>
                </a:lnTo>
                <a:close/>
              </a:path>
              <a:path w="1905635" h="276225">
                <a:moveTo>
                  <a:pt x="1637447" y="17350"/>
                </a:moveTo>
                <a:lnTo>
                  <a:pt x="1619270" y="17350"/>
                </a:lnTo>
                <a:lnTo>
                  <a:pt x="1619270" y="63600"/>
                </a:lnTo>
                <a:lnTo>
                  <a:pt x="1592014" y="63600"/>
                </a:lnTo>
                <a:lnTo>
                  <a:pt x="1592014" y="79306"/>
                </a:lnTo>
                <a:lnTo>
                  <a:pt x="1619270" y="79306"/>
                </a:lnTo>
                <a:lnTo>
                  <a:pt x="1619270" y="185889"/>
                </a:lnTo>
                <a:lnTo>
                  <a:pt x="1620962" y="202453"/>
                </a:lnTo>
                <a:lnTo>
                  <a:pt x="1626606" y="213136"/>
                </a:lnTo>
                <a:lnTo>
                  <a:pt x="1637050" y="218865"/>
                </a:lnTo>
                <a:lnTo>
                  <a:pt x="1653143" y="220569"/>
                </a:lnTo>
                <a:lnTo>
                  <a:pt x="1658933" y="220569"/>
                </a:lnTo>
                <a:lnTo>
                  <a:pt x="1663886" y="219762"/>
                </a:lnTo>
                <a:lnTo>
                  <a:pt x="1669666" y="219762"/>
                </a:lnTo>
                <a:lnTo>
                  <a:pt x="1669666" y="204067"/>
                </a:lnTo>
                <a:lnTo>
                  <a:pt x="1653143" y="204067"/>
                </a:lnTo>
                <a:lnTo>
                  <a:pt x="1645116" y="202224"/>
                </a:lnTo>
                <a:lnTo>
                  <a:pt x="1640340" y="198068"/>
                </a:lnTo>
                <a:lnTo>
                  <a:pt x="1638041" y="191746"/>
                </a:lnTo>
                <a:lnTo>
                  <a:pt x="1637447" y="183408"/>
                </a:lnTo>
                <a:lnTo>
                  <a:pt x="1637447" y="78479"/>
                </a:lnTo>
                <a:lnTo>
                  <a:pt x="1668849" y="78479"/>
                </a:lnTo>
                <a:lnTo>
                  <a:pt x="1668849" y="62783"/>
                </a:lnTo>
                <a:lnTo>
                  <a:pt x="1637447" y="62783"/>
                </a:lnTo>
                <a:lnTo>
                  <a:pt x="1637447" y="17350"/>
                </a:lnTo>
                <a:close/>
              </a:path>
              <a:path w="1905635" h="276225">
                <a:moveTo>
                  <a:pt x="1669666" y="203218"/>
                </a:moveTo>
                <a:lnTo>
                  <a:pt x="1663886" y="204067"/>
                </a:lnTo>
                <a:lnTo>
                  <a:pt x="1669666" y="204067"/>
                </a:lnTo>
                <a:lnTo>
                  <a:pt x="1669666" y="203218"/>
                </a:lnTo>
                <a:close/>
              </a:path>
              <a:path w="1905635" h="276225">
                <a:moveTo>
                  <a:pt x="1473850" y="64437"/>
                </a:moveTo>
                <a:lnTo>
                  <a:pt x="1454866" y="64437"/>
                </a:lnTo>
                <a:lnTo>
                  <a:pt x="1454866" y="218914"/>
                </a:lnTo>
                <a:lnTo>
                  <a:pt x="1473850" y="218914"/>
                </a:lnTo>
                <a:lnTo>
                  <a:pt x="1473850" y="128048"/>
                </a:lnTo>
                <a:lnTo>
                  <a:pt x="1477645" y="106881"/>
                </a:lnTo>
                <a:lnTo>
                  <a:pt x="1486977" y="90855"/>
                </a:lnTo>
                <a:lnTo>
                  <a:pt x="1473850" y="90855"/>
                </a:lnTo>
                <a:lnTo>
                  <a:pt x="1473850" y="64437"/>
                </a:lnTo>
                <a:close/>
              </a:path>
              <a:path w="1905635" h="276225">
                <a:moveTo>
                  <a:pt x="1569025" y="75160"/>
                </a:moveTo>
                <a:lnTo>
                  <a:pt x="1522602" y="75160"/>
                </a:lnTo>
                <a:lnTo>
                  <a:pt x="1541699" y="78684"/>
                </a:lnTo>
                <a:lnTo>
                  <a:pt x="1553900" y="88484"/>
                </a:lnTo>
                <a:lnTo>
                  <a:pt x="1560368" y="103396"/>
                </a:lnTo>
                <a:lnTo>
                  <a:pt x="1562266" y="122258"/>
                </a:lnTo>
                <a:lnTo>
                  <a:pt x="1562266" y="218914"/>
                </a:lnTo>
                <a:lnTo>
                  <a:pt x="1581271" y="218914"/>
                </a:lnTo>
                <a:lnTo>
                  <a:pt x="1581271" y="118970"/>
                </a:lnTo>
                <a:lnTo>
                  <a:pt x="1578522" y="93978"/>
                </a:lnTo>
                <a:lnTo>
                  <a:pt x="1569191" y="75271"/>
                </a:lnTo>
                <a:lnTo>
                  <a:pt x="1569025" y="75160"/>
                </a:lnTo>
                <a:close/>
              </a:path>
              <a:path w="1905635" h="276225">
                <a:moveTo>
                  <a:pt x="1524278" y="59474"/>
                </a:moveTo>
                <a:lnTo>
                  <a:pt x="1508047" y="61708"/>
                </a:lnTo>
                <a:lnTo>
                  <a:pt x="1493598" y="68046"/>
                </a:lnTo>
                <a:lnTo>
                  <a:pt x="1482094" y="77943"/>
                </a:lnTo>
                <a:lnTo>
                  <a:pt x="1474698" y="90855"/>
                </a:lnTo>
                <a:lnTo>
                  <a:pt x="1486977" y="90855"/>
                </a:lnTo>
                <a:lnTo>
                  <a:pt x="1487397" y="90134"/>
                </a:lnTo>
                <a:lnTo>
                  <a:pt x="1502563" y="79122"/>
                </a:lnTo>
                <a:lnTo>
                  <a:pt x="1522602" y="75160"/>
                </a:lnTo>
                <a:lnTo>
                  <a:pt x="1569025" y="75160"/>
                </a:lnTo>
                <a:lnTo>
                  <a:pt x="1551652" y="63539"/>
                </a:lnTo>
                <a:lnTo>
                  <a:pt x="1524278" y="59474"/>
                </a:lnTo>
                <a:close/>
              </a:path>
              <a:path w="1905635" h="276225">
                <a:moveTo>
                  <a:pt x="1364817" y="59474"/>
                </a:moveTo>
                <a:lnTo>
                  <a:pt x="1332937" y="66562"/>
                </a:lnTo>
                <a:lnTo>
                  <a:pt x="1311123" y="85192"/>
                </a:lnTo>
                <a:lnTo>
                  <a:pt x="1298601" y="111410"/>
                </a:lnTo>
                <a:lnTo>
                  <a:pt x="1294599" y="141262"/>
                </a:lnTo>
                <a:lnTo>
                  <a:pt x="1298601" y="172869"/>
                </a:lnTo>
                <a:lnTo>
                  <a:pt x="1311123" y="198891"/>
                </a:lnTo>
                <a:lnTo>
                  <a:pt x="1332937" y="216547"/>
                </a:lnTo>
                <a:lnTo>
                  <a:pt x="1364817" y="223050"/>
                </a:lnTo>
                <a:lnTo>
                  <a:pt x="1390614" y="219283"/>
                </a:lnTo>
                <a:lnTo>
                  <a:pt x="1410142" y="208392"/>
                </a:lnTo>
                <a:lnTo>
                  <a:pt x="1410974" y="207344"/>
                </a:lnTo>
                <a:lnTo>
                  <a:pt x="1364817" y="207344"/>
                </a:lnTo>
                <a:lnTo>
                  <a:pt x="1341478" y="201745"/>
                </a:lnTo>
                <a:lnTo>
                  <a:pt x="1325570" y="187320"/>
                </a:lnTo>
                <a:lnTo>
                  <a:pt x="1316477" y="167627"/>
                </a:lnTo>
                <a:lnTo>
                  <a:pt x="1313583" y="146225"/>
                </a:lnTo>
                <a:lnTo>
                  <a:pt x="1433305" y="146225"/>
                </a:lnTo>
                <a:lnTo>
                  <a:pt x="1431874" y="130519"/>
                </a:lnTo>
                <a:lnTo>
                  <a:pt x="1313583" y="130519"/>
                </a:lnTo>
                <a:lnTo>
                  <a:pt x="1318577" y="110026"/>
                </a:lnTo>
                <a:lnTo>
                  <a:pt x="1328672" y="92312"/>
                </a:lnTo>
                <a:lnTo>
                  <a:pt x="1344032" y="79862"/>
                </a:lnTo>
                <a:lnTo>
                  <a:pt x="1364817" y="75160"/>
                </a:lnTo>
                <a:lnTo>
                  <a:pt x="1405896" y="75160"/>
                </a:lnTo>
                <a:lnTo>
                  <a:pt x="1397019" y="67002"/>
                </a:lnTo>
                <a:lnTo>
                  <a:pt x="1364817" y="59474"/>
                </a:lnTo>
                <a:close/>
              </a:path>
              <a:path w="1905635" h="276225">
                <a:moveTo>
                  <a:pt x="1432553" y="167701"/>
                </a:moveTo>
                <a:lnTo>
                  <a:pt x="1413569" y="167701"/>
                </a:lnTo>
                <a:lnTo>
                  <a:pt x="1407456" y="183658"/>
                </a:lnTo>
                <a:lnTo>
                  <a:pt x="1397549" y="196200"/>
                </a:lnTo>
                <a:lnTo>
                  <a:pt x="1383463" y="204404"/>
                </a:lnTo>
                <a:lnTo>
                  <a:pt x="1364817" y="207344"/>
                </a:lnTo>
                <a:lnTo>
                  <a:pt x="1410974" y="207344"/>
                </a:lnTo>
                <a:lnTo>
                  <a:pt x="1423942" y="190993"/>
                </a:lnTo>
                <a:lnTo>
                  <a:pt x="1432553" y="167701"/>
                </a:lnTo>
                <a:close/>
              </a:path>
              <a:path w="1905635" h="276225">
                <a:moveTo>
                  <a:pt x="1433380" y="146225"/>
                </a:moveTo>
                <a:lnTo>
                  <a:pt x="1433380" y="147053"/>
                </a:lnTo>
                <a:lnTo>
                  <a:pt x="1433380" y="146225"/>
                </a:lnTo>
                <a:close/>
              </a:path>
              <a:path w="1905635" h="276225">
                <a:moveTo>
                  <a:pt x="1405896" y="75160"/>
                </a:moveTo>
                <a:lnTo>
                  <a:pt x="1364817" y="75160"/>
                </a:lnTo>
                <a:lnTo>
                  <a:pt x="1385346" y="79742"/>
                </a:lnTo>
                <a:lnTo>
                  <a:pt x="1400759" y="91994"/>
                </a:lnTo>
                <a:lnTo>
                  <a:pt x="1410591" y="109668"/>
                </a:lnTo>
                <a:lnTo>
                  <a:pt x="1414375" y="130519"/>
                </a:lnTo>
                <a:lnTo>
                  <a:pt x="1431874" y="130519"/>
                </a:lnTo>
                <a:lnTo>
                  <a:pt x="1430450" y="114899"/>
                </a:lnTo>
                <a:lnTo>
                  <a:pt x="1418613" y="86846"/>
                </a:lnTo>
                <a:lnTo>
                  <a:pt x="1405896" y="75160"/>
                </a:lnTo>
                <a:close/>
              </a:path>
              <a:path w="1905635" h="276225">
                <a:moveTo>
                  <a:pt x="1190476" y="0"/>
                </a:moveTo>
                <a:lnTo>
                  <a:pt x="1146025" y="9177"/>
                </a:lnTo>
                <a:lnTo>
                  <a:pt x="1114276" y="33767"/>
                </a:lnTo>
                <a:lnTo>
                  <a:pt x="1095222" y="69390"/>
                </a:lnTo>
                <a:lnTo>
                  <a:pt x="1088877" y="111535"/>
                </a:lnTo>
                <a:lnTo>
                  <a:pt x="1095227" y="153701"/>
                </a:lnTo>
                <a:lnTo>
                  <a:pt x="1114276" y="189286"/>
                </a:lnTo>
                <a:lnTo>
                  <a:pt x="1146025" y="213873"/>
                </a:lnTo>
                <a:lnTo>
                  <a:pt x="1190476" y="223050"/>
                </a:lnTo>
                <a:lnTo>
                  <a:pt x="1224870" y="216946"/>
                </a:lnTo>
                <a:lnTo>
                  <a:pt x="1242359" y="205700"/>
                </a:lnTo>
                <a:lnTo>
                  <a:pt x="1190476" y="205700"/>
                </a:lnTo>
                <a:lnTo>
                  <a:pt x="1153784" y="197491"/>
                </a:lnTo>
                <a:lnTo>
                  <a:pt x="1128629" y="175961"/>
                </a:lnTo>
                <a:lnTo>
                  <a:pt x="1114160" y="145760"/>
                </a:lnTo>
                <a:lnTo>
                  <a:pt x="1109526" y="111535"/>
                </a:lnTo>
                <a:lnTo>
                  <a:pt x="1114160" y="76949"/>
                </a:lnTo>
                <a:lnTo>
                  <a:pt x="1128629" y="46781"/>
                </a:lnTo>
                <a:lnTo>
                  <a:pt x="1153784" y="25443"/>
                </a:lnTo>
                <a:lnTo>
                  <a:pt x="1190476" y="17350"/>
                </a:lnTo>
                <a:lnTo>
                  <a:pt x="1245849" y="17350"/>
                </a:lnTo>
                <a:lnTo>
                  <a:pt x="1220173" y="4453"/>
                </a:lnTo>
                <a:lnTo>
                  <a:pt x="1190476" y="0"/>
                </a:lnTo>
                <a:close/>
              </a:path>
              <a:path w="1905635" h="276225">
                <a:moveTo>
                  <a:pt x="1279720" y="137137"/>
                </a:moveTo>
                <a:lnTo>
                  <a:pt x="1259071" y="137137"/>
                </a:lnTo>
                <a:lnTo>
                  <a:pt x="1252186" y="163880"/>
                </a:lnTo>
                <a:lnTo>
                  <a:pt x="1238097" y="185668"/>
                </a:lnTo>
                <a:lnTo>
                  <a:pt x="1217346" y="200331"/>
                </a:lnTo>
                <a:lnTo>
                  <a:pt x="1190476" y="205700"/>
                </a:lnTo>
                <a:lnTo>
                  <a:pt x="1242359" y="205700"/>
                </a:lnTo>
                <a:lnTo>
                  <a:pt x="1251825" y="199613"/>
                </a:lnTo>
                <a:lnTo>
                  <a:pt x="1270417" y="172520"/>
                </a:lnTo>
                <a:lnTo>
                  <a:pt x="1279720" y="137137"/>
                </a:lnTo>
                <a:close/>
              </a:path>
              <a:path w="1905635" h="276225">
                <a:moveTo>
                  <a:pt x="1245849" y="17350"/>
                </a:moveTo>
                <a:lnTo>
                  <a:pt x="1190476" y="17350"/>
                </a:lnTo>
                <a:lnTo>
                  <a:pt x="1213007" y="20832"/>
                </a:lnTo>
                <a:lnTo>
                  <a:pt x="1232517" y="30974"/>
                </a:lnTo>
                <a:lnTo>
                  <a:pt x="1247534" y="47313"/>
                </a:lnTo>
                <a:lnTo>
                  <a:pt x="1256590" y="69390"/>
                </a:lnTo>
                <a:lnTo>
                  <a:pt x="1276421" y="69390"/>
                </a:lnTo>
                <a:lnTo>
                  <a:pt x="1266244" y="39381"/>
                </a:lnTo>
                <a:lnTo>
                  <a:pt x="1246462" y="17657"/>
                </a:lnTo>
                <a:lnTo>
                  <a:pt x="1245849" y="17350"/>
                </a:lnTo>
                <a:close/>
              </a:path>
              <a:path w="1905635" h="276225">
                <a:moveTo>
                  <a:pt x="876549" y="258578"/>
                </a:moveTo>
                <a:lnTo>
                  <a:pt x="876549" y="274284"/>
                </a:lnTo>
                <a:lnTo>
                  <a:pt x="879858" y="275091"/>
                </a:lnTo>
                <a:lnTo>
                  <a:pt x="883166" y="275091"/>
                </a:lnTo>
                <a:lnTo>
                  <a:pt x="890601" y="275939"/>
                </a:lnTo>
                <a:lnTo>
                  <a:pt x="905538" y="274363"/>
                </a:lnTo>
                <a:lnTo>
                  <a:pt x="915898" y="268914"/>
                </a:lnTo>
                <a:lnTo>
                  <a:pt x="922605" y="260232"/>
                </a:lnTo>
                <a:lnTo>
                  <a:pt x="885637" y="260232"/>
                </a:lnTo>
                <a:lnTo>
                  <a:pt x="881512" y="259405"/>
                </a:lnTo>
                <a:lnTo>
                  <a:pt x="876549" y="258578"/>
                </a:lnTo>
                <a:close/>
              </a:path>
              <a:path w="1905635" h="276225">
                <a:moveTo>
                  <a:pt x="881512" y="62783"/>
                </a:moveTo>
                <a:lnTo>
                  <a:pt x="861680" y="62783"/>
                </a:lnTo>
                <a:lnTo>
                  <a:pt x="923657" y="218914"/>
                </a:lnTo>
                <a:lnTo>
                  <a:pt x="917040" y="236275"/>
                </a:lnTo>
                <a:lnTo>
                  <a:pt x="912430" y="245942"/>
                </a:lnTo>
                <a:lnTo>
                  <a:pt x="907431" y="253519"/>
                </a:lnTo>
                <a:lnTo>
                  <a:pt x="900420" y="258464"/>
                </a:lnTo>
                <a:lnTo>
                  <a:pt x="889773" y="260232"/>
                </a:lnTo>
                <a:lnTo>
                  <a:pt x="922605" y="260232"/>
                </a:lnTo>
                <a:lnTo>
                  <a:pt x="923958" y="258464"/>
                </a:lnTo>
                <a:lnTo>
                  <a:pt x="931898" y="242076"/>
                </a:lnTo>
                <a:lnTo>
                  <a:pt x="949697" y="194978"/>
                </a:lnTo>
                <a:lnTo>
                  <a:pt x="932746" y="194978"/>
                </a:lnTo>
                <a:lnTo>
                  <a:pt x="881512" y="62783"/>
                </a:lnTo>
                <a:close/>
              </a:path>
              <a:path w="1905635" h="276225">
                <a:moveTo>
                  <a:pt x="999655" y="62783"/>
                </a:moveTo>
                <a:lnTo>
                  <a:pt x="980650" y="62783"/>
                </a:lnTo>
                <a:lnTo>
                  <a:pt x="932746" y="194978"/>
                </a:lnTo>
                <a:lnTo>
                  <a:pt x="949697" y="194978"/>
                </a:lnTo>
                <a:lnTo>
                  <a:pt x="999655" y="62783"/>
                </a:lnTo>
                <a:close/>
              </a:path>
              <a:path w="1905635" h="276225">
                <a:moveTo>
                  <a:pt x="818708" y="17350"/>
                </a:moveTo>
                <a:lnTo>
                  <a:pt x="800551" y="17350"/>
                </a:lnTo>
                <a:lnTo>
                  <a:pt x="800551" y="63600"/>
                </a:lnTo>
                <a:lnTo>
                  <a:pt x="773285" y="63600"/>
                </a:lnTo>
                <a:lnTo>
                  <a:pt x="773285" y="79306"/>
                </a:lnTo>
                <a:lnTo>
                  <a:pt x="800551" y="79306"/>
                </a:lnTo>
                <a:lnTo>
                  <a:pt x="800551" y="185889"/>
                </a:lnTo>
                <a:lnTo>
                  <a:pt x="802242" y="202453"/>
                </a:lnTo>
                <a:lnTo>
                  <a:pt x="807882" y="213136"/>
                </a:lnTo>
                <a:lnTo>
                  <a:pt x="818322" y="218865"/>
                </a:lnTo>
                <a:lnTo>
                  <a:pt x="834414" y="220569"/>
                </a:lnTo>
                <a:lnTo>
                  <a:pt x="840215" y="220569"/>
                </a:lnTo>
                <a:lnTo>
                  <a:pt x="845157" y="219762"/>
                </a:lnTo>
                <a:lnTo>
                  <a:pt x="850937" y="219762"/>
                </a:lnTo>
                <a:lnTo>
                  <a:pt x="850937" y="204067"/>
                </a:lnTo>
                <a:lnTo>
                  <a:pt x="834414" y="204067"/>
                </a:lnTo>
                <a:lnTo>
                  <a:pt x="826381" y="202224"/>
                </a:lnTo>
                <a:lnTo>
                  <a:pt x="821601" y="198068"/>
                </a:lnTo>
                <a:lnTo>
                  <a:pt x="819302" y="191746"/>
                </a:lnTo>
                <a:lnTo>
                  <a:pt x="818708" y="183408"/>
                </a:lnTo>
                <a:lnTo>
                  <a:pt x="818708" y="78479"/>
                </a:lnTo>
                <a:lnTo>
                  <a:pt x="850110" y="78479"/>
                </a:lnTo>
                <a:lnTo>
                  <a:pt x="850110" y="62783"/>
                </a:lnTo>
                <a:lnTo>
                  <a:pt x="818708" y="62783"/>
                </a:lnTo>
                <a:lnTo>
                  <a:pt x="818708" y="17350"/>
                </a:lnTo>
                <a:close/>
              </a:path>
              <a:path w="1905635" h="276225">
                <a:moveTo>
                  <a:pt x="850937" y="203218"/>
                </a:moveTo>
                <a:lnTo>
                  <a:pt x="845157" y="204067"/>
                </a:lnTo>
                <a:lnTo>
                  <a:pt x="850937" y="204067"/>
                </a:lnTo>
                <a:lnTo>
                  <a:pt x="850937" y="203218"/>
                </a:lnTo>
                <a:close/>
              </a:path>
              <a:path w="1905635" h="276225">
                <a:moveTo>
                  <a:pt x="759212" y="4115"/>
                </a:moveTo>
                <a:lnTo>
                  <a:pt x="740228" y="4115"/>
                </a:lnTo>
                <a:lnTo>
                  <a:pt x="740228" y="34690"/>
                </a:lnTo>
                <a:lnTo>
                  <a:pt x="759212" y="34690"/>
                </a:lnTo>
                <a:lnTo>
                  <a:pt x="759212" y="4115"/>
                </a:lnTo>
                <a:close/>
              </a:path>
              <a:path w="1905635" h="276225">
                <a:moveTo>
                  <a:pt x="759212" y="63600"/>
                </a:moveTo>
                <a:lnTo>
                  <a:pt x="740228" y="63600"/>
                </a:lnTo>
                <a:lnTo>
                  <a:pt x="740228" y="218914"/>
                </a:lnTo>
                <a:lnTo>
                  <a:pt x="759212" y="218914"/>
                </a:lnTo>
                <a:lnTo>
                  <a:pt x="759212" y="63600"/>
                </a:lnTo>
                <a:close/>
              </a:path>
              <a:path w="1905635" h="276225">
                <a:moveTo>
                  <a:pt x="666702" y="64437"/>
                </a:moveTo>
                <a:lnTo>
                  <a:pt x="649372" y="64437"/>
                </a:lnTo>
                <a:lnTo>
                  <a:pt x="649372" y="218914"/>
                </a:lnTo>
                <a:lnTo>
                  <a:pt x="668356" y="218914"/>
                </a:lnTo>
                <a:lnTo>
                  <a:pt x="668356" y="136320"/>
                </a:lnTo>
                <a:lnTo>
                  <a:pt x="672511" y="113720"/>
                </a:lnTo>
                <a:lnTo>
                  <a:pt x="680900" y="100792"/>
                </a:lnTo>
                <a:lnTo>
                  <a:pt x="666702" y="100792"/>
                </a:lnTo>
                <a:lnTo>
                  <a:pt x="666702" y="64437"/>
                </a:lnTo>
                <a:close/>
              </a:path>
              <a:path w="1905635" h="276225">
                <a:moveTo>
                  <a:pt x="726197" y="61956"/>
                </a:moveTo>
                <a:lnTo>
                  <a:pt x="706564" y="64070"/>
                </a:lnTo>
                <a:lnTo>
                  <a:pt x="690039" y="71452"/>
                </a:lnTo>
                <a:lnTo>
                  <a:pt x="676926" y="83794"/>
                </a:lnTo>
                <a:lnTo>
                  <a:pt x="667529" y="100792"/>
                </a:lnTo>
                <a:lnTo>
                  <a:pt x="680900" y="100792"/>
                </a:lnTo>
                <a:lnTo>
                  <a:pt x="684256" y="95620"/>
                </a:lnTo>
                <a:lnTo>
                  <a:pt x="702511" y="84030"/>
                </a:lnTo>
                <a:lnTo>
                  <a:pt x="726197" y="80960"/>
                </a:lnTo>
                <a:lnTo>
                  <a:pt x="726197" y="61956"/>
                </a:lnTo>
                <a:close/>
              </a:path>
              <a:path w="1905635" h="276225">
                <a:moveTo>
                  <a:pt x="512225" y="63600"/>
                </a:moveTo>
                <a:lnTo>
                  <a:pt x="493220" y="63600"/>
                </a:lnTo>
                <a:lnTo>
                  <a:pt x="493220" y="164403"/>
                </a:lnTo>
                <a:lnTo>
                  <a:pt x="496276" y="188895"/>
                </a:lnTo>
                <a:lnTo>
                  <a:pt x="505915" y="207352"/>
                </a:lnTo>
                <a:lnTo>
                  <a:pt x="522839" y="218996"/>
                </a:lnTo>
                <a:lnTo>
                  <a:pt x="547752" y="223050"/>
                </a:lnTo>
                <a:lnTo>
                  <a:pt x="564501" y="220920"/>
                </a:lnTo>
                <a:lnTo>
                  <a:pt x="579549" y="214685"/>
                </a:lnTo>
                <a:lnTo>
                  <a:pt x="588680" y="207344"/>
                </a:lnTo>
                <a:lnTo>
                  <a:pt x="553522" y="207344"/>
                </a:lnTo>
                <a:lnTo>
                  <a:pt x="534633" y="204581"/>
                </a:lnTo>
                <a:lnTo>
                  <a:pt x="522028" y="196408"/>
                </a:lnTo>
                <a:lnTo>
                  <a:pt x="514840" y="182964"/>
                </a:lnTo>
                <a:lnTo>
                  <a:pt x="512225" y="164403"/>
                </a:lnTo>
                <a:lnTo>
                  <a:pt x="512225" y="63600"/>
                </a:lnTo>
                <a:close/>
              </a:path>
              <a:path w="1905635" h="276225">
                <a:moveTo>
                  <a:pt x="619604" y="190842"/>
                </a:moveTo>
                <a:lnTo>
                  <a:pt x="602274" y="190842"/>
                </a:lnTo>
                <a:lnTo>
                  <a:pt x="602274" y="218914"/>
                </a:lnTo>
                <a:lnTo>
                  <a:pt x="619604" y="218914"/>
                </a:lnTo>
                <a:lnTo>
                  <a:pt x="619604" y="190842"/>
                </a:lnTo>
                <a:close/>
              </a:path>
              <a:path w="1905635" h="276225">
                <a:moveTo>
                  <a:pt x="619604" y="63600"/>
                </a:moveTo>
                <a:lnTo>
                  <a:pt x="599793" y="63600"/>
                </a:lnTo>
                <a:lnTo>
                  <a:pt x="599793" y="145419"/>
                </a:lnTo>
                <a:lnTo>
                  <a:pt x="597092" y="168334"/>
                </a:lnTo>
                <a:lnTo>
                  <a:pt x="588736" y="188150"/>
                </a:lnTo>
                <a:lnTo>
                  <a:pt x="574340" y="202081"/>
                </a:lnTo>
                <a:lnTo>
                  <a:pt x="553522" y="207344"/>
                </a:lnTo>
                <a:lnTo>
                  <a:pt x="588680" y="207344"/>
                </a:lnTo>
                <a:lnTo>
                  <a:pt x="592116" y="204581"/>
                </a:lnTo>
                <a:lnTo>
                  <a:pt x="601426" y="190842"/>
                </a:lnTo>
                <a:lnTo>
                  <a:pt x="619604" y="190842"/>
                </a:lnTo>
                <a:lnTo>
                  <a:pt x="619604" y="63600"/>
                </a:lnTo>
                <a:close/>
              </a:path>
              <a:path w="1905635" h="276225">
                <a:moveTo>
                  <a:pt x="408950" y="59474"/>
                </a:moveTo>
                <a:lnTo>
                  <a:pt x="377242" y="66094"/>
                </a:lnTo>
                <a:lnTo>
                  <a:pt x="354210" y="83943"/>
                </a:lnTo>
                <a:lnTo>
                  <a:pt x="340164" y="110005"/>
                </a:lnTo>
                <a:lnTo>
                  <a:pt x="335413" y="141262"/>
                </a:lnTo>
                <a:lnTo>
                  <a:pt x="340164" y="172869"/>
                </a:lnTo>
                <a:lnTo>
                  <a:pt x="354210" y="198891"/>
                </a:lnTo>
                <a:lnTo>
                  <a:pt x="377242" y="216547"/>
                </a:lnTo>
                <a:lnTo>
                  <a:pt x="408950" y="223050"/>
                </a:lnTo>
                <a:lnTo>
                  <a:pt x="432839" y="218857"/>
                </a:lnTo>
                <a:lnTo>
                  <a:pt x="451206" y="207344"/>
                </a:lnTo>
                <a:lnTo>
                  <a:pt x="408950" y="207344"/>
                </a:lnTo>
                <a:lnTo>
                  <a:pt x="385094" y="201667"/>
                </a:lnTo>
                <a:lnTo>
                  <a:pt x="368056" y="186699"/>
                </a:lnTo>
                <a:lnTo>
                  <a:pt x="357835" y="165533"/>
                </a:lnTo>
                <a:lnTo>
                  <a:pt x="354428" y="141262"/>
                </a:lnTo>
                <a:lnTo>
                  <a:pt x="357835" y="116988"/>
                </a:lnTo>
                <a:lnTo>
                  <a:pt x="368056" y="95815"/>
                </a:lnTo>
                <a:lnTo>
                  <a:pt x="385094" y="80839"/>
                </a:lnTo>
                <a:lnTo>
                  <a:pt x="408950" y="75160"/>
                </a:lnTo>
                <a:lnTo>
                  <a:pt x="453303" y="75160"/>
                </a:lnTo>
                <a:lnTo>
                  <a:pt x="451179" y="72590"/>
                </a:lnTo>
                <a:lnTo>
                  <a:pt x="432116" y="62740"/>
                </a:lnTo>
                <a:lnTo>
                  <a:pt x="408950" y="59474"/>
                </a:lnTo>
                <a:close/>
              </a:path>
              <a:path w="1905635" h="276225">
                <a:moveTo>
                  <a:pt x="473378" y="162748"/>
                </a:moveTo>
                <a:lnTo>
                  <a:pt x="454384" y="162748"/>
                </a:lnTo>
                <a:lnTo>
                  <a:pt x="449605" y="180521"/>
                </a:lnTo>
                <a:lnTo>
                  <a:pt x="439716" y="194651"/>
                </a:lnTo>
                <a:lnTo>
                  <a:pt x="425803" y="203978"/>
                </a:lnTo>
                <a:lnTo>
                  <a:pt x="408950" y="207344"/>
                </a:lnTo>
                <a:lnTo>
                  <a:pt x="451206" y="207344"/>
                </a:lnTo>
                <a:lnTo>
                  <a:pt x="452005" y="206843"/>
                </a:lnTo>
                <a:lnTo>
                  <a:pt x="465751" y="187857"/>
                </a:lnTo>
                <a:lnTo>
                  <a:pt x="473378" y="162748"/>
                </a:lnTo>
                <a:close/>
              </a:path>
              <a:path w="1905635" h="276225">
                <a:moveTo>
                  <a:pt x="453303" y="75160"/>
                </a:moveTo>
                <a:lnTo>
                  <a:pt x="408950" y="75160"/>
                </a:lnTo>
                <a:lnTo>
                  <a:pt x="425549" y="77718"/>
                </a:lnTo>
                <a:lnTo>
                  <a:pt x="438273" y="85082"/>
                </a:lnTo>
                <a:lnTo>
                  <a:pt x="447280" y="96783"/>
                </a:lnTo>
                <a:lnTo>
                  <a:pt x="452729" y="112352"/>
                </a:lnTo>
                <a:lnTo>
                  <a:pt x="471734" y="112352"/>
                </a:lnTo>
                <a:lnTo>
                  <a:pt x="464825" y="89102"/>
                </a:lnTo>
                <a:lnTo>
                  <a:pt x="453303" y="75160"/>
                </a:lnTo>
                <a:close/>
              </a:path>
              <a:path w="1905635" h="276225">
                <a:moveTo>
                  <a:pt x="252798" y="59474"/>
                </a:moveTo>
                <a:lnTo>
                  <a:pt x="220910" y="66562"/>
                </a:lnTo>
                <a:lnTo>
                  <a:pt x="199097" y="85192"/>
                </a:lnTo>
                <a:lnTo>
                  <a:pt x="186580" y="111410"/>
                </a:lnTo>
                <a:lnTo>
                  <a:pt x="182580" y="141262"/>
                </a:lnTo>
                <a:lnTo>
                  <a:pt x="186580" y="172869"/>
                </a:lnTo>
                <a:lnTo>
                  <a:pt x="199097" y="198891"/>
                </a:lnTo>
                <a:lnTo>
                  <a:pt x="220910" y="216547"/>
                </a:lnTo>
                <a:lnTo>
                  <a:pt x="252798" y="223050"/>
                </a:lnTo>
                <a:lnTo>
                  <a:pt x="278607" y="219283"/>
                </a:lnTo>
                <a:lnTo>
                  <a:pt x="298140" y="208392"/>
                </a:lnTo>
                <a:lnTo>
                  <a:pt x="298971" y="207344"/>
                </a:lnTo>
                <a:lnTo>
                  <a:pt x="252798" y="207344"/>
                </a:lnTo>
                <a:lnTo>
                  <a:pt x="229454" y="201745"/>
                </a:lnTo>
                <a:lnTo>
                  <a:pt x="213555" y="187320"/>
                </a:lnTo>
                <a:lnTo>
                  <a:pt x="204473" y="167627"/>
                </a:lnTo>
                <a:lnTo>
                  <a:pt x="201585" y="146225"/>
                </a:lnTo>
                <a:lnTo>
                  <a:pt x="321307" y="146225"/>
                </a:lnTo>
                <a:lnTo>
                  <a:pt x="319873" y="130519"/>
                </a:lnTo>
                <a:lnTo>
                  <a:pt x="201585" y="130519"/>
                </a:lnTo>
                <a:lnTo>
                  <a:pt x="206563" y="110026"/>
                </a:lnTo>
                <a:lnTo>
                  <a:pt x="216653" y="92312"/>
                </a:lnTo>
                <a:lnTo>
                  <a:pt x="232012" y="79862"/>
                </a:lnTo>
                <a:lnTo>
                  <a:pt x="252798" y="75160"/>
                </a:lnTo>
                <a:lnTo>
                  <a:pt x="293885" y="75160"/>
                </a:lnTo>
                <a:lnTo>
                  <a:pt x="285007" y="67002"/>
                </a:lnTo>
                <a:lnTo>
                  <a:pt x="252798" y="59474"/>
                </a:lnTo>
                <a:close/>
              </a:path>
              <a:path w="1905635" h="276225">
                <a:moveTo>
                  <a:pt x="320534" y="167701"/>
                </a:moveTo>
                <a:lnTo>
                  <a:pt x="301551" y="167701"/>
                </a:lnTo>
                <a:lnTo>
                  <a:pt x="295436" y="183658"/>
                </a:lnTo>
                <a:lnTo>
                  <a:pt x="285534" y="196200"/>
                </a:lnTo>
                <a:lnTo>
                  <a:pt x="271452" y="204404"/>
                </a:lnTo>
                <a:lnTo>
                  <a:pt x="252798" y="207344"/>
                </a:lnTo>
                <a:lnTo>
                  <a:pt x="298971" y="207344"/>
                </a:lnTo>
                <a:lnTo>
                  <a:pt x="311935" y="190993"/>
                </a:lnTo>
                <a:lnTo>
                  <a:pt x="320534" y="167701"/>
                </a:lnTo>
                <a:close/>
              </a:path>
              <a:path w="1905635" h="276225">
                <a:moveTo>
                  <a:pt x="321382" y="146225"/>
                </a:moveTo>
                <a:lnTo>
                  <a:pt x="321382" y="147053"/>
                </a:lnTo>
                <a:lnTo>
                  <a:pt x="321382" y="146225"/>
                </a:lnTo>
                <a:close/>
              </a:path>
              <a:path w="1905635" h="276225">
                <a:moveTo>
                  <a:pt x="293885" y="75160"/>
                </a:moveTo>
                <a:lnTo>
                  <a:pt x="252798" y="75160"/>
                </a:lnTo>
                <a:lnTo>
                  <a:pt x="273327" y="79742"/>
                </a:lnTo>
                <a:lnTo>
                  <a:pt x="288741" y="91994"/>
                </a:lnTo>
                <a:lnTo>
                  <a:pt x="298573" y="109668"/>
                </a:lnTo>
                <a:lnTo>
                  <a:pt x="302357" y="130519"/>
                </a:lnTo>
                <a:lnTo>
                  <a:pt x="319873" y="130519"/>
                </a:lnTo>
                <a:lnTo>
                  <a:pt x="318447" y="114899"/>
                </a:lnTo>
                <a:lnTo>
                  <a:pt x="306605" y="86846"/>
                </a:lnTo>
                <a:lnTo>
                  <a:pt x="293885" y="75160"/>
                </a:lnTo>
                <a:close/>
              </a:path>
              <a:path w="1905635" h="276225">
                <a:moveTo>
                  <a:pt x="21465" y="148697"/>
                </a:moveTo>
                <a:lnTo>
                  <a:pt x="0" y="148697"/>
                </a:lnTo>
                <a:lnTo>
                  <a:pt x="5172" y="182401"/>
                </a:lnTo>
                <a:lnTo>
                  <a:pt x="22813" y="205813"/>
                </a:lnTo>
                <a:lnTo>
                  <a:pt x="50526" y="219466"/>
                </a:lnTo>
                <a:lnTo>
                  <a:pt x="85913" y="223898"/>
                </a:lnTo>
                <a:lnTo>
                  <a:pt x="130758" y="216435"/>
                </a:lnTo>
                <a:lnTo>
                  <a:pt x="144615" y="206538"/>
                </a:lnTo>
                <a:lnTo>
                  <a:pt x="91704" y="206538"/>
                </a:lnTo>
                <a:lnTo>
                  <a:pt x="64230" y="203776"/>
                </a:lnTo>
                <a:lnTo>
                  <a:pt x="41714" y="194352"/>
                </a:lnTo>
                <a:lnTo>
                  <a:pt x="26634" y="176561"/>
                </a:lnTo>
                <a:lnTo>
                  <a:pt x="21465" y="148697"/>
                </a:lnTo>
                <a:close/>
              </a:path>
              <a:path w="1905635" h="276225">
                <a:moveTo>
                  <a:pt x="81788" y="0"/>
                </a:moveTo>
                <a:lnTo>
                  <a:pt x="44721" y="6519"/>
                </a:lnTo>
                <a:lnTo>
                  <a:pt x="21990" y="22411"/>
                </a:lnTo>
                <a:lnTo>
                  <a:pt x="10569" y="42172"/>
                </a:lnTo>
                <a:lnTo>
                  <a:pt x="7434" y="60301"/>
                </a:lnTo>
                <a:lnTo>
                  <a:pt x="11446" y="81444"/>
                </a:lnTo>
                <a:lnTo>
                  <a:pt x="22195" y="96241"/>
                </a:lnTo>
                <a:lnTo>
                  <a:pt x="37746" y="106082"/>
                </a:lnTo>
                <a:lnTo>
                  <a:pt x="56165" y="112352"/>
                </a:lnTo>
                <a:lnTo>
                  <a:pt x="104091" y="123912"/>
                </a:lnTo>
                <a:lnTo>
                  <a:pt x="119427" y="128583"/>
                </a:lnTo>
                <a:lnTo>
                  <a:pt x="133831" y="135889"/>
                </a:lnTo>
                <a:lnTo>
                  <a:pt x="144516" y="146916"/>
                </a:lnTo>
                <a:lnTo>
                  <a:pt x="148697" y="162748"/>
                </a:lnTo>
                <a:lnTo>
                  <a:pt x="142928" y="182830"/>
                </a:lnTo>
                <a:lnTo>
                  <a:pt x="128564" y="196411"/>
                </a:lnTo>
                <a:lnTo>
                  <a:pt x="110018" y="204109"/>
                </a:lnTo>
                <a:lnTo>
                  <a:pt x="91704" y="206538"/>
                </a:lnTo>
                <a:lnTo>
                  <a:pt x="144615" y="206538"/>
                </a:lnTo>
                <a:lnTo>
                  <a:pt x="155310" y="198899"/>
                </a:lnTo>
                <a:lnTo>
                  <a:pt x="165610" y="178576"/>
                </a:lnTo>
                <a:lnTo>
                  <a:pt x="167701" y="162748"/>
                </a:lnTo>
                <a:lnTo>
                  <a:pt x="163235" y="140034"/>
                </a:lnTo>
                <a:lnTo>
                  <a:pt x="151178" y="124132"/>
                </a:lnTo>
                <a:lnTo>
                  <a:pt x="133546" y="113491"/>
                </a:lnTo>
                <a:lnTo>
                  <a:pt x="112352" y="106562"/>
                </a:lnTo>
                <a:lnTo>
                  <a:pt x="60312" y="93347"/>
                </a:lnTo>
                <a:lnTo>
                  <a:pt x="47950" y="89349"/>
                </a:lnTo>
                <a:lnTo>
                  <a:pt x="37682" y="83024"/>
                </a:lnTo>
                <a:lnTo>
                  <a:pt x="30668" y="73600"/>
                </a:lnTo>
                <a:lnTo>
                  <a:pt x="28072" y="60301"/>
                </a:lnTo>
                <a:lnTo>
                  <a:pt x="32516" y="39993"/>
                </a:lnTo>
                <a:lnTo>
                  <a:pt x="44399" y="26740"/>
                </a:lnTo>
                <a:lnTo>
                  <a:pt x="61547" y="19529"/>
                </a:lnTo>
                <a:lnTo>
                  <a:pt x="81788" y="17350"/>
                </a:lnTo>
                <a:lnTo>
                  <a:pt x="137503" y="17350"/>
                </a:lnTo>
                <a:lnTo>
                  <a:pt x="137241" y="17034"/>
                </a:lnTo>
                <a:lnTo>
                  <a:pt x="111955" y="4296"/>
                </a:lnTo>
                <a:lnTo>
                  <a:pt x="81788" y="0"/>
                </a:lnTo>
                <a:close/>
              </a:path>
              <a:path w="1905635" h="276225">
                <a:moveTo>
                  <a:pt x="137503" y="17350"/>
                </a:moveTo>
                <a:lnTo>
                  <a:pt x="81788" y="17350"/>
                </a:lnTo>
                <a:lnTo>
                  <a:pt x="103729" y="20446"/>
                </a:lnTo>
                <a:lnTo>
                  <a:pt x="122263" y="29738"/>
                </a:lnTo>
                <a:lnTo>
                  <a:pt x="135221" y="45228"/>
                </a:lnTo>
                <a:lnTo>
                  <a:pt x="140435" y="66919"/>
                </a:lnTo>
                <a:lnTo>
                  <a:pt x="161094" y="66919"/>
                </a:lnTo>
                <a:lnTo>
                  <a:pt x="154628" y="37985"/>
                </a:lnTo>
                <a:lnTo>
                  <a:pt x="137503" y="17350"/>
                </a:lnTo>
                <a:close/>
              </a:path>
            </a:pathLst>
          </a:custGeom>
          <a:solidFill>
            <a:srgbClr val="FFFFFF"/>
          </a:solidFill>
        </p:spPr>
        <p:txBody>
          <a:bodyPr wrap="square" lIns="0" tIns="0" rIns="0" bIns="0" rtlCol="0"/>
          <a:lstStyle/>
          <a:p>
            <a:endParaRPr sz="819" dirty="0"/>
          </a:p>
        </p:txBody>
      </p:sp>
      <p:sp>
        <p:nvSpPr>
          <p:cNvPr id="18" name="bk object 18"/>
          <p:cNvSpPr/>
          <p:nvPr/>
        </p:nvSpPr>
        <p:spPr>
          <a:xfrm>
            <a:off x="598537" y="239838"/>
            <a:ext cx="830354" cy="125627"/>
          </a:xfrm>
          <a:custGeom>
            <a:avLst/>
            <a:gdLst/>
            <a:ahLst/>
            <a:cxnLst/>
            <a:rect l="l" t="t" r="r" b="b"/>
            <a:pathLst>
              <a:path w="1825625" h="276225">
                <a:moveTo>
                  <a:pt x="1765527" y="64406"/>
                </a:moveTo>
                <a:lnTo>
                  <a:pt x="1748177" y="64406"/>
                </a:lnTo>
                <a:lnTo>
                  <a:pt x="1748177" y="218914"/>
                </a:lnTo>
                <a:lnTo>
                  <a:pt x="1767160" y="218914"/>
                </a:lnTo>
                <a:lnTo>
                  <a:pt x="1767160" y="136299"/>
                </a:lnTo>
                <a:lnTo>
                  <a:pt x="1771321" y="113706"/>
                </a:lnTo>
                <a:lnTo>
                  <a:pt x="1779718" y="100782"/>
                </a:lnTo>
                <a:lnTo>
                  <a:pt x="1765527" y="100782"/>
                </a:lnTo>
                <a:lnTo>
                  <a:pt x="1765527" y="64406"/>
                </a:lnTo>
                <a:close/>
              </a:path>
              <a:path w="1825625" h="276225">
                <a:moveTo>
                  <a:pt x="1825002" y="61935"/>
                </a:moveTo>
                <a:lnTo>
                  <a:pt x="1805386" y="64060"/>
                </a:lnTo>
                <a:lnTo>
                  <a:pt x="1788859" y="71444"/>
                </a:lnTo>
                <a:lnTo>
                  <a:pt x="1775736" y="83785"/>
                </a:lnTo>
                <a:lnTo>
                  <a:pt x="1766333" y="100782"/>
                </a:lnTo>
                <a:lnTo>
                  <a:pt x="1779718" y="100782"/>
                </a:lnTo>
                <a:lnTo>
                  <a:pt x="1783076" y="95612"/>
                </a:lnTo>
                <a:lnTo>
                  <a:pt x="1801333" y="84023"/>
                </a:lnTo>
                <a:lnTo>
                  <a:pt x="1825002" y="80950"/>
                </a:lnTo>
                <a:lnTo>
                  <a:pt x="1825002" y="61935"/>
                </a:lnTo>
                <a:close/>
              </a:path>
              <a:path w="1825625" h="276225">
                <a:moveTo>
                  <a:pt x="1658127" y="59474"/>
                </a:moveTo>
                <a:lnTo>
                  <a:pt x="1626239" y="66561"/>
                </a:lnTo>
                <a:lnTo>
                  <a:pt x="1604426" y="85185"/>
                </a:lnTo>
                <a:lnTo>
                  <a:pt x="1591909" y="111396"/>
                </a:lnTo>
                <a:lnTo>
                  <a:pt x="1587909" y="141241"/>
                </a:lnTo>
                <a:lnTo>
                  <a:pt x="1591909" y="172846"/>
                </a:lnTo>
                <a:lnTo>
                  <a:pt x="1604426" y="198877"/>
                </a:lnTo>
                <a:lnTo>
                  <a:pt x="1626239" y="216542"/>
                </a:lnTo>
                <a:lnTo>
                  <a:pt x="1658127" y="223050"/>
                </a:lnTo>
                <a:lnTo>
                  <a:pt x="1683924" y="219281"/>
                </a:lnTo>
                <a:lnTo>
                  <a:pt x="1703453" y="208386"/>
                </a:lnTo>
                <a:lnTo>
                  <a:pt x="1704279" y="207344"/>
                </a:lnTo>
                <a:lnTo>
                  <a:pt x="1658127" y="207344"/>
                </a:lnTo>
                <a:lnTo>
                  <a:pt x="1634784" y="201742"/>
                </a:lnTo>
                <a:lnTo>
                  <a:pt x="1618877" y="187311"/>
                </a:lnTo>
                <a:lnTo>
                  <a:pt x="1609786" y="167614"/>
                </a:lnTo>
                <a:lnTo>
                  <a:pt x="1606893" y="146215"/>
                </a:lnTo>
                <a:lnTo>
                  <a:pt x="1726605" y="146215"/>
                </a:lnTo>
                <a:lnTo>
                  <a:pt x="1725177" y="130519"/>
                </a:lnTo>
                <a:lnTo>
                  <a:pt x="1606893" y="130519"/>
                </a:lnTo>
                <a:lnTo>
                  <a:pt x="1611883" y="110011"/>
                </a:lnTo>
                <a:lnTo>
                  <a:pt x="1621979" y="92295"/>
                </a:lnTo>
                <a:lnTo>
                  <a:pt x="1637341" y="79849"/>
                </a:lnTo>
                <a:lnTo>
                  <a:pt x="1658127" y="75149"/>
                </a:lnTo>
                <a:lnTo>
                  <a:pt x="1699198" y="75149"/>
                </a:lnTo>
                <a:lnTo>
                  <a:pt x="1690329" y="67000"/>
                </a:lnTo>
                <a:lnTo>
                  <a:pt x="1658127" y="59474"/>
                </a:lnTo>
                <a:close/>
              </a:path>
              <a:path w="1825625" h="276225">
                <a:moveTo>
                  <a:pt x="1725863" y="167680"/>
                </a:moveTo>
                <a:lnTo>
                  <a:pt x="1706879" y="167680"/>
                </a:lnTo>
                <a:lnTo>
                  <a:pt x="1700762" y="183649"/>
                </a:lnTo>
                <a:lnTo>
                  <a:pt x="1690855" y="196198"/>
                </a:lnTo>
                <a:lnTo>
                  <a:pt x="1676772" y="204404"/>
                </a:lnTo>
                <a:lnTo>
                  <a:pt x="1658127" y="207344"/>
                </a:lnTo>
                <a:lnTo>
                  <a:pt x="1704279" y="207344"/>
                </a:lnTo>
                <a:lnTo>
                  <a:pt x="1717253" y="190980"/>
                </a:lnTo>
                <a:lnTo>
                  <a:pt x="1725863" y="167680"/>
                </a:lnTo>
                <a:close/>
              </a:path>
              <a:path w="1825625" h="276225">
                <a:moveTo>
                  <a:pt x="1726680" y="146215"/>
                </a:moveTo>
                <a:lnTo>
                  <a:pt x="1726680" y="147042"/>
                </a:lnTo>
                <a:lnTo>
                  <a:pt x="1726680" y="146215"/>
                </a:lnTo>
                <a:close/>
              </a:path>
              <a:path w="1825625" h="276225">
                <a:moveTo>
                  <a:pt x="1699198" y="75149"/>
                </a:moveTo>
                <a:lnTo>
                  <a:pt x="1658127" y="75149"/>
                </a:lnTo>
                <a:lnTo>
                  <a:pt x="1678656" y="79734"/>
                </a:lnTo>
                <a:lnTo>
                  <a:pt x="1694070" y="91989"/>
                </a:lnTo>
                <a:lnTo>
                  <a:pt x="1703902" y="109667"/>
                </a:lnTo>
                <a:lnTo>
                  <a:pt x="1707686" y="130519"/>
                </a:lnTo>
                <a:lnTo>
                  <a:pt x="1725177" y="130519"/>
                </a:lnTo>
                <a:lnTo>
                  <a:pt x="1723756" y="114890"/>
                </a:lnTo>
                <a:lnTo>
                  <a:pt x="1711923" y="86841"/>
                </a:lnTo>
                <a:lnTo>
                  <a:pt x="1699198" y="75149"/>
                </a:lnTo>
                <a:close/>
              </a:path>
              <a:path w="1825625" h="276225">
                <a:moveTo>
                  <a:pt x="1461804" y="189177"/>
                </a:moveTo>
                <a:lnTo>
                  <a:pt x="1446626" y="189177"/>
                </a:lnTo>
                <a:lnTo>
                  <a:pt x="1455622" y="203181"/>
                </a:lnTo>
                <a:lnTo>
                  <a:pt x="1468412" y="213857"/>
                </a:lnTo>
                <a:lnTo>
                  <a:pt x="1484149" y="220661"/>
                </a:lnTo>
                <a:lnTo>
                  <a:pt x="1501985" y="223050"/>
                </a:lnTo>
                <a:lnTo>
                  <a:pt x="1532682" y="216426"/>
                </a:lnTo>
                <a:lnTo>
                  <a:pt x="1543690" y="207344"/>
                </a:lnTo>
                <a:lnTo>
                  <a:pt x="1501148" y="207344"/>
                </a:lnTo>
                <a:lnTo>
                  <a:pt x="1475551" y="201551"/>
                </a:lnTo>
                <a:lnTo>
                  <a:pt x="1461804" y="189177"/>
                </a:lnTo>
                <a:close/>
              </a:path>
              <a:path w="1825625" h="276225">
                <a:moveTo>
                  <a:pt x="1447453" y="4104"/>
                </a:moveTo>
                <a:lnTo>
                  <a:pt x="1428448" y="4104"/>
                </a:lnTo>
                <a:lnTo>
                  <a:pt x="1428448" y="218914"/>
                </a:lnTo>
                <a:lnTo>
                  <a:pt x="1445798" y="218914"/>
                </a:lnTo>
                <a:lnTo>
                  <a:pt x="1445798" y="189177"/>
                </a:lnTo>
                <a:lnTo>
                  <a:pt x="1461804" y="189177"/>
                </a:lnTo>
                <a:lnTo>
                  <a:pt x="1458706" y="186389"/>
                </a:lnTo>
                <a:lnTo>
                  <a:pt x="1449452" y="165184"/>
                </a:lnTo>
                <a:lnTo>
                  <a:pt x="1446626" y="141262"/>
                </a:lnTo>
                <a:lnTo>
                  <a:pt x="1449452" y="117335"/>
                </a:lnTo>
                <a:lnTo>
                  <a:pt x="1458706" y="96120"/>
                </a:lnTo>
                <a:lnTo>
                  <a:pt x="1461796" y="93337"/>
                </a:lnTo>
                <a:lnTo>
                  <a:pt x="1447453" y="93337"/>
                </a:lnTo>
                <a:lnTo>
                  <a:pt x="1447453" y="4104"/>
                </a:lnTo>
                <a:close/>
              </a:path>
              <a:path w="1825625" h="276225">
                <a:moveTo>
                  <a:pt x="1543662" y="75149"/>
                </a:moveTo>
                <a:lnTo>
                  <a:pt x="1501148" y="75149"/>
                </a:lnTo>
                <a:lnTo>
                  <a:pt x="1524488" y="80947"/>
                </a:lnTo>
                <a:lnTo>
                  <a:pt x="1540392" y="96120"/>
                </a:lnTo>
                <a:lnTo>
                  <a:pt x="1549480" y="117335"/>
                </a:lnTo>
                <a:lnTo>
                  <a:pt x="1552371" y="141262"/>
                </a:lnTo>
                <a:lnTo>
                  <a:pt x="1549480" y="165184"/>
                </a:lnTo>
                <a:lnTo>
                  <a:pt x="1540392" y="186389"/>
                </a:lnTo>
                <a:lnTo>
                  <a:pt x="1524488" y="201551"/>
                </a:lnTo>
                <a:lnTo>
                  <a:pt x="1501148" y="207344"/>
                </a:lnTo>
                <a:lnTo>
                  <a:pt x="1543690" y="207344"/>
                </a:lnTo>
                <a:lnTo>
                  <a:pt x="1554325" y="198569"/>
                </a:lnTo>
                <a:lnTo>
                  <a:pt x="1567143" y="172506"/>
                </a:lnTo>
                <a:lnTo>
                  <a:pt x="1571365" y="141262"/>
                </a:lnTo>
                <a:lnTo>
                  <a:pt x="1567143" y="110005"/>
                </a:lnTo>
                <a:lnTo>
                  <a:pt x="1554325" y="83943"/>
                </a:lnTo>
                <a:lnTo>
                  <a:pt x="1543662" y="75149"/>
                </a:lnTo>
                <a:close/>
              </a:path>
              <a:path w="1825625" h="276225">
                <a:moveTo>
                  <a:pt x="1501985" y="59474"/>
                </a:moveTo>
                <a:lnTo>
                  <a:pt x="1484986" y="61627"/>
                </a:lnTo>
                <a:lnTo>
                  <a:pt x="1469541" y="68038"/>
                </a:lnTo>
                <a:lnTo>
                  <a:pt x="1456892" y="78632"/>
                </a:lnTo>
                <a:lnTo>
                  <a:pt x="1448280" y="93337"/>
                </a:lnTo>
                <a:lnTo>
                  <a:pt x="1461796" y="93337"/>
                </a:lnTo>
                <a:lnTo>
                  <a:pt x="1475551" y="80947"/>
                </a:lnTo>
                <a:lnTo>
                  <a:pt x="1501148" y="75149"/>
                </a:lnTo>
                <a:lnTo>
                  <a:pt x="1543662" y="75149"/>
                </a:lnTo>
                <a:lnTo>
                  <a:pt x="1532682" y="66094"/>
                </a:lnTo>
                <a:lnTo>
                  <a:pt x="1501985" y="59474"/>
                </a:lnTo>
                <a:close/>
              </a:path>
              <a:path w="1825625" h="276225">
                <a:moveTo>
                  <a:pt x="1290473" y="258578"/>
                </a:moveTo>
                <a:lnTo>
                  <a:pt x="1290473" y="274274"/>
                </a:lnTo>
                <a:lnTo>
                  <a:pt x="1293782" y="275080"/>
                </a:lnTo>
                <a:lnTo>
                  <a:pt x="1297080" y="275080"/>
                </a:lnTo>
                <a:lnTo>
                  <a:pt x="1304536" y="275918"/>
                </a:lnTo>
                <a:lnTo>
                  <a:pt x="1319464" y="274345"/>
                </a:lnTo>
                <a:lnTo>
                  <a:pt x="1329826" y="268900"/>
                </a:lnTo>
                <a:lnTo>
                  <a:pt x="1336540" y="260211"/>
                </a:lnTo>
                <a:lnTo>
                  <a:pt x="1299562" y="260211"/>
                </a:lnTo>
                <a:lnTo>
                  <a:pt x="1295447" y="259405"/>
                </a:lnTo>
                <a:lnTo>
                  <a:pt x="1290473" y="258578"/>
                </a:lnTo>
                <a:close/>
              </a:path>
              <a:path w="1825625" h="276225">
                <a:moveTo>
                  <a:pt x="1295447" y="62772"/>
                </a:moveTo>
                <a:lnTo>
                  <a:pt x="1275615" y="62772"/>
                </a:lnTo>
                <a:lnTo>
                  <a:pt x="1337550" y="218914"/>
                </a:lnTo>
                <a:lnTo>
                  <a:pt x="1330943" y="236265"/>
                </a:lnTo>
                <a:lnTo>
                  <a:pt x="1326352" y="245934"/>
                </a:lnTo>
                <a:lnTo>
                  <a:pt x="1321360" y="253507"/>
                </a:lnTo>
                <a:lnTo>
                  <a:pt x="1314346" y="258446"/>
                </a:lnTo>
                <a:lnTo>
                  <a:pt x="1303688" y="260211"/>
                </a:lnTo>
                <a:lnTo>
                  <a:pt x="1336540" y="260211"/>
                </a:lnTo>
                <a:lnTo>
                  <a:pt x="1337891" y="258446"/>
                </a:lnTo>
                <a:lnTo>
                  <a:pt x="1345833" y="242044"/>
                </a:lnTo>
                <a:lnTo>
                  <a:pt x="1363628" y="194946"/>
                </a:lnTo>
                <a:lnTo>
                  <a:pt x="1346639" y="194946"/>
                </a:lnTo>
                <a:lnTo>
                  <a:pt x="1295447" y="62772"/>
                </a:lnTo>
                <a:close/>
              </a:path>
              <a:path w="1825625" h="276225">
                <a:moveTo>
                  <a:pt x="1413569" y="62772"/>
                </a:moveTo>
                <a:lnTo>
                  <a:pt x="1394585" y="62772"/>
                </a:lnTo>
                <a:lnTo>
                  <a:pt x="1346639" y="194946"/>
                </a:lnTo>
                <a:lnTo>
                  <a:pt x="1363628" y="194946"/>
                </a:lnTo>
                <a:lnTo>
                  <a:pt x="1413569" y="62772"/>
                </a:lnTo>
                <a:close/>
              </a:path>
              <a:path w="1825625" h="276225">
                <a:moveTo>
                  <a:pt x="1178110" y="0"/>
                </a:moveTo>
                <a:lnTo>
                  <a:pt x="1133656" y="9176"/>
                </a:lnTo>
                <a:lnTo>
                  <a:pt x="1101899" y="33764"/>
                </a:lnTo>
                <a:lnTo>
                  <a:pt x="1082843" y="69348"/>
                </a:lnTo>
                <a:lnTo>
                  <a:pt x="1076490" y="111514"/>
                </a:lnTo>
                <a:lnTo>
                  <a:pt x="1082843" y="153684"/>
                </a:lnTo>
                <a:lnTo>
                  <a:pt x="1101899" y="189275"/>
                </a:lnTo>
                <a:lnTo>
                  <a:pt x="1133656" y="213870"/>
                </a:lnTo>
                <a:lnTo>
                  <a:pt x="1178110" y="223050"/>
                </a:lnTo>
                <a:lnTo>
                  <a:pt x="1212505" y="216944"/>
                </a:lnTo>
                <a:lnTo>
                  <a:pt x="1230004" y="205690"/>
                </a:lnTo>
                <a:lnTo>
                  <a:pt x="1178110" y="205690"/>
                </a:lnTo>
                <a:lnTo>
                  <a:pt x="1141416" y="197482"/>
                </a:lnTo>
                <a:lnTo>
                  <a:pt x="1116257" y="175954"/>
                </a:lnTo>
                <a:lnTo>
                  <a:pt x="1101785" y="145750"/>
                </a:lnTo>
                <a:lnTo>
                  <a:pt x="1097149" y="111514"/>
                </a:lnTo>
                <a:lnTo>
                  <a:pt x="1101785" y="76924"/>
                </a:lnTo>
                <a:lnTo>
                  <a:pt x="1116257" y="46756"/>
                </a:lnTo>
                <a:lnTo>
                  <a:pt x="1141416" y="25421"/>
                </a:lnTo>
                <a:lnTo>
                  <a:pt x="1178110" y="17329"/>
                </a:lnTo>
                <a:lnTo>
                  <a:pt x="1233456" y="17329"/>
                </a:lnTo>
                <a:lnTo>
                  <a:pt x="1207807" y="4450"/>
                </a:lnTo>
                <a:lnTo>
                  <a:pt x="1178110" y="0"/>
                </a:lnTo>
                <a:close/>
              </a:path>
              <a:path w="1825625" h="276225">
                <a:moveTo>
                  <a:pt x="1267333" y="137126"/>
                </a:moveTo>
                <a:lnTo>
                  <a:pt x="1246695" y="137126"/>
                </a:lnTo>
                <a:lnTo>
                  <a:pt x="1239811" y="163874"/>
                </a:lnTo>
                <a:lnTo>
                  <a:pt x="1225725" y="185661"/>
                </a:lnTo>
                <a:lnTo>
                  <a:pt x="1204978" y="200322"/>
                </a:lnTo>
                <a:lnTo>
                  <a:pt x="1178110" y="205690"/>
                </a:lnTo>
                <a:lnTo>
                  <a:pt x="1230004" y="205690"/>
                </a:lnTo>
                <a:lnTo>
                  <a:pt x="1239460" y="199607"/>
                </a:lnTo>
                <a:lnTo>
                  <a:pt x="1258046" y="172511"/>
                </a:lnTo>
                <a:lnTo>
                  <a:pt x="1267333" y="137126"/>
                </a:lnTo>
                <a:close/>
              </a:path>
              <a:path w="1825625" h="276225">
                <a:moveTo>
                  <a:pt x="1233456" y="17329"/>
                </a:moveTo>
                <a:lnTo>
                  <a:pt x="1178110" y="17329"/>
                </a:lnTo>
                <a:lnTo>
                  <a:pt x="1200641" y="20815"/>
                </a:lnTo>
                <a:lnTo>
                  <a:pt x="1220150" y="30963"/>
                </a:lnTo>
                <a:lnTo>
                  <a:pt x="1235164" y="47310"/>
                </a:lnTo>
                <a:lnTo>
                  <a:pt x="1244213" y="69390"/>
                </a:lnTo>
                <a:lnTo>
                  <a:pt x="1264045" y="69390"/>
                </a:lnTo>
                <a:lnTo>
                  <a:pt x="1253873" y="39372"/>
                </a:lnTo>
                <a:lnTo>
                  <a:pt x="1234094" y="17649"/>
                </a:lnTo>
                <a:lnTo>
                  <a:pt x="1233456" y="17329"/>
                </a:lnTo>
                <a:close/>
              </a:path>
              <a:path w="1825625" h="276225">
                <a:moveTo>
                  <a:pt x="969080" y="4104"/>
                </a:moveTo>
                <a:lnTo>
                  <a:pt x="950096" y="4104"/>
                </a:lnTo>
                <a:lnTo>
                  <a:pt x="950096" y="218914"/>
                </a:lnTo>
                <a:lnTo>
                  <a:pt x="969080" y="218914"/>
                </a:lnTo>
                <a:lnTo>
                  <a:pt x="969080" y="4104"/>
                </a:lnTo>
                <a:close/>
              </a:path>
              <a:path w="1825625" h="276225">
                <a:moveTo>
                  <a:pt x="904351" y="75149"/>
                </a:moveTo>
                <a:lnTo>
                  <a:pt x="856748" y="75149"/>
                </a:lnTo>
                <a:lnTo>
                  <a:pt x="872480" y="76583"/>
                </a:lnTo>
                <a:lnTo>
                  <a:pt x="885353" y="81659"/>
                </a:lnTo>
                <a:lnTo>
                  <a:pt x="894047" y="91538"/>
                </a:lnTo>
                <a:lnTo>
                  <a:pt x="897239" y="107378"/>
                </a:lnTo>
                <a:lnTo>
                  <a:pt x="895584" y="117698"/>
                </a:lnTo>
                <a:lnTo>
                  <a:pt x="890827" y="123598"/>
                </a:lnTo>
                <a:lnTo>
                  <a:pt x="883285" y="126553"/>
                </a:lnTo>
                <a:lnTo>
                  <a:pt x="873271" y="128037"/>
                </a:lnTo>
                <a:lnTo>
                  <a:pt x="842798" y="131835"/>
                </a:lnTo>
                <a:lnTo>
                  <a:pt x="816052" y="138574"/>
                </a:lnTo>
                <a:lnTo>
                  <a:pt x="797055" y="152439"/>
                </a:lnTo>
                <a:lnTo>
                  <a:pt x="789829" y="177617"/>
                </a:lnTo>
                <a:lnTo>
                  <a:pt x="793893" y="197964"/>
                </a:lnTo>
                <a:lnTo>
                  <a:pt x="805004" y="212110"/>
                </a:lnTo>
                <a:lnTo>
                  <a:pt x="821537" y="220367"/>
                </a:lnTo>
                <a:lnTo>
                  <a:pt x="841869" y="223050"/>
                </a:lnTo>
                <a:lnTo>
                  <a:pt x="861328" y="220933"/>
                </a:lnTo>
                <a:lnTo>
                  <a:pt x="876146" y="214786"/>
                </a:lnTo>
                <a:lnTo>
                  <a:pt x="884990" y="207344"/>
                </a:lnTo>
                <a:lnTo>
                  <a:pt x="843524" y="207344"/>
                </a:lnTo>
                <a:lnTo>
                  <a:pt x="830782" y="205242"/>
                </a:lnTo>
                <a:lnTo>
                  <a:pt x="819667" y="199191"/>
                </a:lnTo>
                <a:lnTo>
                  <a:pt x="811805" y="189573"/>
                </a:lnTo>
                <a:lnTo>
                  <a:pt x="808823" y="176769"/>
                </a:lnTo>
                <a:lnTo>
                  <a:pt x="815524" y="159144"/>
                </a:lnTo>
                <a:lnTo>
                  <a:pt x="832680" y="149725"/>
                </a:lnTo>
                <a:lnTo>
                  <a:pt x="855873" y="144952"/>
                </a:lnTo>
                <a:lnTo>
                  <a:pt x="880685" y="141262"/>
                </a:lnTo>
                <a:lnTo>
                  <a:pt x="885648" y="140425"/>
                </a:lnTo>
                <a:lnTo>
                  <a:pt x="893909" y="138760"/>
                </a:lnTo>
                <a:lnTo>
                  <a:pt x="896391" y="134645"/>
                </a:lnTo>
                <a:lnTo>
                  <a:pt x="917050" y="134645"/>
                </a:lnTo>
                <a:lnTo>
                  <a:pt x="917050" y="109033"/>
                </a:lnTo>
                <a:lnTo>
                  <a:pt x="911976" y="83867"/>
                </a:lnTo>
                <a:lnTo>
                  <a:pt x="904351" y="75149"/>
                </a:lnTo>
                <a:close/>
              </a:path>
              <a:path w="1825625" h="276225">
                <a:moveTo>
                  <a:pt x="917050" y="191648"/>
                </a:moveTo>
                <a:lnTo>
                  <a:pt x="898873" y="191648"/>
                </a:lnTo>
                <a:lnTo>
                  <a:pt x="899688" y="202879"/>
                </a:lnTo>
                <a:lnTo>
                  <a:pt x="902905" y="211477"/>
                </a:lnTo>
                <a:lnTo>
                  <a:pt x="909682" y="216978"/>
                </a:lnTo>
                <a:lnTo>
                  <a:pt x="921176" y="218914"/>
                </a:lnTo>
                <a:lnTo>
                  <a:pt x="929437" y="218914"/>
                </a:lnTo>
                <a:lnTo>
                  <a:pt x="933573" y="218087"/>
                </a:lnTo>
                <a:lnTo>
                  <a:pt x="933573" y="203218"/>
                </a:lnTo>
                <a:lnTo>
                  <a:pt x="920348" y="203218"/>
                </a:lnTo>
                <a:lnTo>
                  <a:pt x="917137" y="199191"/>
                </a:lnTo>
                <a:lnTo>
                  <a:pt x="917050" y="191648"/>
                </a:lnTo>
                <a:close/>
              </a:path>
              <a:path w="1825625" h="276225">
                <a:moveTo>
                  <a:pt x="917050" y="134645"/>
                </a:moveTo>
                <a:lnTo>
                  <a:pt x="897239" y="134645"/>
                </a:lnTo>
                <a:lnTo>
                  <a:pt x="897239" y="158612"/>
                </a:lnTo>
                <a:lnTo>
                  <a:pt x="898045" y="158612"/>
                </a:lnTo>
                <a:lnTo>
                  <a:pt x="893590" y="179121"/>
                </a:lnTo>
                <a:lnTo>
                  <a:pt x="881622" y="194440"/>
                </a:lnTo>
                <a:lnTo>
                  <a:pt x="864235" y="204028"/>
                </a:lnTo>
                <a:lnTo>
                  <a:pt x="843524" y="207344"/>
                </a:lnTo>
                <a:lnTo>
                  <a:pt x="884990" y="207344"/>
                </a:lnTo>
                <a:lnTo>
                  <a:pt x="887869" y="204921"/>
                </a:lnTo>
                <a:lnTo>
                  <a:pt x="898045" y="191648"/>
                </a:lnTo>
                <a:lnTo>
                  <a:pt x="917050" y="191648"/>
                </a:lnTo>
                <a:lnTo>
                  <a:pt x="917050" y="134645"/>
                </a:lnTo>
                <a:close/>
              </a:path>
              <a:path w="1825625" h="276225">
                <a:moveTo>
                  <a:pt x="933573" y="202402"/>
                </a:moveTo>
                <a:lnTo>
                  <a:pt x="931919" y="203218"/>
                </a:lnTo>
                <a:lnTo>
                  <a:pt x="933573" y="203218"/>
                </a:lnTo>
                <a:lnTo>
                  <a:pt x="933573" y="202402"/>
                </a:lnTo>
                <a:close/>
              </a:path>
              <a:path w="1825625" h="276225">
                <a:moveTo>
                  <a:pt x="860047" y="59474"/>
                </a:moveTo>
                <a:lnTo>
                  <a:pt x="835481" y="62492"/>
                </a:lnTo>
                <a:lnTo>
                  <a:pt x="815951" y="71857"/>
                </a:lnTo>
                <a:lnTo>
                  <a:pt x="802771" y="88041"/>
                </a:lnTo>
                <a:lnTo>
                  <a:pt x="797253" y="111514"/>
                </a:lnTo>
                <a:lnTo>
                  <a:pt x="815430" y="111514"/>
                </a:lnTo>
                <a:lnTo>
                  <a:pt x="818981" y="95032"/>
                </a:lnTo>
                <a:lnTo>
                  <a:pt x="827722" y="83731"/>
                </a:lnTo>
                <a:lnTo>
                  <a:pt x="840646" y="77231"/>
                </a:lnTo>
                <a:lnTo>
                  <a:pt x="856748" y="75149"/>
                </a:lnTo>
                <a:lnTo>
                  <a:pt x="904351" y="75149"/>
                </a:lnTo>
                <a:lnTo>
                  <a:pt x="898769" y="68767"/>
                </a:lnTo>
                <a:lnTo>
                  <a:pt x="880452" y="61410"/>
                </a:lnTo>
                <a:lnTo>
                  <a:pt x="860047" y="59474"/>
                </a:lnTo>
                <a:close/>
              </a:path>
              <a:path w="1825625" h="276225">
                <a:moveTo>
                  <a:pt x="661770" y="64406"/>
                </a:moveTo>
                <a:lnTo>
                  <a:pt x="642765" y="64406"/>
                </a:lnTo>
                <a:lnTo>
                  <a:pt x="642765" y="218914"/>
                </a:lnTo>
                <a:lnTo>
                  <a:pt x="661770" y="218914"/>
                </a:lnTo>
                <a:lnTo>
                  <a:pt x="661770" y="128037"/>
                </a:lnTo>
                <a:lnTo>
                  <a:pt x="665550" y="106875"/>
                </a:lnTo>
                <a:lnTo>
                  <a:pt x="674867" y="90855"/>
                </a:lnTo>
                <a:lnTo>
                  <a:pt x="661770" y="90855"/>
                </a:lnTo>
                <a:lnTo>
                  <a:pt x="661770" y="64406"/>
                </a:lnTo>
                <a:close/>
              </a:path>
              <a:path w="1825625" h="276225">
                <a:moveTo>
                  <a:pt x="756906" y="75149"/>
                </a:moveTo>
                <a:lnTo>
                  <a:pt x="710501" y="75149"/>
                </a:lnTo>
                <a:lnTo>
                  <a:pt x="729598" y="78675"/>
                </a:lnTo>
                <a:lnTo>
                  <a:pt x="741799" y="88478"/>
                </a:lnTo>
                <a:lnTo>
                  <a:pt x="748267" y="103394"/>
                </a:lnTo>
                <a:lnTo>
                  <a:pt x="750165" y="122258"/>
                </a:lnTo>
                <a:lnTo>
                  <a:pt x="750165" y="218914"/>
                </a:lnTo>
                <a:lnTo>
                  <a:pt x="769170" y="218914"/>
                </a:lnTo>
                <a:lnTo>
                  <a:pt x="769170" y="118970"/>
                </a:lnTo>
                <a:lnTo>
                  <a:pt x="766421" y="93978"/>
                </a:lnTo>
                <a:lnTo>
                  <a:pt x="757088" y="75271"/>
                </a:lnTo>
                <a:lnTo>
                  <a:pt x="756906" y="75149"/>
                </a:lnTo>
                <a:close/>
              </a:path>
              <a:path w="1825625" h="276225">
                <a:moveTo>
                  <a:pt x="712156" y="59474"/>
                </a:moveTo>
                <a:lnTo>
                  <a:pt x="695932" y="61708"/>
                </a:lnTo>
                <a:lnTo>
                  <a:pt x="681491" y="68046"/>
                </a:lnTo>
                <a:lnTo>
                  <a:pt x="669992" y="77943"/>
                </a:lnTo>
                <a:lnTo>
                  <a:pt x="662597" y="90855"/>
                </a:lnTo>
                <a:lnTo>
                  <a:pt x="674867" y="90855"/>
                </a:lnTo>
                <a:lnTo>
                  <a:pt x="675290" y="90128"/>
                </a:lnTo>
                <a:lnTo>
                  <a:pt x="690454" y="79113"/>
                </a:lnTo>
                <a:lnTo>
                  <a:pt x="710501" y="75149"/>
                </a:lnTo>
                <a:lnTo>
                  <a:pt x="756906" y="75149"/>
                </a:lnTo>
                <a:lnTo>
                  <a:pt x="739542" y="63539"/>
                </a:lnTo>
                <a:lnTo>
                  <a:pt x="712156" y="59474"/>
                </a:lnTo>
                <a:close/>
              </a:path>
              <a:path w="1825625" h="276225">
                <a:moveTo>
                  <a:pt x="546109" y="59474"/>
                </a:moveTo>
                <a:lnTo>
                  <a:pt x="514402" y="66094"/>
                </a:lnTo>
                <a:lnTo>
                  <a:pt x="491373" y="83943"/>
                </a:lnTo>
                <a:lnTo>
                  <a:pt x="477331" y="110005"/>
                </a:lnTo>
                <a:lnTo>
                  <a:pt x="472582" y="141262"/>
                </a:lnTo>
                <a:lnTo>
                  <a:pt x="477331" y="172506"/>
                </a:lnTo>
                <a:lnTo>
                  <a:pt x="491373" y="198569"/>
                </a:lnTo>
                <a:lnTo>
                  <a:pt x="514402" y="216426"/>
                </a:lnTo>
                <a:lnTo>
                  <a:pt x="546109" y="223050"/>
                </a:lnTo>
                <a:lnTo>
                  <a:pt x="577814" y="216426"/>
                </a:lnTo>
                <a:lnTo>
                  <a:pt x="589524" y="207344"/>
                </a:lnTo>
                <a:lnTo>
                  <a:pt x="546109" y="207344"/>
                </a:lnTo>
                <a:lnTo>
                  <a:pt x="522245" y="201664"/>
                </a:lnTo>
                <a:lnTo>
                  <a:pt x="505200" y="186691"/>
                </a:lnTo>
                <a:lnTo>
                  <a:pt x="494974" y="165524"/>
                </a:lnTo>
                <a:lnTo>
                  <a:pt x="491566" y="141262"/>
                </a:lnTo>
                <a:lnTo>
                  <a:pt x="494974" y="116986"/>
                </a:lnTo>
                <a:lnTo>
                  <a:pt x="505200" y="95809"/>
                </a:lnTo>
                <a:lnTo>
                  <a:pt x="522245" y="80831"/>
                </a:lnTo>
                <a:lnTo>
                  <a:pt x="546109" y="75149"/>
                </a:lnTo>
                <a:lnTo>
                  <a:pt x="589494" y="75149"/>
                </a:lnTo>
                <a:lnTo>
                  <a:pt x="577814" y="66094"/>
                </a:lnTo>
                <a:lnTo>
                  <a:pt x="546109" y="59474"/>
                </a:lnTo>
                <a:close/>
              </a:path>
              <a:path w="1825625" h="276225">
                <a:moveTo>
                  <a:pt x="589494" y="75149"/>
                </a:moveTo>
                <a:lnTo>
                  <a:pt x="546109" y="75149"/>
                </a:lnTo>
                <a:lnTo>
                  <a:pt x="569958" y="80831"/>
                </a:lnTo>
                <a:lnTo>
                  <a:pt x="587000" y="95809"/>
                </a:lnTo>
                <a:lnTo>
                  <a:pt x="597230" y="116986"/>
                </a:lnTo>
                <a:lnTo>
                  <a:pt x="600641" y="141262"/>
                </a:lnTo>
                <a:lnTo>
                  <a:pt x="597230" y="165524"/>
                </a:lnTo>
                <a:lnTo>
                  <a:pt x="587000" y="186691"/>
                </a:lnTo>
                <a:lnTo>
                  <a:pt x="569958" y="201664"/>
                </a:lnTo>
                <a:lnTo>
                  <a:pt x="546109" y="207344"/>
                </a:lnTo>
                <a:lnTo>
                  <a:pt x="589524" y="207344"/>
                </a:lnTo>
                <a:lnTo>
                  <a:pt x="600839" y="198569"/>
                </a:lnTo>
                <a:lnTo>
                  <a:pt x="614877" y="172506"/>
                </a:lnTo>
                <a:lnTo>
                  <a:pt x="619625" y="141262"/>
                </a:lnTo>
                <a:lnTo>
                  <a:pt x="614877" y="110005"/>
                </a:lnTo>
                <a:lnTo>
                  <a:pt x="600839" y="83943"/>
                </a:lnTo>
                <a:lnTo>
                  <a:pt x="589494" y="75149"/>
                </a:lnTo>
                <a:close/>
              </a:path>
              <a:path w="1825625" h="276225">
                <a:moveTo>
                  <a:pt x="450248" y="4104"/>
                </a:moveTo>
                <a:lnTo>
                  <a:pt x="431264" y="4104"/>
                </a:lnTo>
                <a:lnTo>
                  <a:pt x="431264" y="34679"/>
                </a:lnTo>
                <a:lnTo>
                  <a:pt x="450248" y="34679"/>
                </a:lnTo>
                <a:lnTo>
                  <a:pt x="450248" y="4104"/>
                </a:lnTo>
                <a:close/>
              </a:path>
              <a:path w="1825625" h="276225">
                <a:moveTo>
                  <a:pt x="450248" y="63600"/>
                </a:moveTo>
                <a:lnTo>
                  <a:pt x="431264" y="63600"/>
                </a:lnTo>
                <a:lnTo>
                  <a:pt x="431264" y="218914"/>
                </a:lnTo>
                <a:lnTo>
                  <a:pt x="450248" y="218914"/>
                </a:lnTo>
                <a:lnTo>
                  <a:pt x="450248" y="63600"/>
                </a:lnTo>
                <a:close/>
              </a:path>
              <a:path w="1825625" h="276225">
                <a:moveTo>
                  <a:pt x="309510" y="75149"/>
                </a:moveTo>
                <a:lnTo>
                  <a:pt x="261908" y="75149"/>
                </a:lnTo>
                <a:lnTo>
                  <a:pt x="277645" y="76583"/>
                </a:lnTo>
                <a:lnTo>
                  <a:pt x="290510" y="81659"/>
                </a:lnTo>
                <a:lnTo>
                  <a:pt x="299192" y="91538"/>
                </a:lnTo>
                <a:lnTo>
                  <a:pt x="302378" y="107378"/>
                </a:lnTo>
                <a:lnTo>
                  <a:pt x="300728" y="117698"/>
                </a:lnTo>
                <a:lnTo>
                  <a:pt x="295983" y="123598"/>
                </a:lnTo>
                <a:lnTo>
                  <a:pt x="288445" y="126553"/>
                </a:lnTo>
                <a:lnTo>
                  <a:pt x="278420" y="128037"/>
                </a:lnTo>
                <a:lnTo>
                  <a:pt x="247956" y="131835"/>
                </a:lnTo>
                <a:lnTo>
                  <a:pt x="221209" y="138574"/>
                </a:lnTo>
                <a:lnTo>
                  <a:pt x="202207" y="152439"/>
                </a:lnTo>
                <a:lnTo>
                  <a:pt x="194978" y="177617"/>
                </a:lnTo>
                <a:lnTo>
                  <a:pt x="199044" y="197964"/>
                </a:lnTo>
                <a:lnTo>
                  <a:pt x="210158" y="212110"/>
                </a:lnTo>
                <a:lnTo>
                  <a:pt x="226695" y="220367"/>
                </a:lnTo>
                <a:lnTo>
                  <a:pt x="247029" y="223050"/>
                </a:lnTo>
                <a:lnTo>
                  <a:pt x="266492" y="220933"/>
                </a:lnTo>
                <a:lnTo>
                  <a:pt x="281309" y="214786"/>
                </a:lnTo>
                <a:lnTo>
                  <a:pt x="290151" y="207344"/>
                </a:lnTo>
                <a:lnTo>
                  <a:pt x="248683" y="207344"/>
                </a:lnTo>
                <a:lnTo>
                  <a:pt x="235945" y="205242"/>
                </a:lnTo>
                <a:lnTo>
                  <a:pt x="224837" y="199191"/>
                </a:lnTo>
                <a:lnTo>
                  <a:pt x="216982" y="189573"/>
                </a:lnTo>
                <a:lnTo>
                  <a:pt x="214003" y="176769"/>
                </a:lnTo>
                <a:lnTo>
                  <a:pt x="220701" y="159144"/>
                </a:lnTo>
                <a:lnTo>
                  <a:pt x="237852" y="149725"/>
                </a:lnTo>
                <a:lnTo>
                  <a:pt x="261044" y="144952"/>
                </a:lnTo>
                <a:lnTo>
                  <a:pt x="285865" y="141262"/>
                </a:lnTo>
                <a:lnTo>
                  <a:pt x="290828" y="140425"/>
                </a:lnTo>
                <a:lnTo>
                  <a:pt x="299069" y="138760"/>
                </a:lnTo>
                <a:lnTo>
                  <a:pt x="301571" y="134645"/>
                </a:lnTo>
                <a:lnTo>
                  <a:pt x="322210" y="134645"/>
                </a:lnTo>
                <a:lnTo>
                  <a:pt x="322210" y="109033"/>
                </a:lnTo>
                <a:lnTo>
                  <a:pt x="317135" y="83867"/>
                </a:lnTo>
                <a:lnTo>
                  <a:pt x="309510" y="75149"/>
                </a:lnTo>
                <a:close/>
              </a:path>
              <a:path w="1825625" h="276225">
                <a:moveTo>
                  <a:pt x="380878" y="17329"/>
                </a:moveTo>
                <a:lnTo>
                  <a:pt x="362700" y="17329"/>
                </a:lnTo>
                <a:lnTo>
                  <a:pt x="362700" y="63600"/>
                </a:lnTo>
                <a:lnTo>
                  <a:pt x="335434" y="63600"/>
                </a:lnTo>
                <a:lnTo>
                  <a:pt x="335434" y="79306"/>
                </a:lnTo>
                <a:lnTo>
                  <a:pt x="362700" y="79306"/>
                </a:lnTo>
                <a:lnTo>
                  <a:pt x="362700" y="185858"/>
                </a:lnTo>
                <a:lnTo>
                  <a:pt x="364389" y="202435"/>
                </a:lnTo>
                <a:lnTo>
                  <a:pt x="370025" y="213128"/>
                </a:lnTo>
                <a:lnTo>
                  <a:pt x="380467" y="218863"/>
                </a:lnTo>
                <a:lnTo>
                  <a:pt x="396574" y="220569"/>
                </a:lnTo>
                <a:lnTo>
                  <a:pt x="402343" y="220569"/>
                </a:lnTo>
                <a:lnTo>
                  <a:pt x="407317" y="219742"/>
                </a:lnTo>
                <a:lnTo>
                  <a:pt x="413086" y="219742"/>
                </a:lnTo>
                <a:lnTo>
                  <a:pt x="413086" y="204035"/>
                </a:lnTo>
                <a:lnTo>
                  <a:pt x="396541" y="204028"/>
                </a:lnTo>
                <a:lnTo>
                  <a:pt x="388547" y="202209"/>
                </a:lnTo>
                <a:lnTo>
                  <a:pt x="383771" y="198058"/>
                </a:lnTo>
                <a:lnTo>
                  <a:pt x="381472" y="191733"/>
                </a:lnTo>
                <a:lnTo>
                  <a:pt x="380878" y="183387"/>
                </a:lnTo>
                <a:lnTo>
                  <a:pt x="380878" y="78479"/>
                </a:lnTo>
                <a:lnTo>
                  <a:pt x="412259" y="78479"/>
                </a:lnTo>
                <a:lnTo>
                  <a:pt x="412259" y="62772"/>
                </a:lnTo>
                <a:lnTo>
                  <a:pt x="380878" y="62772"/>
                </a:lnTo>
                <a:lnTo>
                  <a:pt x="380878" y="17329"/>
                </a:lnTo>
                <a:close/>
              </a:path>
              <a:path w="1825625" h="276225">
                <a:moveTo>
                  <a:pt x="322210" y="191648"/>
                </a:moveTo>
                <a:lnTo>
                  <a:pt x="304043" y="191648"/>
                </a:lnTo>
                <a:lnTo>
                  <a:pt x="304855" y="202879"/>
                </a:lnTo>
                <a:lnTo>
                  <a:pt x="308069" y="211477"/>
                </a:lnTo>
                <a:lnTo>
                  <a:pt x="314848" y="216978"/>
                </a:lnTo>
                <a:lnTo>
                  <a:pt x="326356" y="218914"/>
                </a:lnTo>
                <a:lnTo>
                  <a:pt x="334607" y="218914"/>
                </a:lnTo>
                <a:lnTo>
                  <a:pt x="338733" y="218087"/>
                </a:lnTo>
                <a:lnTo>
                  <a:pt x="338733" y="203218"/>
                </a:lnTo>
                <a:lnTo>
                  <a:pt x="325518" y="203218"/>
                </a:lnTo>
                <a:lnTo>
                  <a:pt x="322296" y="199191"/>
                </a:lnTo>
                <a:lnTo>
                  <a:pt x="322210" y="191648"/>
                </a:lnTo>
                <a:close/>
              </a:path>
              <a:path w="1825625" h="276225">
                <a:moveTo>
                  <a:pt x="322210" y="134645"/>
                </a:moveTo>
                <a:lnTo>
                  <a:pt x="302378" y="134645"/>
                </a:lnTo>
                <a:lnTo>
                  <a:pt x="302378" y="158612"/>
                </a:lnTo>
                <a:lnTo>
                  <a:pt x="303205" y="158612"/>
                </a:lnTo>
                <a:lnTo>
                  <a:pt x="298753" y="179121"/>
                </a:lnTo>
                <a:lnTo>
                  <a:pt x="286789" y="194440"/>
                </a:lnTo>
                <a:lnTo>
                  <a:pt x="269403" y="204028"/>
                </a:lnTo>
                <a:lnTo>
                  <a:pt x="248683" y="207344"/>
                </a:lnTo>
                <a:lnTo>
                  <a:pt x="290151" y="207344"/>
                </a:lnTo>
                <a:lnTo>
                  <a:pt x="293030" y="204921"/>
                </a:lnTo>
                <a:lnTo>
                  <a:pt x="303205" y="191648"/>
                </a:lnTo>
                <a:lnTo>
                  <a:pt x="322210" y="191648"/>
                </a:lnTo>
                <a:lnTo>
                  <a:pt x="322210" y="134645"/>
                </a:lnTo>
                <a:close/>
              </a:path>
              <a:path w="1825625" h="276225">
                <a:moveTo>
                  <a:pt x="413086" y="203218"/>
                </a:moveTo>
                <a:lnTo>
                  <a:pt x="407317" y="204035"/>
                </a:lnTo>
                <a:lnTo>
                  <a:pt x="413086" y="204035"/>
                </a:lnTo>
                <a:lnTo>
                  <a:pt x="413086" y="203218"/>
                </a:lnTo>
                <a:close/>
              </a:path>
              <a:path w="1825625" h="276225">
                <a:moveTo>
                  <a:pt x="338733" y="202402"/>
                </a:moveTo>
                <a:lnTo>
                  <a:pt x="337078" y="203218"/>
                </a:lnTo>
                <a:lnTo>
                  <a:pt x="338733" y="203218"/>
                </a:lnTo>
                <a:lnTo>
                  <a:pt x="338733" y="202402"/>
                </a:lnTo>
                <a:close/>
              </a:path>
              <a:path w="1825625" h="276225">
                <a:moveTo>
                  <a:pt x="265196" y="59474"/>
                </a:moveTo>
                <a:lnTo>
                  <a:pt x="240643" y="62492"/>
                </a:lnTo>
                <a:lnTo>
                  <a:pt x="221113" y="71857"/>
                </a:lnTo>
                <a:lnTo>
                  <a:pt x="207928" y="88041"/>
                </a:lnTo>
                <a:lnTo>
                  <a:pt x="202412" y="111514"/>
                </a:lnTo>
                <a:lnTo>
                  <a:pt x="220611" y="111514"/>
                </a:lnTo>
                <a:lnTo>
                  <a:pt x="224149" y="95032"/>
                </a:lnTo>
                <a:lnTo>
                  <a:pt x="232884" y="83731"/>
                </a:lnTo>
                <a:lnTo>
                  <a:pt x="245806" y="77231"/>
                </a:lnTo>
                <a:lnTo>
                  <a:pt x="261908" y="75149"/>
                </a:lnTo>
                <a:lnTo>
                  <a:pt x="309510" y="75149"/>
                </a:lnTo>
                <a:lnTo>
                  <a:pt x="303927" y="68767"/>
                </a:lnTo>
                <a:lnTo>
                  <a:pt x="285607" y="61410"/>
                </a:lnTo>
                <a:lnTo>
                  <a:pt x="265196" y="59474"/>
                </a:lnTo>
                <a:close/>
              </a:path>
              <a:path w="1825625" h="276225">
                <a:moveTo>
                  <a:pt x="23151" y="4104"/>
                </a:moveTo>
                <a:lnTo>
                  <a:pt x="0" y="4104"/>
                </a:lnTo>
                <a:lnTo>
                  <a:pt x="0" y="218914"/>
                </a:lnTo>
                <a:lnTo>
                  <a:pt x="20679" y="218914"/>
                </a:lnTo>
                <a:lnTo>
                  <a:pt x="20679" y="37161"/>
                </a:lnTo>
                <a:lnTo>
                  <a:pt x="45838" y="37161"/>
                </a:lnTo>
                <a:lnTo>
                  <a:pt x="23151" y="4104"/>
                </a:lnTo>
                <a:close/>
              </a:path>
              <a:path w="1825625" h="276225">
                <a:moveTo>
                  <a:pt x="45838" y="37161"/>
                </a:moveTo>
                <a:lnTo>
                  <a:pt x="21486" y="37161"/>
                </a:lnTo>
                <a:lnTo>
                  <a:pt x="146225" y="218914"/>
                </a:lnTo>
                <a:lnTo>
                  <a:pt x="169377" y="218914"/>
                </a:lnTo>
                <a:lnTo>
                  <a:pt x="169377" y="185858"/>
                </a:lnTo>
                <a:lnTo>
                  <a:pt x="147890" y="185858"/>
                </a:lnTo>
                <a:lnTo>
                  <a:pt x="45838" y="37161"/>
                </a:lnTo>
                <a:close/>
              </a:path>
              <a:path w="1825625" h="276225">
                <a:moveTo>
                  <a:pt x="169377" y="4104"/>
                </a:moveTo>
                <a:lnTo>
                  <a:pt x="148707" y="4104"/>
                </a:lnTo>
                <a:lnTo>
                  <a:pt x="148707" y="185858"/>
                </a:lnTo>
                <a:lnTo>
                  <a:pt x="169377" y="185858"/>
                </a:lnTo>
                <a:lnTo>
                  <a:pt x="169377" y="4104"/>
                </a:lnTo>
                <a:close/>
              </a:path>
            </a:pathLst>
          </a:custGeom>
          <a:solidFill>
            <a:srgbClr val="FFFFFF"/>
          </a:solidFill>
        </p:spPr>
        <p:txBody>
          <a:bodyPr wrap="square" lIns="0" tIns="0" rIns="0" bIns="0" rtlCol="0"/>
          <a:lstStyle/>
          <a:p>
            <a:endParaRPr sz="819" dirty="0"/>
          </a:p>
        </p:txBody>
      </p:sp>
      <p:sp>
        <p:nvSpPr>
          <p:cNvPr id="19" name="bk object 19"/>
          <p:cNvSpPr/>
          <p:nvPr/>
        </p:nvSpPr>
        <p:spPr>
          <a:xfrm>
            <a:off x="595156" y="535311"/>
            <a:ext cx="509765" cy="70756"/>
          </a:xfrm>
          <a:custGeom>
            <a:avLst/>
            <a:gdLst/>
            <a:ahLst/>
            <a:cxnLst/>
            <a:rect l="l" t="t" r="r" b="b"/>
            <a:pathLst>
              <a:path w="1120775" h="155575">
                <a:moveTo>
                  <a:pt x="1077160" y="91463"/>
                </a:moveTo>
                <a:lnTo>
                  <a:pt x="1071360" y="98729"/>
                </a:lnTo>
                <a:lnTo>
                  <a:pt x="1087338" y="110321"/>
                </a:lnTo>
                <a:lnTo>
                  <a:pt x="1081527" y="114687"/>
                </a:lnTo>
                <a:lnTo>
                  <a:pt x="1074270" y="116143"/>
                </a:lnTo>
                <a:lnTo>
                  <a:pt x="1094594" y="116143"/>
                </a:lnTo>
                <a:lnTo>
                  <a:pt x="1113463" y="130655"/>
                </a:lnTo>
                <a:lnTo>
                  <a:pt x="1120730" y="123409"/>
                </a:lnTo>
                <a:lnTo>
                  <a:pt x="1103296" y="110321"/>
                </a:lnTo>
                <a:lnTo>
                  <a:pt x="1107829" y="104541"/>
                </a:lnTo>
                <a:lnTo>
                  <a:pt x="1094594" y="104541"/>
                </a:lnTo>
                <a:lnTo>
                  <a:pt x="1077160" y="91463"/>
                </a:lnTo>
                <a:close/>
              </a:path>
              <a:path w="1120775" h="155575">
                <a:moveTo>
                  <a:pt x="1064114" y="0"/>
                </a:moveTo>
                <a:lnTo>
                  <a:pt x="1039345" y="5061"/>
                </a:lnTo>
                <a:lnTo>
                  <a:pt x="1021649" y="18701"/>
                </a:lnTo>
                <a:lnTo>
                  <a:pt x="1011028" y="38599"/>
                </a:lnTo>
                <a:lnTo>
                  <a:pt x="1007487" y="62437"/>
                </a:lnTo>
                <a:lnTo>
                  <a:pt x="1011028" y="86277"/>
                </a:lnTo>
                <a:lnTo>
                  <a:pt x="1021649" y="106168"/>
                </a:lnTo>
                <a:lnTo>
                  <a:pt x="1039345" y="119797"/>
                </a:lnTo>
                <a:lnTo>
                  <a:pt x="1064114" y="124854"/>
                </a:lnTo>
                <a:lnTo>
                  <a:pt x="1073360" y="124309"/>
                </a:lnTo>
                <a:lnTo>
                  <a:pt x="1081525" y="122674"/>
                </a:lnTo>
                <a:lnTo>
                  <a:pt x="1088605" y="119951"/>
                </a:lnTo>
                <a:lnTo>
                  <a:pt x="1094594" y="116143"/>
                </a:lnTo>
                <a:lnTo>
                  <a:pt x="1065538" y="116143"/>
                </a:lnTo>
                <a:lnTo>
                  <a:pt x="1045036" y="111652"/>
                </a:lnTo>
                <a:lnTo>
                  <a:pt x="1031070" y="99813"/>
                </a:lnTo>
                <a:lnTo>
                  <a:pt x="1023092" y="83074"/>
                </a:lnTo>
                <a:lnTo>
                  <a:pt x="1020555" y="63882"/>
                </a:lnTo>
                <a:lnTo>
                  <a:pt x="1023092" y="44689"/>
                </a:lnTo>
                <a:lnTo>
                  <a:pt x="1031070" y="27946"/>
                </a:lnTo>
                <a:lnTo>
                  <a:pt x="1045036" y="16104"/>
                </a:lnTo>
                <a:lnTo>
                  <a:pt x="1065538" y="11612"/>
                </a:lnTo>
                <a:lnTo>
                  <a:pt x="1097382" y="11612"/>
                </a:lnTo>
                <a:lnTo>
                  <a:pt x="1088885" y="5061"/>
                </a:lnTo>
                <a:lnTo>
                  <a:pt x="1064114" y="0"/>
                </a:lnTo>
                <a:close/>
              </a:path>
              <a:path w="1120775" h="155575">
                <a:moveTo>
                  <a:pt x="1097382" y="11612"/>
                </a:moveTo>
                <a:lnTo>
                  <a:pt x="1065538" y="11612"/>
                </a:lnTo>
                <a:lnTo>
                  <a:pt x="1086058" y="16104"/>
                </a:lnTo>
                <a:lnTo>
                  <a:pt x="1100033" y="27946"/>
                </a:lnTo>
                <a:lnTo>
                  <a:pt x="1108014" y="44689"/>
                </a:lnTo>
                <a:lnTo>
                  <a:pt x="1110552" y="63882"/>
                </a:lnTo>
                <a:lnTo>
                  <a:pt x="1109690" y="75538"/>
                </a:lnTo>
                <a:lnTo>
                  <a:pt x="1106924" y="86383"/>
                </a:lnTo>
                <a:lnTo>
                  <a:pt x="1101982" y="96143"/>
                </a:lnTo>
                <a:lnTo>
                  <a:pt x="1094594" y="104541"/>
                </a:lnTo>
                <a:lnTo>
                  <a:pt x="1107829" y="104541"/>
                </a:lnTo>
                <a:lnTo>
                  <a:pt x="1110919" y="100602"/>
                </a:lnTo>
                <a:lnTo>
                  <a:pt x="1116367" y="89108"/>
                </a:lnTo>
                <a:lnTo>
                  <a:pt x="1119639" y="76249"/>
                </a:lnTo>
                <a:lnTo>
                  <a:pt x="1120730" y="62437"/>
                </a:lnTo>
                <a:lnTo>
                  <a:pt x="1117192" y="38599"/>
                </a:lnTo>
                <a:lnTo>
                  <a:pt x="1106577" y="18701"/>
                </a:lnTo>
                <a:lnTo>
                  <a:pt x="1097382" y="11612"/>
                </a:lnTo>
                <a:close/>
              </a:path>
              <a:path w="1120775" h="155575">
                <a:moveTo>
                  <a:pt x="908789" y="2900"/>
                </a:moveTo>
                <a:lnTo>
                  <a:pt x="897166" y="2900"/>
                </a:lnTo>
                <a:lnTo>
                  <a:pt x="897166" y="123409"/>
                </a:lnTo>
                <a:lnTo>
                  <a:pt x="908789" y="123409"/>
                </a:lnTo>
                <a:lnTo>
                  <a:pt x="908789" y="65348"/>
                </a:lnTo>
                <a:lnTo>
                  <a:pt x="991519" y="65348"/>
                </a:lnTo>
                <a:lnTo>
                  <a:pt x="991519" y="55171"/>
                </a:lnTo>
                <a:lnTo>
                  <a:pt x="908789" y="55171"/>
                </a:lnTo>
                <a:lnTo>
                  <a:pt x="908789" y="2900"/>
                </a:lnTo>
                <a:close/>
              </a:path>
              <a:path w="1120775" h="155575">
                <a:moveTo>
                  <a:pt x="991519" y="65348"/>
                </a:moveTo>
                <a:lnTo>
                  <a:pt x="979917" y="65348"/>
                </a:lnTo>
                <a:lnTo>
                  <a:pt x="979917" y="123409"/>
                </a:lnTo>
                <a:lnTo>
                  <a:pt x="991519" y="123409"/>
                </a:lnTo>
                <a:lnTo>
                  <a:pt x="991519" y="65348"/>
                </a:lnTo>
                <a:close/>
              </a:path>
              <a:path w="1120775" h="155575">
                <a:moveTo>
                  <a:pt x="991519" y="2900"/>
                </a:moveTo>
                <a:lnTo>
                  <a:pt x="979917" y="2900"/>
                </a:lnTo>
                <a:lnTo>
                  <a:pt x="979917" y="55171"/>
                </a:lnTo>
                <a:lnTo>
                  <a:pt x="991519" y="55171"/>
                </a:lnTo>
                <a:lnTo>
                  <a:pt x="991519" y="2900"/>
                </a:lnTo>
                <a:close/>
              </a:path>
              <a:path w="1120775" h="155575">
                <a:moveTo>
                  <a:pt x="830383" y="0"/>
                </a:moveTo>
                <a:lnTo>
                  <a:pt x="805608" y="5061"/>
                </a:lnTo>
                <a:lnTo>
                  <a:pt x="787909" y="18701"/>
                </a:lnTo>
                <a:lnTo>
                  <a:pt x="777287" y="38599"/>
                </a:lnTo>
                <a:lnTo>
                  <a:pt x="773746" y="62437"/>
                </a:lnTo>
                <a:lnTo>
                  <a:pt x="777287" y="86277"/>
                </a:lnTo>
                <a:lnTo>
                  <a:pt x="787909" y="106168"/>
                </a:lnTo>
                <a:lnTo>
                  <a:pt x="805608" y="119797"/>
                </a:lnTo>
                <a:lnTo>
                  <a:pt x="830383" y="124854"/>
                </a:lnTo>
                <a:lnTo>
                  <a:pt x="849324" y="121451"/>
                </a:lnTo>
                <a:lnTo>
                  <a:pt x="859820" y="114687"/>
                </a:lnTo>
                <a:lnTo>
                  <a:pt x="830383" y="114687"/>
                </a:lnTo>
                <a:lnTo>
                  <a:pt x="809880" y="110197"/>
                </a:lnTo>
                <a:lnTo>
                  <a:pt x="795903" y="98359"/>
                </a:lnTo>
                <a:lnTo>
                  <a:pt x="787912" y="81623"/>
                </a:lnTo>
                <a:lnTo>
                  <a:pt x="785368" y="62437"/>
                </a:lnTo>
                <a:lnTo>
                  <a:pt x="787912" y="43235"/>
                </a:lnTo>
                <a:lnTo>
                  <a:pt x="795903" y="26493"/>
                </a:lnTo>
                <a:lnTo>
                  <a:pt x="809880" y="14656"/>
                </a:lnTo>
                <a:lnTo>
                  <a:pt x="830383" y="10167"/>
                </a:lnTo>
                <a:lnTo>
                  <a:pt x="861064" y="10167"/>
                </a:lnTo>
                <a:lnTo>
                  <a:pt x="846639" y="2654"/>
                </a:lnTo>
                <a:lnTo>
                  <a:pt x="830383" y="0"/>
                </a:lnTo>
                <a:close/>
              </a:path>
              <a:path w="1120775" h="155575">
                <a:moveTo>
                  <a:pt x="879742" y="76950"/>
                </a:moveTo>
                <a:lnTo>
                  <a:pt x="868120" y="76950"/>
                </a:lnTo>
                <a:lnTo>
                  <a:pt x="864064" y="92035"/>
                </a:lnTo>
                <a:lnTo>
                  <a:pt x="856327" y="103986"/>
                </a:lnTo>
                <a:lnTo>
                  <a:pt x="845052" y="111853"/>
                </a:lnTo>
                <a:lnTo>
                  <a:pt x="830383" y="114687"/>
                </a:lnTo>
                <a:lnTo>
                  <a:pt x="859820" y="114687"/>
                </a:lnTo>
                <a:lnTo>
                  <a:pt x="864321" y="111787"/>
                </a:lnTo>
                <a:lnTo>
                  <a:pt x="874689" y="96680"/>
                </a:lnTo>
                <a:lnTo>
                  <a:pt x="879742" y="76950"/>
                </a:lnTo>
                <a:close/>
              </a:path>
              <a:path w="1120775" h="155575">
                <a:moveTo>
                  <a:pt x="861064" y="10167"/>
                </a:moveTo>
                <a:lnTo>
                  <a:pt x="830383" y="10167"/>
                </a:lnTo>
                <a:lnTo>
                  <a:pt x="842986" y="12049"/>
                </a:lnTo>
                <a:lnTo>
                  <a:pt x="853963" y="17605"/>
                </a:lnTo>
                <a:lnTo>
                  <a:pt x="862223" y="26701"/>
                </a:lnTo>
                <a:lnTo>
                  <a:pt x="866675" y="39202"/>
                </a:lnTo>
                <a:lnTo>
                  <a:pt x="878297" y="39202"/>
                </a:lnTo>
                <a:lnTo>
                  <a:pt x="872642" y="22665"/>
                </a:lnTo>
                <a:lnTo>
                  <a:pt x="861408" y="10346"/>
                </a:lnTo>
                <a:lnTo>
                  <a:pt x="861064" y="10167"/>
                </a:lnTo>
                <a:close/>
              </a:path>
              <a:path w="1120775" h="155575">
                <a:moveTo>
                  <a:pt x="706994" y="2900"/>
                </a:moveTo>
                <a:lnTo>
                  <a:pt x="682218" y="7960"/>
                </a:lnTo>
                <a:lnTo>
                  <a:pt x="664526" y="21598"/>
                </a:lnTo>
                <a:lnTo>
                  <a:pt x="653914" y="41499"/>
                </a:lnTo>
                <a:lnTo>
                  <a:pt x="650378" y="65348"/>
                </a:lnTo>
                <a:lnTo>
                  <a:pt x="653914" y="89184"/>
                </a:lnTo>
                <a:lnTo>
                  <a:pt x="664526" y="109075"/>
                </a:lnTo>
                <a:lnTo>
                  <a:pt x="682218" y="122707"/>
                </a:lnTo>
                <a:lnTo>
                  <a:pt x="706994" y="127765"/>
                </a:lnTo>
                <a:lnTo>
                  <a:pt x="719696" y="126358"/>
                </a:lnTo>
                <a:lnTo>
                  <a:pt x="731306" y="121957"/>
                </a:lnTo>
                <a:lnTo>
                  <a:pt x="738872" y="116143"/>
                </a:lnTo>
                <a:lnTo>
                  <a:pt x="705528" y="116143"/>
                </a:lnTo>
                <a:lnTo>
                  <a:pt x="685023" y="111652"/>
                </a:lnTo>
                <a:lnTo>
                  <a:pt x="671050" y="99813"/>
                </a:lnTo>
                <a:lnTo>
                  <a:pt x="663065" y="83074"/>
                </a:lnTo>
                <a:lnTo>
                  <a:pt x="660524" y="63882"/>
                </a:lnTo>
                <a:lnTo>
                  <a:pt x="663065" y="44689"/>
                </a:lnTo>
                <a:lnTo>
                  <a:pt x="671050" y="27946"/>
                </a:lnTo>
                <a:lnTo>
                  <a:pt x="685023" y="16104"/>
                </a:lnTo>
                <a:lnTo>
                  <a:pt x="705528" y="11612"/>
                </a:lnTo>
                <a:lnTo>
                  <a:pt x="737088" y="11612"/>
                </a:lnTo>
                <a:lnTo>
                  <a:pt x="724499" y="5352"/>
                </a:lnTo>
                <a:lnTo>
                  <a:pt x="706994" y="2900"/>
                </a:lnTo>
                <a:close/>
              </a:path>
              <a:path w="1120775" h="155575">
                <a:moveTo>
                  <a:pt x="759254" y="103096"/>
                </a:moveTo>
                <a:lnTo>
                  <a:pt x="749076" y="103096"/>
                </a:lnTo>
                <a:lnTo>
                  <a:pt x="750542" y="124854"/>
                </a:lnTo>
                <a:lnTo>
                  <a:pt x="759254" y="124854"/>
                </a:lnTo>
                <a:lnTo>
                  <a:pt x="759254" y="103096"/>
                </a:lnTo>
                <a:close/>
              </a:path>
              <a:path w="1120775" h="155575">
                <a:moveTo>
                  <a:pt x="759254" y="62437"/>
                </a:moveTo>
                <a:lnTo>
                  <a:pt x="706994" y="62437"/>
                </a:lnTo>
                <a:lnTo>
                  <a:pt x="706994" y="72594"/>
                </a:lnTo>
                <a:lnTo>
                  <a:pt x="747631" y="72594"/>
                </a:lnTo>
                <a:lnTo>
                  <a:pt x="744931" y="89810"/>
                </a:lnTo>
                <a:lnTo>
                  <a:pt x="736922" y="103623"/>
                </a:lnTo>
                <a:lnTo>
                  <a:pt x="723742" y="112809"/>
                </a:lnTo>
                <a:lnTo>
                  <a:pt x="705528" y="116143"/>
                </a:lnTo>
                <a:lnTo>
                  <a:pt x="738872" y="116143"/>
                </a:lnTo>
                <a:lnTo>
                  <a:pt x="741280" y="114292"/>
                </a:lnTo>
                <a:lnTo>
                  <a:pt x="749076" y="103096"/>
                </a:lnTo>
                <a:lnTo>
                  <a:pt x="759254" y="103096"/>
                </a:lnTo>
                <a:lnTo>
                  <a:pt x="759254" y="62437"/>
                </a:lnTo>
                <a:close/>
              </a:path>
              <a:path w="1120775" h="155575">
                <a:moveTo>
                  <a:pt x="737088" y="11612"/>
                </a:moveTo>
                <a:lnTo>
                  <a:pt x="705528" y="11612"/>
                </a:lnTo>
                <a:lnTo>
                  <a:pt x="721255" y="14335"/>
                </a:lnTo>
                <a:lnTo>
                  <a:pt x="733299" y="21415"/>
                </a:lnTo>
                <a:lnTo>
                  <a:pt x="741256" y="31216"/>
                </a:lnTo>
                <a:lnTo>
                  <a:pt x="744720" y="42103"/>
                </a:lnTo>
                <a:lnTo>
                  <a:pt x="756343" y="42103"/>
                </a:lnTo>
                <a:lnTo>
                  <a:pt x="750264" y="24956"/>
                </a:lnTo>
                <a:lnTo>
                  <a:pt x="739286" y="12705"/>
                </a:lnTo>
                <a:lnTo>
                  <a:pt x="737088" y="11612"/>
                </a:lnTo>
                <a:close/>
              </a:path>
              <a:path w="1120775" h="155575">
                <a:moveTo>
                  <a:pt x="579238" y="45014"/>
                </a:moveTo>
                <a:lnTo>
                  <a:pt x="569082" y="45014"/>
                </a:lnTo>
                <a:lnTo>
                  <a:pt x="569082" y="123409"/>
                </a:lnTo>
                <a:lnTo>
                  <a:pt x="579238" y="123409"/>
                </a:lnTo>
                <a:lnTo>
                  <a:pt x="579238" y="45014"/>
                </a:lnTo>
                <a:close/>
              </a:path>
              <a:path w="1120775" h="155575">
                <a:moveTo>
                  <a:pt x="596662" y="36281"/>
                </a:moveTo>
                <a:lnTo>
                  <a:pt x="554559" y="36281"/>
                </a:lnTo>
                <a:lnTo>
                  <a:pt x="554559" y="45014"/>
                </a:lnTo>
                <a:lnTo>
                  <a:pt x="596662" y="45014"/>
                </a:lnTo>
                <a:lnTo>
                  <a:pt x="596662" y="36281"/>
                </a:lnTo>
                <a:close/>
              </a:path>
              <a:path w="1120775" h="155575">
                <a:moveTo>
                  <a:pt x="598107" y="4355"/>
                </a:moveTo>
                <a:lnTo>
                  <a:pt x="589395" y="4355"/>
                </a:lnTo>
                <a:lnTo>
                  <a:pt x="578664" y="6171"/>
                </a:lnTo>
                <a:lnTo>
                  <a:pt x="572155" y="11256"/>
                </a:lnTo>
                <a:lnTo>
                  <a:pt x="569187" y="19065"/>
                </a:lnTo>
                <a:lnTo>
                  <a:pt x="569082" y="36281"/>
                </a:lnTo>
                <a:lnTo>
                  <a:pt x="579238" y="36281"/>
                </a:lnTo>
                <a:lnTo>
                  <a:pt x="579238" y="11612"/>
                </a:lnTo>
                <a:lnTo>
                  <a:pt x="598107" y="11612"/>
                </a:lnTo>
                <a:lnTo>
                  <a:pt x="598107" y="4355"/>
                </a:lnTo>
                <a:close/>
              </a:path>
              <a:path w="1120775" h="155575">
                <a:moveTo>
                  <a:pt x="598107" y="11612"/>
                </a:moveTo>
                <a:lnTo>
                  <a:pt x="595196" y="11612"/>
                </a:lnTo>
                <a:lnTo>
                  <a:pt x="598107" y="13078"/>
                </a:lnTo>
                <a:lnTo>
                  <a:pt x="598107" y="11612"/>
                </a:lnTo>
                <a:close/>
              </a:path>
              <a:path w="1120775" h="155575">
                <a:moveTo>
                  <a:pt x="506665" y="33391"/>
                </a:moveTo>
                <a:lnTo>
                  <a:pt x="489276" y="36976"/>
                </a:lnTo>
                <a:lnTo>
                  <a:pt x="476522" y="46823"/>
                </a:lnTo>
                <a:lnTo>
                  <a:pt x="468672" y="61565"/>
                </a:lnTo>
                <a:lnTo>
                  <a:pt x="465996" y="79840"/>
                </a:lnTo>
                <a:lnTo>
                  <a:pt x="468672" y="98130"/>
                </a:lnTo>
                <a:lnTo>
                  <a:pt x="476522" y="112874"/>
                </a:lnTo>
                <a:lnTo>
                  <a:pt x="489276" y="122717"/>
                </a:lnTo>
                <a:lnTo>
                  <a:pt x="506665" y="126299"/>
                </a:lnTo>
                <a:lnTo>
                  <a:pt x="524030" y="122717"/>
                </a:lnTo>
                <a:lnTo>
                  <a:pt x="532540" y="116143"/>
                </a:lnTo>
                <a:lnTo>
                  <a:pt x="506665" y="116143"/>
                </a:lnTo>
                <a:lnTo>
                  <a:pt x="493320" y="112922"/>
                </a:lnTo>
                <a:lnTo>
                  <a:pt x="483788" y="104529"/>
                </a:lnTo>
                <a:lnTo>
                  <a:pt x="478069" y="92867"/>
                </a:lnTo>
                <a:lnTo>
                  <a:pt x="476163" y="79840"/>
                </a:lnTo>
                <a:lnTo>
                  <a:pt x="478069" y="66218"/>
                </a:lnTo>
                <a:lnTo>
                  <a:pt x="483788" y="54626"/>
                </a:lnTo>
                <a:lnTo>
                  <a:pt x="493320" y="46568"/>
                </a:lnTo>
                <a:lnTo>
                  <a:pt x="506665" y="43548"/>
                </a:lnTo>
                <a:lnTo>
                  <a:pt x="532533" y="43548"/>
                </a:lnTo>
                <a:lnTo>
                  <a:pt x="524030" y="36976"/>
                </a:lnTo>
                <a:lnTo>
                  <a:pt x="506665" y="33391"/>
                </a:lnTo>
                <a:close/>
              </a:path>
              <a:path w="1120775" h="155575">
                <a:moveTo>
                  <a:pt x="532533" y="43548"/>
                </a:moveTo>
                <a:lnTo>
                  <a:pt x="506665" y="43548"/>
                </a:lnTo>
                <a:lnTo>
                  <a:pt x="519997" y="46771"/>
                </a:lnTo>
                <a:lnTo>
                  <a:pt x="529523" y="55168"/>
                </a:lnTo>
                <a:lnTo>
                  <a:pt x="535239" y="66828"/>
                </a:lnTo>
                <a:lnTo>
                  <a:pt x="537145" y="79840"/>
                </a:lnTo>
                <a:lnTo>
                  <a:pt x="535239" y="93481"/>
                </a:lnTo>
                <a:lnTo>
                  <a:pt x="529523" y="105075"/>
                </a:lnTo>
                <a:lnTo>
                  <a:pt x="519997" y="113127"/>
                </a:lnTo>
                <a:lnTo>
                  <a:pt x="506665" y="116143"/>
                </a:lnTo>
                <a:lnTo>
                  <a:pt x="532540" y="116143"/>
                </a:lnTo>
                <a:lnTo>
                  <a:pt x="536771" y="112874"/>
                </a:lnTo>
                <a:lnTo>
                  <a:pt x="544616" y="98130"/>
                </a:lnTo>
                <a:lnTo>
                  <a:pt x="547292" y="79840"/>
                </a:lnTo>
                <a:lnTo>
                  <a:pt x="544616" y="61565"/>
                </a:lnTo>
                <a:lnTo>
                  <a:pt x="536771" y="46823"/>
                </a:lnTo>
                <a:lnTo>
                  <a:pt x="532533" y="43548"/>
                </a:lnTo>
                <a:close/>
              </a:path>
              <a:path w="1120775" h="155575">
                <a:moveTo>
                  <a:pt x="390511" y="45014"/>
                </a:moveTo>
                <a:lnTo>
                  <a:pt x="380354" y="45014"/>
                </a:lnTo>
                <a:lnTo>
                  <a:pt x="380354" y="104541"/>
                </a:lnTo>
                <a:lnTo>
                  <a:pt x="381262" y="113612"/>
                </a:lnTo>
                <a:lnTo>
                  <a:pt x="384345" y="119417"/>
                </a:lnTo>
                <a:lnTo>
                  <a:pt x="390148" y="122502"/>
                </a:lnTo>
                <a:lnTo>
                  <a:pt x="399212" y="123409"/>
                </a:lnTo>
                <a:lnTo>
                  <a:pt x="407935" y="123409"/>
                </a:lnTo>
                <a:lnTo>
                  <a:pt x="407935" y="114687"/>
                </a:lnTo>
                <a:lnTo>
                  <a:pt x="391977" y="114687"/>
                </a:lnTo>
                <a:lnTo>
                  <a:pt x="390511" y="110321"/>
                </a:lnTo>
                <a:lnTo>
                  <a:pt x="390511" y="45014"/>
                </a:lnTo>
                <a:close/>
              </a:path>
              <a:path w="1120775" h="155575">
                <a:moveTo>
                  <a:pt x="407935" y="36281"/>
                </a:moveTo>
                <a:lnTo>
                  <a:pt x="365831" y="36281"/>
                </a:lnTo>
                <a:lnTo>
                  <a:pt x="365831" y="45014"/>
                </a:lnTo>
                <a:lnTo>
                  <a:pt x="407935" y="45014"/>
                </a:lnTo>
                <a:lnTo>
                  <a:pt x="407935" y="36281"/>
                </a:lnTo>
                <a:close/>
              </a:path>
              <a:path w="1120775" h="155575">
                <a:moveTo>
                  <a:pt x="390511" y="10167"/>
                </a:moveTo>
                <a:lnTo>
                  <a:pt x="380354" y="10167"/>
                </a:lnTo>
                <a:lnTo>
                  <a:pt x="380354" y="36281"/>
                </a:lnTo>
                <a:lnTo>
                  <a:pt x="390511" y="36281"/>
                </a:lnTo>
                <a:lnTo>
                  <a:pt x="390511" y="10167"/>
                </a:lnTo>
                <a:close/>
              </a:path>
              <a:path w="1120775" h="155575">
                <a:moveTo>
                  <a:pt x="329539" y="37747"/>
                </a:moveTo>
                <a:lnTo>
                  <a:pt x="319382" y="37747"/>
                </a:lnTo>
                <a:lnTo>
                  <a:pt x="319382" y="123409"/>
                </a:lnTo>
                <a:lnTo>
                  <a:pt x="330984" y="123409"/>
                </a:lnTo>
                <a:lnTo>
                  <a:pt x="330984" y="76950"/>
                </a:lnTo>
                <a:lnTo>
                  <a:pt x="333324" y="64632"/>
                </a:lnTo>
                <a:lnTo>
                  <a:pt x="337620" y="58082"/>
                </a:lnTo>
                <a:lnTo>
                  <a:pt x="329539" y="58082"/>
                </a:lnTo>
                <a:lnTo>
                  <a:pt x="329539" y="37747"/>
                </a:lnTo>
                <a:close/>
              </a:path>
              <a:path w="1120775" h="155575">
                <a:moveTo>
                  <a:pt x="362920" y="36281"/>
                </a:moveTo>
                <a:lnTo>
                  <a:pt x="351788" y="37644"/>
                </a:lnTo>
                <a:lnTo>
                  <a:pt x="342421" y="41731"/>
                </a:lnTo>
                <a:lnTo>
                  <a:pt x="334958" y="48544"/>
                </a:lnTo>
                <a:lnTo>
                  <a:pt x="329539" y="58082"/>
                </a:lnTo>
                <a:lnTo>
                  <a:pt x="337620" y="58082"/>
                </a:lnTo>
                <a:lnTo>
                  <a:pt x="339884" y="54629"/>
                </a:lnTo>
                <a:lnTo>
                  <a:pt x="349979" y="48163"/>
                </a:lnTo>
                <a:lnTo>
                  <a:pt x="362920" y="46459"/>
                </a:lnTo>
                <a:lnTo>
                  <a:pt x="362920" y="36281"/>
                </a:lnTo>
                <a:close/>
              </a:path>
              <a:path w="1120775" h="155575">
                <a:moveTo>
                  <a:pt x="295108" y="42103"/>
                </a:moveTo>
                <a:lnTo>
                  <a:pt x="265677" y="42103"/>
                </a:lnTo>
                <a:lnTo>
                  <a:pt x="274817" y="42785"/>
                </a:lnTo>
                <a:lnTo>
                  <a:pt x="282185" y="45372"/>
                </a:lnTo>
                <a:lnTo>
                  <a:pt x="287102" y="50682"/>
                </a:lnTo>
                <a:lnTo>
                  <a:pt x="288891" y="59526"/>
                </a:lnTo>
                <a:lnTo>
                  <a:pt x="288891" y="69683"/>
                </a:lnTo>
                <a:lnTo>
                  <a:pt x="284546" y="69683"/>
                </a:lnTo>
                <a:lnTo>
                  <a:pt x="275834" y="71128"/>
                </a:lnTo>
                <a:lnTo>
                  <a:pt x="258766" y="73197"/>
                </a:lnTo>
                <a:lnTo>
                  <a:pt x="243882" y="76762"/>
                </a:lnTo>
                <a:lnTo>
                  <a:pt x="233356" y="84410"/>
                </a:lnTo>
                <a:lnTo>
                  <a:pt x="229364" y="98729"/>
                </a:lnTo>
                <a:lnTo>
                  <a:pt x="231659" y="109932"/>
                </a:lnTo>
                <a:lnTo>
                  <a:pt x="237903" y="117599"/>
                </a:lnTo>
                <a:lnTo>
                  <a:pt x="247140" y="122002"/>
                </a:lnTo>
                <a:lnTo>
                  <a:pt x="258410" y="123409"/>
                </a:lnTo>
                <a:lnTo>
                  <a:pt x="269121" y="122318"/>
                </a:lnTo>
                <a:lnTo>
                  <a:pt x="277648" y="119048"/>
                </a:lnTo>
                <a:lnTo>
                  <a:pt x="279496" y="117588"/>
                </a:lnTo>
                <a:lnTo>
                  <a:pt x="258410" y="117588"/>
                </a:lnTo>
                <a:lnTo>
                  <a:pt x="251177" y="116294"/>
                </a:lnTo>
                <a:lnTo>
                  <a:pt x="245167" y="112687"/>
                </a:lnTo>
                <a:lnTo>
                  <a:pt x="241062" y="107180"/>
                </a:lnTo>
                <a:lnTo>
                  <a:pt x="239542" y="100185"/>
                </a:lnTo>
                <a:lnTo>
                  <a:pt x="243240" y="90060"/>
                </a:lnTo>
                <a:lnTo>
                  <a:pt x="252790" y="84566"/>
                </a:lnTo>
                <a:lnTo>
                  <a:pt x="265879" y="81795"/>
                </a:lnTo>
                <a:lnTo>
                  <a:pt x="280190" y="79840"/>
                </a:lnTo>
                <a:lnTo>
                  <a:pt x="283090" y="79840"/>
                </a:lnTo>
                <a:lnTo>
                  <a:pt x="287436" y="78395"/>
                </a:lnTo>
                <a:lnTo>
                  <a:pt x="288891" y="75484"/>
                </a:lnTo>
                <a:lnTo>
                  <a:pt x="301959" y="75484"/>
                </a:lnTo>
                <a:lnTo>
                  <a:pt x="301959" y="60992"/>
                </a:lnTo>
                <a:lnTo>
                  <a:pt x="299216" y="46873"/>
                </a:lnTo>
                <a:lnTo>
                  <a:pt x="295108" y="42103"/>
                </a:lnTo>
                <a:close/>
              </a:path>
              <a:path w="1120775" h="155575">
                <a:moveTo>
                  <a:pt x="301959" y="105986"/>
                </a:moveTo>
                <a:lnTo>
                  <a:pt x="290336" y="105986"/>
                </a:lnTo>
                <a:lnTo>
                  <a:pt x="290336" y="114687"/>
                </a:lnTo>
                <a:lnTo>
                  <a:pt x="291792" y="120498"/>
                </a:lnTo>
                <a:lnTo>
                  <a:pt x="310671" y="120498"/>
                </a:lnTo>
                <a:lnTo>
                  <a:pt x="310671" y="113232"/>
                </a:lnTo>
                <a:lnTo>
                  <a:pt x="303404" y="113232"/>
                </a:lnTo>
                <a:lnTo>
                  <a:pt x="301963" y="110329"/>
                </a:lnTo>
                <a:lnTo>
                  <a:pt x="301959" y="105986"/>
                </a:lnTo>
                <a:close/>
              </a:path>
              <a:path w="1120775" h="155575">
                <a:moveTo>
                  <a:pt x="301959" y="75484"/>
                </a:moveTo>
                <a:lnTo>
                  <a:pt x="288891" y="75484"/>
                </a:lnTo>
                <a:lnTo>
                  <a:pt x="288882" y="90060"/>
                </a:lnTo>
                <a:lnTo>
                  <a:pt x="286376" y="101667"/>
                </a:lnTo>
                <a:lnTo>
                  <a:pt x="279643" y="110329"/>
                </a:lnTo>
                <a:lnTo>
                  <a:pt x="269914" y="115727"/>
                </a:lnTo>
                <a:lnTo>
                  <a:pt x="258410" y="117588"/>
                </a:lnTo>
                <a:lnTo>
                  <a:pt x="279496" y="117588"/>
                </a:lnTo>
                <a:lnTo>
                  <a:pt x="284538" y="113603"/>
                </a:lnTo>
                <a:lnTo>
                  <a:pt x="290336" y="105986"/>
                </a:lnTo>
                <a:lnTo>
                  <a:pt x="301959" y="105986"/>
                </a:lnTo>
                <a:lnTo>
                  <a:pt x="301959" y="75484"/>
                </a:lnTo>
                <a:close/>
              </a:path>
              <a:path w="1120775" h="155575">
                <a:moveTo>
                  <a:pt x="270033" y="33391"/>
                </a:moveTo>
                <a:lnTo>
                  <a:pt x="256213" y="35070"/>
                </a:lnTo>
                <a:lnTo>
                  <a:pt x="245526" y="40289"/>
                </a:lnTo>
                <a:lnTo>
                  <a:pt x="238381" y="49320"/>
                </a:lnTo>
                <a:lnTo>
                  <a:pt x="235186" y="62437"/>
                </a:lnTo>
                <a:lnTo>
                  <a:pt x="242453" y="62437"/>
                </a:lnTo>
                <a:lnTo>
                  <a:pt x="244241" y="53129"/>
                </a:lnTo>
                <a:lnTo>
                  <a:pt x="249157" y="46820"/>
                </a:lnTo>
                <a:lnTo>
                  <a:pt x="256527" y="43236"/>
                </a:lnTo>
                <a:lnTo>
                  <a:pt x="265677" y="42103"/>
                </a:lnTo>
                <a:lnTo>
                  <a:pt x="295108" y="42103"/>
                </a:lnTo>
                <a:lnTo>
                  <a:pt x="291984" y="38475"/>
                </a:lnTo>
                <a:lnTo>
                  <a:pt x="281758" y="34435"/>
                </a:lnTo>
                <a:lnTo>
                  <a:pt x="270033" y="33391"/>
                </a:lnTo>
                <a:close/>
              </a:path>
              <a:path w="1120775" h="155575">
                <a:moveTo>
                  <a:pt x="146613" y="36281"/>
                </a:moveTo>
                <a:lnTo>
                  <a:pt x="136477" y="36281"/>
                </a:lnTo>
                <a:lnTo>
                  <a:pt x="136477" y="155346"/>
                </a:lnTo>
                <a:lnTo>
                  <a:pt x="146613" y="155346"/>
                </a:lnTo>
                <a:lnTo>
                  <a:pt x="146613" y="107420"/>
                </a:lnTo>
                <a:lnTo>
                  <a:pt x="156958" y="107420"/>
                </a:lnTo>
                <a:lnTo>
                  <a:pt x="153699" y="104529"/>
                </a:lnTo>
                <a:lnTo>
                  <a:pt x="148317" y="92867"/>
                </a:lnTo>
                <a:lnTo>
                  <a:pt x="146613" y="79840"/>
                </a:lnTo>
                <a:lnTo>
                  <a:pt x="148111" y="65600"/>
                </a:lnTo>
                <a:lnTo>
                  <a:pt x="153149" y="54076"/>
                </a:lnTo>
                <a:lnTo>
                  <a:pt x="155336" y="52281"/>
                </a:lnTo>
                <a:lnTo>
                  <a:pt x="146613" y="52281"/>
                </a:lnTo>
                <a:lnTo>
                  <a:pt x="146613" y="36281"/>
                </a:lnTo>
                <a:close/>
              </a:path>
              <a:path w="1120775" h="155575">
                <a:moveTo>
                  <a:pt x="156958" y="107420"/>
                </a:moveTo>
                <a:lnTo>
                  <a:pt x="146613" y="107420"/>
                </a:lnTo>
                <a:lnTo>
                  <a:pt x="151389" y="115887"/>
                </a:lnTo>
                <a:lnTo>
                  <a:pt x="158607" y="121764"/>
                </a:lnTo>
                <a:lnTo>
                  <a:pt x="167451" y="125189"/>
                </a:lnTo>
                <a:lnTo>
                  <a:pt x="177104" y="126299"/>
                </a:lnTo>
                <a:lnTo>
                  <a:pt x="194260" y="122514"/>
                </a:lnTo>
                <a:lnTo>
                  <a:pt x="201926" y="116143"/>
                </a:lnTo>
                <a:lnTo>
                  <a:pt x="177104" y="116143"/>
                </a:lnTo>
                <a:lnTo>
                  <a:pt x="163160" y="112922"/>
                </a:lnTo>
                <a:lnTo>
                  <a:pt x="156958" y="107420"/>
                </a:lnTo>
                <a:close/>
              </a:path>
              <a:path w="1120775" h="155575">
                <a:moveTo>
                  <a:pt x="201920" y="43548"/>
                </a:moveTo>
                <a:lnTo>
                  <a:pt x="177104" y="43548"/>
                </a:lnTo>
                <a:lnTo>
                  <a:pt x="190223" y="46771"/>
                </a:lnTo>
                <a:lnTo>
                  <a:pt x="199258" y="55168"/>
                </a:lnTo>
                <a:lnTo>
                  <a:pt x="204480" y="66828"/>
                </a:lnTo>
                <a:lnTo>
                  <a:pt x="206161" y="79840"/>
                </a:lnTo>
                <a:lnTo>
                  <a:pt x="204480" y="92867"/>
                </a:lnTo>
                <a:lnTo>
                  <a:pt x="199258" y="104529"/>
                </a:lnTo>
                <a:lnTo>
                  <a:pt x="190223" y="112922"/>
                </a:lnTo>
                <a:lnTo>
                  <a:pt x="177104" y="116143"/>
                </a:lnTo>
                <a:lnTo>
                  <a:pt x="201926" y="116143"/>
                </a:lnTo>
                <a:lnTo>
                  <a:pt x="206510" y="112332"/>
                </a:lnTo>
                <a:lnTo>
                  <a:pt x="213858" y="97520"/>
                </a:lnTo>
                <a:lnTo>
                  <a:pt x="216307" y="79840"/>
                </a:lnTo>
                <a:lnTo>
                  <a:pt x="213858" y="62175"/>
                </a:lnTo>
                <a:lnTo>
                  <a:pt x="206510" y="47365"/>
                </a:lnTo>
                <a:lnTo>
                  <a:pt x="201920" y="43548"/>
                </a:lnTo>
                <a:close/>
              </a:path>
              <a:path w="1120775" h="155575">
                <a:moveTo>
                  <a:pt x="177104" y="33391"/>
                </a:moveTo>
                <a:lnTo>
                  <a:pt x="166842" y="34705"/>
                </a:lnTo>
                <a:lnTo>
                  <a:pt x="158065" y="38470"/>
                </a:lnTo>
                <a:lnTo>
                  <a:pt x="151186" y="44417"/>
                </a:lnTo>
                <a:lnTo>
                  <a:pt x="146613" y="52281"/>
                </a:lnTo>
                <a:lnTo>
                  <a:pt x="155336" y="52281"/>
                </a:lnTo>
                <a:lnTo>
                  <a:pt x="162542" y="46362"/>
                </a:lnTo>
                <a:lnTo>
                  <a:pt x="177104" y="43548"/>
                </a:lnTo>
                <a:lnTo>
                  <a:pt x="201920" y="43548"/>
                </a:lnTo>
                <a:lnTo>
                  <a:pt x="194260" y="37180"/>
                </a:lnTo>
                <a:lnTo>
                  <a:pt x="177104" y="33391"/>
                </a:lnTo>
                <a:close/>
              </a:path>
              <a:path w="1120775" h="155575">
                <a:moveTo>
                  <a:pt x="65743" y="42103"/>
                </a:moveTo>
                <a:lnTo>
                  <a:pt x="36292" y="42103"/>
                </a:lnTo>
                <a:lnTo>
                  <a:pt x="45439" y="42785"/>
                </a:lnTo>
                <a:lnTo>
                  <a:pt x="52813" y="45372"/>
                </a:lnTo>
                <a:lnTo>
                  <a:pt x="57735" y="50682"/>
                </a:lnTo>
                <a:lnTo>
                  <a:pt x="59526" y="59526"/>
                </a:lnTo>
                <a:lnTo>
                  <a:pt x="59526" y="69683"/>
                </a:lnTo>
                <a:lnTo>
                  <a:pt x="55171" y="69683"/>
                </a:lnTo>
                <a:lnTo>
                  <a:pt x="46459" y="71128"/>
                </a:lnTo>
                <a:lnTo>
                  <a:pt x="29402" y="73197"/>
                </a:lnTo>
                <a:lnTo>
                  <a:pt x="14520" y="76762"/>
                </a:lnTo>
                <a:lnTo>
                  <a:pt x="3993" y="84410"/>
                </a:lnTo>
                <a:lnTo>
                  <a:pt x="0" y="98729"/>
                </a:lnTo>
                <a:lnTo>
                  <a:pt x="2292" y="109932"/>
                </a:lnTo>
                <a:lnTo>
                  <a:pt x="8533" y="117599"/>
                </a:lnTo>
                <a:lnTo>
                  <a:pt x="17766" y="122002"/>
                </a:lnTo>
                <a:lnTo>
                  <a:pt x="29035" y="123409"/>
                </a:lnTo>
                <a:lnTo>
                  <a:pt x="39748" y="122318"/>
                </a:lnTo>
                <a:lnTo>
                  <a:pt x="48281" y="119048"/>
                </a:lnTo>
                <a:lnTo>
                  <a:pt x="50131" y="117588"/>
                </a:lnTo>
                <a:lnTo>
                  <a:pt x="27590" y="117588"/>
                </a:lnTo>
                <a:lnTo>
                  <a:pt x="20356" y="116294"/>
                </a:lnTo>
                <a:lnTo>
                  <a:pt x="14342" y="112687"/>
                </a:lnTo>
                <a:lnTo>
                  <a:pt x="10233" y="107180"/>
                </a:lnTo>
                <a:lnTo>
                  <a:pt x="8711" y="100185"/>
                </a:lnTo>
                <a:lnTo>
                  <a:pt x="12408" y="90060"/>
                </a:lnTo>
                <a:lnTo>
                  <a:pt x="21957" y="84566"/>
                </a:lnTo>
                <a:lnTo>
                  <a:pt x="35048" y="81795"/>
                </a:lnTo>
                <a:lnTo>
                  <a:pt x="49370" y="79840"/>
                </a:lnTo>
                <a:lnTo>
                  <a:pt x="52281" y="79840"/>
                </a:lnTo>
                <a:lnTo>
                  <a:pt x="56637" y="78395"/>
                </a:lnTo>
                <a:lnTo>
                  <a:pt x="58082" y="75484"/>
                </a:lnTo>
                <a:lnTo>
                  <a:pt x="72594" y="75484"/>
                </a:lnTo>
                <a:lnTo>
                  <a:pt x="72594" y="60992"/>
                </a:lnTo>
                <a:lnTo>
                  <a:pt x="69851" y="46873"/>
                </a:lnTo>
                <a:lnTo>
                  <a:pt x="65743" y="42103"/>
                </a:lnTo>
                <a:close/>
              </a:path>
              <a:path w="1120775" h="155575">
                <a:moveTo>
                  <a:pt x="72594" y="105986"/>
                </a:moveTo>
                <a:lnTo>
                  <a:pt x="60992" y="105986"/>
                </a:lnTo>
                <a:lnTo>
                  <a:pt x="60992" y="114687"/>
                </a:lnTo>
                <a:lnTo>
                  <a:pt x="62437" y="120498"/>
                </a:lnTo>
                <a:lnTo>
                  <a:pt x="81306" y="120498"/>
                </a:lnTo>
                <a:lnTo>
                  <a:pt x="81306" y="113232"/>
                </a:lnTo>
                <a:lnTo>
                  <a:pt x="74039" y="113232"/>
                </a:lnTo>
                <a:lnTo>
                  <a:pt x="72598" y="110329"/>
                </a:lnTo>
                <a:lnTo>
                  <a:pt x="72594" y="105986"/>
                </a:lnTo>
                <a:close/>
              </a:path>
              <a:path w="1120775" h="155575">
                <a:moveTo>
                  <a:pt x="72594" y="75484"/>
                </a:moveTo>
                <a:lnTo>
                  <a:pt x="58082" y="75484"/>
                </a:lnTo>
                <a:lnTo>
                  <a:pt x="58072" y="90060"/>
                </a:lnTo>
                <a:lnTo>
                  <a:pt x="55561" y="101667"/>
                </a:lnTo>
                <a:lnTo>
                  <a:pt x="48820" y="110329"/>
                </a:lnTo>
                <a:lnTo>
                  <a:pt x="39087" y="115727"/>
                </a:lnTo>
                <a:lnTo>
                  <a:pt x="27590" y="117588"/>
                </a:lnTo>
                <a:lnTo>
                  <a:pt x="50131" y="117588"/>
                </a:lnTo>
                <a:lnTo>
                  <a:pt x="55180" y="113603"/>
                </a:lnTo>
                <a:lnTo>
                  <a:pt x="60992" y="105986"/>
                </a:lnTo>
                <a:lnTo>
                  <a:pt x="72594" y="105986"/>
                </a:lnTo>
                <a:lnTo>
                  <a:pt x="72594" y="75484"/>
                </a:lnTo>
                <a:close/>
              </a:path>
              <a:path w="1120775" h="155575">
                <a:moveTo>
                  <a:pt x="40658" y="33391"/>
                </a:moveTo>
                <a:lnTo>
                  <a:pt x="26844" y="35070"/>
                </a:lnTo>
                <a:lnTo>
                  <a:pt x="16160" y="40289"/>
                </a:lnTo>
                <a:lnTo>
                  <a:pt x="9016" y="49320"/>
                </a:lnTo>
                <a:lnTo>
                  <a:pt x="5821" y="62437"/>
                </a:lnTo>
                <a:lnTo>
                  <a:pt x="13078" y="62437"/>
                </a:lnTo>
                <a:lnTo>
                  <a:pt x="14869" y="53129"/>
                </a:lnTo>
                <a:lnTo>
                  <a:pt x="19788" y="46820"/>
                </a:lnTo>
                <a:lnTo>
                  <a:pt x="27156" y="43236"/>
                </a:lnTo>
                <a:lnTo>
                  <a:pt x="36292" y="42103"/>
                </a:lnTo>
                <a:lnTo>
                  <a:pt x="65743" y="42103"/>
                </a:lnTo>
                <a:lnTo>
                  <a:pt x="62618" y="38475"/>
                </a:lnTo>
                <a:lnTo>
                  <a:pt x="52389" y="34435"/>
                </a:lnTo>
                <a:lnTo>
                  <a:pt x="40658" y="33391"/>
                </a:lnTo>
                <a:close/>
              </a:path>
            </a:pathLst>
          </a:custGeom>
          <a:solidFill>
            <a:srgbClr val="FFFFFF"/>
          </a:solidFill>
        </p:spPr>
        <p:txBody>
          <a:bodyPr wrap="square" lIns="0" tIns="0" rIns="0" bIns="0" rtlCol="0"/>
          <a:lstStyle/>
          <a:p>
            <a:endParaRPr sz="819" dirty="0"/>
          </a:p>
        </p:txBody>
      </p:sp>
      <p:sp>
        <p:nvSpPr>
          <p:cNvPr id="20" name="bk object 20"/>
          <p:cNvSpPr/>
          <p:nvPr/>
        </p:nvSpPr>
        <p:spPr>
          <a:xfrm>
            <a:off x="238181" y="238475"/>
            <a:ext cx="307001" cy="250619"/>
          </a:xfrm>
          <a:prstGeom prst="rect">
            <a:avLst/>
          </a:prstGeom>
          <a:blipFill>
            <a:blip r:embed="rId5" cstate="print"/>
            <a:stretch>
              <a:fillRect/>
            </a:stretch>
          </a:blipFill>
        </p:spPr>
        <p:txBody>
          <a:bodyPr wrap="square" lIns="0" tIns="0" rIns="0" bIns="0" rtlCol="0"/>
          <a:lstStyle/>
          <a:p>
            <a:endParaRPr sz="819" dirty="0"/>
          </a:p>
        </p:txBody>
      </p:sp>
      <p:sp>
        <p:nvSpPr>
          <p:cNvPr id="21" name="bk object 21"/>
          <p:cNvSpPr/>
          <p:nvPr/>
        </p:nvSpPr>
        <p:spPr>
          <a:xfrm>
            <a:off x="567630" y="238108"/>
            <a:ext cx="0" cy="251255"/>
          </a:xfrm>
          <a:custGeom>
            <a:avLst/>
            <a:gdLst/>
            <a:ahLst/>
            <a:cxnLst/>
            <a:rect l="l" t="t" r="r" b="b"/>
            <a:pathLst>
              <a:path h="552450">
                <a:moveTo>
                  <a:pt x="0" y="0"/>
                </a:moveTo>
                <a:lnTo>
                  <a:pt x="0" y="551868"/>
                </a:lnTo>
              </a:path>
            </a:pathLst>
          </a:custGeom>
          <a:ln w="32470">
            <a:solidFill>
              <a:srgbClr val="FFFFFF"/>
            </a:solidFill>
          </a:ln>
        </p:spPr>
        <p:txBody>
          <a:bodyPr wrap="square" lIns="0" tIns="0" rIns="0" bIns="0" rtlCol="0"/>
          <a:lstStyle/>
          <a:p>
            <a:endParaRPr sz="819" dirty="0"/>
          </a:p>
        </p:txBody>
      </p:sp>
      <p:sp>
        <p:nvSpPr>
          <p:cNvPr id="2" name="Holder 2"/>
          <p:cNvSpPr>
            <a:spLocks noGrp="1"/>
          </p:cNvSpPr>
          <p:nvPr>
            <p:ph type="title"/>
          </p:nvPr>
        </p:nvSpPr>
        <p:spPr>
          <a:xfrm>
            <a:off x="232121" y="246615"/>
            <a:ext cx="8679758" cy="761747"/>
          </a:xfrm>
          <a:prstGeom prst="rect">
            <a:avLst/>
          </a:prstGeom>
        </p:spPr>
        <p:txBody>
          <a:bodyPr wrap="square" lIns="0" tIns="0" rIns="0" bIns="0">
            <a:spAutoFit/>
          </a:bodyPr>
          <a:lstStyle>
            <a:lvl1pPr>
              <a:defRPr sz="4950" b="1" i="0">
                <a:solidFill>
                  <a:schemeClr val="tx1"/>
                </a:solidFill>
                <a:latin typeface="Arial"/>
                <a:cs typeface="Arial"/>
              </a:defRPr>
            </a:lvl1pPr>
          </a:lstStyle>
          <a:p>
            <a:endParaRPr/>
          </a:p>
        </p:txBody>
      </p:sp>
      <p:sp>
        <p:nvSpPr>
          <p:cNvPr id="3" name="Holder 3"/>
          <p:cNvSpPr>
            <a:spLocks noGrp="1"/>
          </p:cNvSpPr>
          <p:nvPr>
            <p:ph type="body" idx="1"/>
          </p:nvPr>
        </p:nvSpPr>
        <p:spPr>
          <a:xfrm>
            <a:off x="232350" y="1906225"/>
            <a:ext cx="8679302"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4783455"/>
            <a:ext cx="2926080" cy="4801314"/>
          </a:xfrm>
          <a:prstGeom prst="rect">
            <a:avLst/>
          </a:prstGeom>
        </p:spPr>
        <p:txBody>
          <a:bodyPr wrap="square" lIns="0" tIns="0" rIns="0" bIns="0">
            <a:spAutoFit/>
          </a:bodyPr>
          <a:lstStyle>
            <a:lvl1pPr algn="ctr">
              <a:defRPr>
                <a:solidFill>
                  <a:schemeClr val="tx1">
                    <a:tint val="75000"/>
                  </a:schemeClr>
                </a:solidFill>
              </a:defRPr>
            </a:lvl1pPr>
          </a:lstStyle>
          <a:p>
            <a:r>
              <a:rPr lang="en-GB" dirty="0"/>
              <a:t>This information is exempt under the Freedom of Information Act 2000 (FOIA) and may be exempt under other UK information legislation. Refer any FOIA queries to ncscinfoleg@ncsc.gov.uk. All material is UK Crown Copyright © </a:t>
            </a:r>
            <a:endParaRPr dirty="0"/>
          </a:p>
        </p:txBody>
      </p:sp>
      <p:sp>
        <p:nvSpPr>
          <p:cNvPr id="5" name="Holder 5"/>
          <p:cNvSpPr>
            <a:spLocks noGrp="1"/>
          </p:cNvSpPr>
          <p:nvPr>
            <p:ph type="dt" sz="half" idx="6"/>
          </p:nvPr>
        </p:nvSpPr>
        <p:spPr>
          <a:xfrm>
            <a:off x="457200" y="4783456"/>
            <a:ext cx="2103120" cy="369332"/>
          </a:xfrm>
          <a:prstGeom prst="rect">
            <a:avLst/>
          </a:prstGeom>
        </p:spPr>
        <p:txBody>
          <a:bodyPr wrap="square" lIns="0" tIns="0" rIns="0" bIns="0">
            <a:spAutoFit/>
          </a:bodyPr>
          <a:lstStyle>
            <a:lvl1pPr algn="l">
              <a:defRPr>
                <a:solidFill>
                  <a:schemeClr val="tx1">
                    <a:tint val="75000"/>
                  </a:schemeClr>
                </a:solidFill>
              </a:defRPr>
            </a:lvl1pPr>
          </a:lstStyle>
          <a:p>
            <a:fld id="{318D9041-EF04-4576-B23D-907FAD478F79}" type="datetime1">
              <a:rPr lang="en-US" smtClean="0"/>
              <a:t>11/27/2020</a:t>
            </a:fld>
            <a:endParaRPr lang="en-US" dirty="0"/>
          </a:p>
        </p:txBody>
      </p:sp>
      <p:sp>
        <p:nvSpPr>
          <p:cNvPr id="6" name="Holder 6"/>
          <p:cNvSpPr>
            <a:spLocks noGrp="1"/>
          </p:cNvSpPr>
          <p:nvPr>
            <p:ph type="sldNum" sz="quarter" idx="7"/>
          </p:nvPr>
        </p:nvSpPr>
        <p:spPr>
          <a:xfrm>
            <a:off x="6583681" y="4783456"/>
            <a:ext cx="2103120" cy="36933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2555687607"/>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Lst>
  <p:hf sldNum="0" hdr="0" dt="0"/>
  <p:txStyles>
    <p:titleStyle>
      <a:lvl1pPr>
        <a:defRPr>
          <a:latin typeface="+mj-lt"/>
          <a:ea typeface="+mj-ea"/>
          <a:cs typeface="+mj-cs"/>
        </a:defRPr>
      </a:lvl1pPr>
    </p:titleStyle>
    <p:bodyStyle>
      <a:lvl1pPr marL="0">
        <a:defRPr>
          <a:latin typeface="+mn-lt"/>
          <a:ea typeface="+mn-ea"/>
          <a:cs typeface="+mn-cs"/>
        </a:defRPr>
      </a:lvl1pPr>
      <a:lvl2pPr marL="207935">
        <a:defRPr>
          <a:latin typeface="+mn-lt"/>
          <a:ea typeface="+mn-ea"/>
          <a:cs typeface="+mn-cs"/>
        </a:defRPr>
      </a:lvl2pPr>
      <a:lvl3pPr marL="415869">
        <a:defRPr>
          <a:latin typeface="+mn-lt"/>
          <a:ea typeface="+mn-ea"/>
          <a:cs typeface="+mn-cs"/>
        </a:defRPr>
      </a:lvl3pPr>
      <a:lvl4pPr marL="623804">
        <a:defRPr>
          <a:latin typeface="+mn-lt"/>
          <a:ea typeface="+mn-ea"/>
          <a:cs typeface="+mn-cs"/>
        </a:defRPr>
      </a:lvl4pPr>
      <a:lvl5pPr marL="831738">
        <a:defRPr>
          <a:latin typeface="+mn-lt"/>
          <a:ea typeface="+mn-ea"/>
          <a:cs typeface="+mn-cs"/>
        </a:defRPr>
      </a:lvl5pPr>
      <a:lvl6pPr marL="1039673">
        <a:defRPr>
          <a:latin typeface="+mn-lt"/>
          <a:ea typeface="+mn-ea"/>
          <a:cs typeface="+mn-cs"/>
        </a:defRPr>
      </a:lvl6pPr>
      <a:lvl7pPr marL="1247607">
        <a:defRPr>
          <a:latin typeface="+mn-lt"/>
          <a:ea typeface="+mn-ea"/>
          <a:cs typeface="+mn-cs"/>
        </a:defRPr>
      </a:lvl7pPr>
      <a:lvl8pPr marL="1455542">
        <a:defRPr>
          <a:latin typeface="+mn-lt"/>
          <a:ea typeface="+mn-ea"/>
          <a:cs typeface="+mn-cs"/>
        </a:defRPr>
      </a:lvl8pPr>
      <a:lvl9pPr marL="1663477">
        <a:defRPr>
          <a:latin typeface="+mn-lt"/>
          <a:ea typeface="+mn-ea"/>
          <a:cs typeface="+mn-cs"/>
        </a:defRPr>
      </a:lvl9pPr>
    </p:bodyStyle>
    <p:otherStyle>
      <a:lvl1pPr marL="0">
        <a:defRPr>
          <a:latin typeface="+mn-lt"/>
          <a:ea typeface="+mn-ea"/>
          <a:cs typeface="+mn-cs"/>
        </a:defRPr>
      </a:lvl1pPr>
      <a:lvl2pPr marL="207935">
        <a:defRPr>
          <a:latin typeface="+mn-lt"/>
          <a:ea typeface="+mn-ea"/>
          <a:cs typeface="+mn-cs"/>
        </a:defRPr>
      </a:lvl2pPr>
      <a:lvl3pPr marL="415869">
        <a:defRPr>
          <a:latin typeface="+mn-lt"/>
          <a:ea typeface="+mn-ea"/>
          <a:cs typeface="+mn-cs"/>
        </a:defRPr>
      </a:lvl3pPr>
      <a:lvl4pPr marL="623804">
        <a:defRPr>
          <a:latin typeface="+mn-lt"/>
          <a:ea typeface="+mn-ea"/>
          <a:cs typeface="+mn-cs"/>
        </a:defRPr>
      </a:lvl4pPr>
      <a:lvl5pPr marL="831738">
        <a:defRPr>
          <a:latin typeface="+mn-lt"/>
          <a:ea typeface="+mn-ea"/>
          <a:cs typeface="+mn-cs"/>
        </a:defRPr>
      </a:lvl5pPr>
      <a:lvl6pPr marL="1039673">
        <a:defRPr>
          <a:latin typeface="+mn-lt"/>
          <a:ea typeface="+mn-ea"/>
          <a:cs typeface="+mn-cs"/>
        </a:defRPr>
      </a:lvl6pPr>
      <a:lvl7pPr marL="1247607">
        <a:defRPr>
          <a:latin typeface="+mn-lt"/>
          <a:ea typeface="+mn-ea"/>
          <a:cs typeface="+mn-cs"/>
        </a:defRPr>
      </a:lvl7pPr>
      <a:lvl8pPr marL="1455542">
        <a:defRPr>
          <a:latin typeface="+mn-lt"/>
          <a:ea typeface="+mn-ea"/>
          <a:cs typeface="+mn-cs"/>
        </a:defRPr>
      </a:lvl8pPr>
      <a:lvl9pPr marL="1663477">
        <a:defRPr>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44305" y="145934"/>
            <a:ext cx="1809820" cy="452288"/>
          </a:xfrm>
          <a:prstGeom prst="rect">
            <a:avLst/>
          </a:prstGeom>
        </p:spPr>
      </p:pic>
      <p:sp>
        <p:nvSpPr>
          <p:cNvPr id="8" name="Rectangle 7"/>
          <p:cNvSpPr/>
          <p:nvPr userDrawn="1"/>
        </p:nvSpPr>
        <p:spPr>
          <a:xfrm>
            <a:off x="0" y="4845719"/>
            <a:ext cx="9144000" cy="297782"/>
          </a:xfrm>
          <a:prstGeom prst="rect">
            <a:avLst/>
          </a:prstGeom>
          <a:solidFill>
            <a:srgbClr val="051D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617223"/>
            <a:endParaRPr lang="en-GB" sz="912" dirty="0">
              <a:solidFill>
                <a:prstClr val="white"/>
              </a:solidFill>
            </a:endParaRPr>
          </a:p>
        </p:txBody>
      </p:sp>
      <p:sp>
        <p:nvSpPr>
          <p:cNvPr id="2" name="Title Placeholder 1"/>
          <p:cNvSpPr>
            <a:spLocks noGrp="1"/>
          </p:cNvSpPr>
          <p:nvPr>
            <p:ph type="title"/>
          </p:nvPr>
        </p:nvSpPr>
        <p:spPr>
          <a:xfrm>
            <a:off x="216569" y="792468"/>
            <a:ext cx="8707856" cy="451184"/>
          </a:xfrm>
          <a:prstGeom prst="rect">
            <a:avLst/>
          </a:prstGeom>
        </p:spPr>
        <p:txBody>
          <a:bodyPr vert="horz" lIns="91440" tIns="45720" rIns="91440" bIns="45720" rtlCol="0" anchor="t" anchorCtr="0">
            <a:normAutofit/>
          </a:bodyPr>
          <a:lstStyle/>
          <a:p>
            <a:r>
              <a:rPr lang="en-US"/>
              <a:t>Click to edit Master title style</a:t>
            </a:r>
            <a:endParaRPr lang="en-GB"/>
          </a:p>
        </p:txBody>
      </p:sp>
      <p:sp>
        <p:nvSpPr>
          <p:cNvPr id="3" name="Text Placeholder 2"/>
          <p:cNvSpPr>
            <a:spLocks noGrp="1"/>
          </p:cNvSpPr>
          <p:nvPr>
            <p:ph type="body" idx="1"/>
          </p:nvPr>
        </p:nvSpPr>
        <p:spPr>
          <a:xfrm>
            <a:off x="216569" y="1324390"/>
            <a:ext cx="8707856" cy="337695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Slide Number Placeholder 5"/>
          <p:cNvSpPr>
            <a:spLocks noGrp="1"/>
          </p:cNvSpPr>
          <p:nvPr>
            <p:ph type="sldNum" sz="quarter" idx="4"/>
          </p:nvPr>
        </p:nvSpPr>
        <p:spPr>
          <a:xfrm>
            <a:off x="8644692" y="4829371"/>
            <a:ext cx="439154" cy="273845"/>
          </a:xfrm>
          <a:prstGeom prst="rect">
            <a:avLst/>
          </a:prstGeom>
        </p:spPr>
        <p:txBody>
          <a:bodyPr vert="horz" lIns="91440" tIns="45720" rIns="91440" bIns="45720" rtlCol="0" anchor="t"/>
          <a:lstStyle>
            <a:lvl1pPr algn="l">
              <a:defRPr sz="912">
                <a:solidFill>
                  <a:schemeClr val="accent5">
                    <a:lumMod val="40000"/>
                    <a:lumOff val="60000"/>
                  </a:schemeClr>
                </a:solidFill>
                <a:latin typeface="Arial" panose="020B0604020202020204" pitchFamily="34" charset="0"/>
                <a:cs typeface="Arial" panose="020B0604020202020204" pitchFamily="34" charset="0"/>
              </a:defRPr>
            </a:lvl1pPr>
          </a:lstStyle>
          <a:p>
            <a:pPr defTabSz="617223"/>
            <a:fld id="{D17DDAE8-BD52-4C1A-8309-1A4391C014AD}" type="slidenum">
              <a:rPr lang="en-GB" smtClean="0">
                <a:solidFill>
                  <a:srgbClr val="4472C4">
                    <a:lumMod val="40000"/>
                    <a:lumOff val="60000"/>
                  </a:srgbClr>
                </a:solidFill>
              </a:rPr>
              <a:pPr defTabSz="617223"/>
              <a:t>‹#›</a:t>
            </a:fld>
            <a:endParaRPr lang="en-GB" dirty="0">
              <a:solidFill>
                <a:srgbClr val="4472C4">
                  <a:lumMod val="40000"/>
                  <a:lumOff val="60000"/>
                </a:srgbClr>
              </a:solidFill>
            </a:endParaRPr>
          </a:p>
        </p:txBody>
      </p:sp>
      <p:sp>
        <p:nvSpPr>
          <p:cNvPr id="5" name="Rectangle 4"/>
          <p:cNvSpPr/>
          <p:nvPr userDrawn="1"/>
        </p:nvSpPr>
        <p:spPr>
          <a:xfrm>
            <a:off x="216569" y="4994565"/>
            <a:ext cx="8925927" cy="175433"/>
          </a:xfrm>
          <a:prstGeom prst="rect">
            <a:avLst/>
          </a:prstGeom>
        </p:spPr>
        <p:txBody>
          <a:bodyPr wrap="square">
            <a:spAutoFit/>
          </a:bodyPr>
          <a:lstStyle/>
          <a:p>
            <a:pPr defTabSz="617223"/>
            <a:r>
              <a:rPr lang="en-GB" sz="540" dirty="0">
                <a:solidFill>
                  <a:srgbClr val="597699"/>
                </a:solidFill>
              </a:rPr>
              <a:t>This information is exempt under the Freedom of Information Act 2000 (FOIA) and may be exempt under other UK information legislation. Refer any FOIA queries to ncscinfoleg@ncsc.gov.uk</a:t>
            </a:r>
          </a:p>
        </p:txBody>
      </p:sp>
      <p:cxnSp>
        <p:nvCxnSpPr>
          <p:cNvPr id="9" name="Straight Connector 8"/>
          <p:cNvCxnSpPr/>
          <p:nvPr userDrawn="1"/>
        </p:nvCxnSpPr>
        <p:spPr>
          <a:xfrm>
            <a:off x="-166250" y="712032"/>
            <a:ext cx="9448800" cy="0"/>
          </a:xfrm>
          <a:prstGeom prst="line">
            <a:avLst/>
          </a:prstGeom>
          <a:ln w="12700">
            <a:solidFill>
              <a:srgbClr val="051D49">
                <a:alpha val="30196"/>
              </a:srgbClr>
            </a:solidFill>
          </a:ln>
        </p:spPr>
        <p:style>
          <a:lnRef idx="1">
            <a:schemeClr val="accent1"/>
          </a:lnRef>
          <a:fillRef idx="0">
            <a:schemeClr val="accent1"/>
          </a:fillRef>
          <a:effectRef idx="0">
            <a:schemeClr val="accent1"/>
          </a:effectRef>
          <a:fontRef idx="minor">
            <a:schemeClr val="tx1"/>
          </a:fontRef>
        </p:style>
      </p:cxnSp>
      <p:sp>
        <p:nvSpPr>
          <p:cNvPr id="13" name="Footer Placeholder 4"/>
          <p:cNvSpPr>
            <a:spLocks noGrp="1"/>
          </p:cNvSpPr>
          <p:nvPr>
            <p:ph type="ftr" sz="quarter" idx="3"/>
          </p:nvPr>
        </p:nvSpPr>
        <p:spPr>
          <a:xfrm>
            <a:off x="216568" y="4833963"/>
            <a:ext cx="8298782" cy="273845"/>
          </a:xfrm>
          <a:prstGeom prst="rect">
            <a:avLst/>
          </a:prstGeom>
        </p:spPr>
        <p:txBody>
          <a:bodyPr vert="horz" lIns="91440" tIns="45720" rIns="91440" bIns="45720" rtlCol="0" anchor="t"/>
          <a:lstStyle>
            <a:lvl1pPr algn="l">
              <a:defRPr sz="912">
                <a:solidFill>
                  <a:schemeClr val="accent5">
                    <a:lumMod val="40000"/>
                    <a:lumOff val="60000"/>
                  </a:schemeClr>
                </a:solidFill>
                <a:latin typeface="Arial" panose="020B0604020202020204" pitchFamily="34" charset="0"/>
                <a:cs typeface="Arial" panose="020B0604020202020204" pitchFamily="34" charset="0"/>
              </a:defRPr>
            </a:lvl1pPr>
          </a:lstStyle>
          <a:p>
            <a:pPr defTabSz="617223"/>
            <a:r>
              <a:rPr lang="en-GB" dirty="0">
                <a:solidFill>
                  <a:srgbClr val="4472C4">
                    <a:lumMod val="40000"/>
                    <a:lumOff val="60000"/>
                  </a:srgbClr>
                </a:solidFill>
              </a:rPr>
              <a:t>Presentation title, other message and/or classification (edit using header and footer on Insert tab)</a:t>
            </a:r>
          </a:p>
        </p:txBody>
      </p:sp>
    </p:spTree>
    <p:extLst>
      <p:ext uri="{BB962C8B-B14F-4D97-AF65-F5344CB8AC3E}">
        <p14:creationId xmlns:p14="http://schemas.microsoft.com/office/powerpoint/2010/main" val="1069771132"/>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Lst>
  <p:hf hdr="0" dt="0"/>
  <p:txStyles>
    <p:titleStyle>
      <a:lvl1pPr algn="l" defTabSz="462917" rtl="0" eaLnBrk="1" latinLnBrk="0" hangingPunct="1">
        <a:lnSpc>
          <a:spcPct val="90000"/>
        </a:lnSpc>
        <a:spcBef>
          <a:spcPct val="0"/>
        </a:spcBef>
        <a:buNone/>
        <a:defRPr sz="1823" b="1" kern="1200">
          <a:solidFill>
            <a:schemeClr val="tx1"/>
          </a:solidFill>
          <a:latin typeface="+mj-lt"/>
          <a:ea typeface="+mj-ea"/>
          <a:cs typeface="+mj-cs"/>
        </a:defRPr>
      </a:lvl1pPr>
    </p:titleStyle>
    <p:bodyStyle>
      <a:lvl1pPr marL="115730" indent="-115730" algn="l" defTabSz="462917" rtl="0" eaLnBrk="1" latinLnBrk="0" hangingPunct="1">
        <a:lnSpc>
          <a:spcPct val="90000"/>
        </a:lnSpc>
        <a:spcBef>
          <a:spcPts val="507"/>
        </a:spcBef>
        <a:buFont typeface="Arial" panose="020B0604020202020204" pitchFamily="34" charset="0"/>
        <a:buChar char="•"/>
        <a:defRPr sz="1418" kern="1200">
          <a:solidFill>
            <a:schemeClr val="tx1"/>
          </a:solidFill>
          <a:latin typeface="+mn-lt"/>
          <a:ea typeface="+mn-ea"/>
          <a:cs typeface="+mn-cs"/>
        </a:defRPr>
      </a:lvl1pPr>
      <a:lvl2pPr marL="347188" indent="-115730" algn="l" defTabSz="462917" rtl="0" eaLnBrk="1" latinLnBrk="0" hangingPunct="1">
        <a:lnSpc>
          <a:spcPct val="90000"/>
        </a:lnSpc>
        <a:spcBef>
          <a:spcPts val="253"/>
        </a:spcBef>
        <a:buFont typeface="Arial" panose="020B0604020202020204" pitchFamily="34" charset="0"/>
        <a:buChar char="•"/>
        <a:defRPr sz="1215" kern="1200">
          <a:solidFill>
            <a:schemeClr val="tx1"/>
          </a:solidFill>
          <a:latin typeface="+mn-lt"/>
          <a:ea typeface="+mn-ea"/>
          <a:cs typeface="+mn-cs"/>
        </a:defRPr>
      </a:lvl2pPr>
      <a:lvl3pPr marL="578647" indent="-115730" algn="l" defTabSz="462917" rtl="0" eaLnBrk="1" latinLnBrk="0" hangingPunct="1">
        <a:lnSpc>
          <a:spcPct val="90000"/>
        </a:lnSpc>
        <a:spcBef>
          <a:spcPts val="253"/>
        </a:spcBef>
        <a:buFont typeface="Arial" panose="020B0604020202020204" pitchFamily="34" charset="0"/>
        <a:buChar char="•"/>
        <a:defRPr sz="1013" kern="1200">
          <a:solidFill>
            <a:schemeClr val="tx1"/>
          </a:solidFill>
          <a:latin typeface="+mn-lt"/>
          <a:ea typeface="+mn-ea"/>
          <a:cs typeface="+mn-cs"/>
        </a:defRPr>
      </a:lvl3pPr>
      <a:lvl4pPr marL="810105" indent="-115730" algn="l" defTabSz="462917" rtl="0" eaLnBrk="1" latinLnBrk="0" hangingPunct="1">
        <a:lnSpc>
          <a:spcPct val="90000"/>
        </a:lnSpc>
        <a:spcBef>
          <a:spcPts val="253"/>
        </a:spcBef>
        <a:buFont typeface="Arial" panose="020B0604020202020204" pitchFamily="34" charset="0"/>
        <a:buChar char="•"/>
        <a:defRPr sz="912" kern="1200">
          <a:solidFill>
            <a:schemeClr val="tx1"/>
          </a:solidFill>
          <a:latin typeface="+mn-lt"/>
          <a:ea typeface="+mn-ea"/>
          <a:cs typeface="+mn-cs"/>
        </a:defRPr>
      </a:lvl4pPr>
      <a:lvl5pPr marL="1041563" indent="-115730" algn="l" defTabSz="462917" rtl="0" eaLnBrk="1" latinLnBrk="0" hangingPunct="1">
        <a:lnSpc>
          <a:spcPct val="90000"/>
        </a:lnSpc>
        <a:spcBef>
          <a:spcPts val="253"/>
        </a:spcBef>
        <a:buFont typeface="Arial" panose="020B0604020202020204" pitchFamily="34" charset="0"/>
        <a:buChar char="•"/>
        <a:defRPr sz="912" kern="1200">
          <a:solidFill>
            <a:schemeClr val="tx1"/>
          </a:solidFill>
          <a:latin typeface="+mn-lt"/>
          <a:ea typeface="+mn-ea"/>
          <a:cs typeface="+mn-cs"/>
        </a:defRPr>
      </a:lvl5pPr>
      <a:lvl6pPr marL="1273022" indent="-115730" algn="l" defTabSz="462917" rtl="0" eaLnBrk="1" latinLnBrk="0" hangingPunct="1">
        <a:lnSpc>
          <a:spcPct val="90000"/>
        </a:lnSpc>
        <a:spcBef>
          <a:spcPts val="253"/>
        </a:spcBef>
        <a:buFont typeface="Arial" panose="020B0604020202020204" pitchFamily="34" charset="0"/>
        <a:buChar char="•"/>
        <a:defRPr sz="912" kern="1200">
          <a:solidFill>
            <a:schemeClr val="tx1"/>
          </a:solidFill>
          <a:latin typeface="+mn-lt"/>
          <a:ea typeface="+mn-ea"/>
          <a:cs typeface="+mn-cs"/>
        </a:defRPr>
      </a:lvl6pPr>
      <a:lvl7pPr marL="1504481" indent="-115730" algn="l" defTabSz="462917" rtl="0" eaLnBrk="1" latinLnBrk="0" hangingPunct="1">
        <a:lnSpc>
          <a:spcPct val="90000"/>
        </a:lnSpc>
        <a:spcBef>
          <a:spcPts val="253"/>
        </a:spcBef>
        <a:buFont typeface="Arial" panose="020B0604020202020204" pitchFamily="34" charset="0"/>
        <a:buChar char="•"/>
        <a:defRPr sz="912" kern="1200">
          <a:solidFill>
            <a:schemeClr val="tx1"/>
          </a:solidFill>
          <a:latin typeface="+mn-lt"/>
          <a:ea typeface="+mn-ea"/>
          <a:cs typeface="+mn-cs"/>
        </a:defRPr>
      </a:lvl7pPr>
      <a:lvl8pPr marL="1735939" indent="-115730" algn="l" defTabSz="462917" rtl="0" eaLnBrk="1" latinLnBrk="0" hangingPunct="1">
        <a:lnSpc>
          <a:spcPct val="90000"/>
        </a:lnSpc>
        <a:spcBef>
          <a:spcPts val="253"/>
        </a:spcBef>
        <a:buFont typeface="Arial" panose="020B0604020202020204" pitchFamily="34" charset="0"/>
        <a:buChar char="•"/>
        <a:defRPr sz="912" kern="1200">
          <a:solidFill>
            <a:schemeClr val="tx1"/>
          </a:solidFill>
          <a:latin typeface="+mn-lt"/>
          <a:ea typeface="+mn-ea"/>
          <a:cs typeface="+mn-cs"/>
        </a:defRPr>
      </a:lvl8pPr>
      <a:lvl9pPr marL="1967398" indent="-115730" algn="l" defTabSz="462917" rtl="0" eaLnBrk="1" latinLnBrk="0" hangingPunct="1">
        <a:lnSpc>
          <a:spcPct val="90000"/>
        </a:lnSpc>
        <a:spcBef>
          <a:spcPts val="253"/>
        </a:spcBef>
        <a:buFont typeface="Arial" panose="020B0604020202020204" pitchFamily="34" charset="0"/>
        <a:buChar char="•"/>
        <a:defRPr sz="912" kern="1200">
          <a:solidFill>
            <a:schemeClr val="tx1"/>
          </a:solidFill>
          <a:latin typeface="+mn-lt"/>
          <a:ea typeface="+mn-ea"/>
          <a:cs typeface="+mn-cs"/>
        </a:defRPr>
      </a:lvl9pPr>
    </p:bodyStyle>
    <p:otherStyle>
      <a:defPPr>
        <a:defRPr lang="en-US"/>
      </a:defPPr>
      <a:lvl1pPr marL="0" algn="l" defTabSz="462917" rtl="0" eaLnBrk="1" latinLnBrk="0" hangingPunct="1">
        <a:defRPr sz="912" kern="1200">
          <a:solidFill>
            <a:schemeClr val="tx1"/>
          </a:solidFill>
          <a:latin typeface="+mn-lt"/>
          <a:ea typeface="+mn-ea"/>
          <a:cs typeface="+mn-cs"/>
        </a:defRPr>
      </a:lvl1pPr>
      <a:lvl2pPr marL="231459" algn="l" defTabSz="462917" rtl="0" eaLnBrk="1" latinLnBrk="0" hangingPunct="1">
        <a:defRPr sz="912" kern="1200">
          <a:solidFill>
            <a:schemeClr val="tx1"/>
          </a:solidFill>
          <a:latin typeface="+mn-lt"/>
          <a:ea typeface="+mn-ea"/>
          <a:cs typeface="+mn-cs"/>
        </a:defRPr>
      </a:lvl2pPr>
      <a:lvl3pPr marL="462917" algn="l" defTabSz="462917" rtl="0" eaLnBrk="1" latinLnBrk="0" hangingPunct="1">
        <a:defRPr sz="912" kern="1200">
          <a:solidFill>
            <a:schemeClr val="tx1"/>
          </a:solidFill>
          <a:latin typeface="+mn-lt"/>
          <a:ea typeface="+mn-ea"/>
          <a:cs typeface="+mn-cs"/>
        </a:defRPr>
      </a:lvl3pPr>
      <a:lvl4pPr marL="694376" algn="l" defTabSz="462917" rtl="0" eaLnBrk="1" latinLnBrk="0" hangingPunct="1">
        <a:defRPr sz="912" kern="1200">
          <a:solidFill>
            <a:schemeClr val="tx1"/>
          </a:solidFill>
          <a:latin typeface="+mn-lt"/>
          <a:ea typeface="+mn-ea"/>
          <a:cs typeface="+mn-cs"/>
        </a:defRPr>
      </a:lvl4pPr>
      <a:lvl5pPr marL="925834" algn="l" defTabSz="462917" rtl="0" eaLnBrk="1" latinLnBrk="0" hangingPunct="1">
        <a:defRPr sz="912" kern="1200">
          <a:solidFill>
            <a:schemeClr val="tx1"/>
          </a:solidFill>
          <a:latin typeface="+mn-lt"/>
          <a:ea typeface="+mn-ea"/>
          <a:cs typeface="+mn-cs"/>
        </a:defRPr>
      </a:lvl5pPr>
      <a:lvl6pPr marL="1157292" algn="l" defTabSz="462917" rtl="0" eaLnBrk="1" latinLnBrk="0" hangingPunct="1">
        <a:defRPr sz="912" kern="1200">
          <a:solidFill>
            <a:schemeClr val="tx1"/>
          </a:solidFill>
          <a:latin typeface="+mn-lt"/>
          <a:ea typeface="+mn-ea"/>
          <a:cs typeface="+mn-cs"/>
        </a:defRPr>
      </a:lvl6pPr>
      <a:lvl7pPr marL="1388751" algn="l" defTabSz="462917" rtl="0" eaLnBrk="1" latinLnBrk="0" hangingPunct="1">
        <a:defRPr sz="912" kern="1200">
          <a:solidFill>
            <a:schemeClr val="tx1"/>
          </a:solidFill>
          <a:latin typeface="+mn-lt"/>
          <a:ea typeface="+mn-ea"/>
          <a:cs typeface="+mn-cs"/>
        </a:defRPr>
      </a:lvl7pPr>
      <a:lvl8pPr marL="1620209" algn="l" defTabSz="462917" rtl="0" eaLnBrk="1" latinLnBrk="0" hangingPunct="1">
        <a:defRPr sz="912" kern="1200">
          <a:solidFill>
            <a:schemeClr val="tx1"/>
          </a:solidFill>
          <a:latin typeface="+mn-lt"/>
          <a:ea typeface="+mn-ea"/>
          <a:cs typeface="+mn-cs"/>
        </a:defRPr>
      </a:lvl8pPr>
      <a:lvl9pPr marL="1851668" algn="l" defTabSz="462917" rtl="0" eaLnBrk="1" latinLnBrk="0" hangingPunct="1">
        <a:defRPr sz="91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EE1C88-BF43-4205-9D05-58F97EB3D863}"/>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2CE1C60-A780-4BE7-B9B7-5E96602ABE24}"/>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D44DDE6-AE08-4086-9370-39876FD2E7F6}"/>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664009D-9433-478A-A177-082877B4C207}" type="datetimeFigureOut">
              <a:rPr lang="en-GB" smtClean="0"/>
              <a:t>27/11/2020</a:t>
            </a:fld>
            <a:endParaRPr lang="en-GB" dirty="0"/>
          </a:p>
        </p:txBody>
      </p:sp>
      <p:sp>
        <p:nvSpPr>
          <p:cNvPr id="5" name="Footer Placeholder 4">
            <a:extLst>
              <a:ext uri="{FF2B5EF4-FFF2-40B4-BE49-F238E27FC236}">
                <a16:creationId xmlns:a16="http://schemas.microsoft.com/office/drawing/2014/main" id="{6F8B7584-B397-411E-93C0-F0F940774313}"/>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EAC5FCFA-4616-4CCE-ADFF-F715E15FCC0F}"/>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25B0867-7613-4800-A775-440F7DAAB82C}" type="slidenum">
              <a:rPr lang="en-GB" smtClean="0"/>
              <a:t>‹#›</a:t>
            </a:fld>
            <a:endParaRPr lang="en-GB" dirty="0"/>
          </a:p>
        </p:txBody>
      </p:sp>
    </p:spTree>
    <p:extLst>
      <p:ext uri="{BB962C8B-B14F-4D97-AF65-F5344CB8AC3E}">
        <p14:creationId xmlns:p14="http://schemas.microsoft.com/office/powerpoint/2010/main" val="3253925995"/>
      </p:ext>
    </p:extLst>
  </p:cSld>
  <p:clrMap bg1="lt1" tx1="dk1" bg2="lt2" tx2="dk2" accent1="accent1" accent2="accent2" accent3="accent3" accent4="accent4" accent5="accent5" accent6="accent6" hlink="hlink" folHlink="folHlink"/>
  <p:sldLayoutIdLst>
    <p:sldLayoutId id="2147483732"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6568" y="792467"/>
            <a:ext cx="8707856" cy="451184"/>
          </a:xfrm>
          <a:prstGeom prst="rect">
            <a:avLst/>
          </a:prstGeom>
        </p:spPr>
        <p:txBody>
          <a:bodyPr vert="horz" lIns="91440" tIns="45720" rIns="91440" bIns="45720" rtlCol="0" anchor="t" anchorCtr="0">
            <a:normAutofit/>
          </a:bodyPr>
          <a:lstStyle/>
          <a:p>
            <a:r>
              <a:rPr lang="en-US" dirty="0"/>
              <a:t>Click to edit Master title style</a:t>
            </a:r>
            <a:endParaRPr lang="en-GB" dirty="0"/>
          </a:p>
        </p:txBody>
      </p:sp>
      <p:sp>
        <p:nvSpPr>
          <p:cNvPr id="3" name="Text Placeholder 2"/>
          <p:cNvSpPr>
            <a:spLocks noGrp="1"/>
          </p:cNvSpPr>
          <p:nvPr>
            <p:ph type="body" idx="1"/>
          </p:nvPr>
        </p:nvSpPr>
        <p:spPr>
          <a:xfrm>
            <a:off x="216568" y="1324391"/>
            <a:ext cx="8707856" cy="337695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Slide Number Placeholder 5"/>
          <p:cNvSpPr>
            <a:spLocks noGrp="1"/>
          </p:cNvSpPr>
          <p:nvPr>
            <p:ph type="sldNum" sz="quarter" idx="4"/>
          </p:nvPr>
        </p:nvSpPr>
        <p:spPr>
          <a:xfrm>
            <a:off x="8644692" y="4829371"/>
            <a:ext cx="439153" cy="273844"/>
          </a:xfrm>
          <a:prstGeom prst="rect">
            <a:avLst/>
          </a:prstGeom>
        </p:spPr>
        <p:txBody>
          <a:bodyPr vert="horz" lIns="91440" tIns="45720" rIns="91440" bIns="45720" rtlCol="0" anchor="t"/>
          <a:lstStyle>
            <a:lvl1pPr algn="l">
              <a:defRPr sz="912">
                <a:solidFill>
                  <a:schemeClr val="tx1"/>
                </a:solidFill>
                <a:latin typeface="Arial" panose="020B0604020202020204" pitchFamily="34" charset="0"/>
                <a:cs typeface="Arial" panose="020B0604020202020204" pitchFamily="34" charset="0"/>
              </a:defRPr>
            </a:lvl1pPr>
          </a:lstStyle>
          <a:p>
            <a:fld id="{D17DDAE8-BD52-4C1A-8309-1A4391C014AD}" type="slidenum">
              <a:rPr lang="en-GB" smtClean="0"/>
              <a:pPr/>
              <a:t>‹#›</a:t>
            </a:fld>
            <a:endParaRPr lang="en-GB" dirty="0"/>
          </a:p>
        </p:txBody>
      </p:sp>
      <p:sp>
        <p:nvSpPr>
          <p:cNvPr id="5" name="Rectangle 4"/>
          <p:cNvSpPr/>
          <p:nvPr userDrawn="1"/>
        </p:nvSpPr>
        <p:spPr>
          <a:xfrm>
            <a:off x="493866" y="4986102"/>
            <a:ext cx="8156268" cy="185885"/>
          </a:xfrm>
          <a:prstGeom prst="rect">
            <a:avLst/>
          </a:prstGeom>
        </p:spPr>
        <p:txBody>
          <a:bodyPr wrap="square">
            <a:spAutoFit/>
          </a:bodyPr>
          <a:lstStyle/>
          <a:p>
            <a:r>
              <a:rPr lang="en-GB" sz="608" kern="1200" dirty="0">
                <a:solidFill>
                  <a:schemeClr val="tx1"/>
                </a:solidFill>
                <a:effectLst/>
                <a:latin typeface="+mn-lt"/>
                <a:ea typeface="+mn-ea"/>
                <a:cs typeface="+mn-cs"/>
              </a:rPr>
              <a:t>This information is exempt under the Freedom of Information Act 2000 (FOIA) and may be exempt under other UK information legislation. Refer any FOIA queries to</a:t>
            </a:r>
            <a:r>
              <a:rPr lang="en-GB" sz="608" u="none" kern="1200" dirty="0">
                <a:solidFill>
                  <a:schemeClr val="tx1"/>
                </a:solidFill>
                <a:effectLst/>
                <a:latin typeface="+mn-lt"/>
                <a:ea typeface="+mn-ea"/>
                <a:cs typeface="+mn-cs"/>
              </a:rPr>
              <a:t> ncscinfoleg@ncsc.gov.uk</a:t>
            </a:r>
            <a:r>
              <a:rPr lang="en-GB" sz="608" kern="1200" dirty="0">
                <a:solidFill>
                  <a:schemeClr val="tx1"/>
                </a:solidFill>
                <a:effectLst/>
                <a:latin typeface="+mn-lt"/>
                <a:ea typeface="+mn-ea"/>
                <a:cs typeface="+mn-cs"/>
              </a:rPr>
              <a:t>. All material is UK Crown Copyright ©</a:t>
            </a:r>
          </a:p>
        </p:txBody>
      </p:sp>
      <p:sp>
        <p:nvSpPr>
          <p:cNvPr id="10" name="Rectangle 9">
            <a:extLst>
              <a:ext uri="{FF2B5EF4-FFF2-40B4-BE49-F238E27FC236}">
                <a16:creationId xmlns:a16="http://schemas.microsoft.com/office/drawing/2014/main" id="{B9611941-698B-4FD1-8B09-17AB4E09734E}"/>
              </a:ext>
            </a:extLst>
          </p:cNvPr>
          <p:cNvSpPr/>
          <p:nvPr userDrawn="1"/>
        </p:nvSpPr>
        <p:spPr>
          <a:xfrm>
            <a:off x="0" y="144378"/>
            <a:ext cx="9144000" cy="567350"/>
          </a:xfrm>
          <a:prstGeom prst="rect">
            <a:avLst/>
          </a:prstGeom>
          <a:solidFill>
            <a:srgbClr val="051D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GB" sz="912" dirty="0">
              <a:solidFill>
                <a:prstClr val="white"/>
              </a:solidFill>
            </a:endParaRPr>
          </a:p>
        </p:txBody>
      </p:sp>
      <p:pic>
        <p:nvPicPr>
          <p:cNvPr id="6" name="Picture 5">
            <a:extLst>
              <a:ext uri="{FF2B5EF4-FFF2-40B4-BE49-F238E27FC236}">
                <a16:creationId xmlns:a16="http://schemas.microsoft.com/office/drawing/2014/main" id="{3457593F-FFEE-42C4-9A4D-2CCB7034774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20908" y="254923"/>
            <a:ext cx="1475812" cy="391838"/>
          </a:xfrm>
          <a:prstGeom prst="rect">
            <a:avLst/>
          </a:prstGeom>
        </p:spPr>
      </p:pic>
      <p:cxnSp>
        <p:nvCxnSpPr>
          <p:cNvPr id="14" name="Straight Connector 13">
            <a:extLst>
              <a:ext uri="{FF2B5EF4-FFF2-40B4-BE49-F238E27FC236}">
                <a16:creationId xmlns:a16="http://schemas.microsoft.com/office/drawing/2014/main" id="{1C3B312C-331E-470B-98CD-46543ACD1F49}"/>
              </a:ext>
            </a:extLst>
          </p:cNvPr>
          <p:cNvCxnSpPr/>
          <p:nvPr userDrawn="1"/>
        </p:nvCxnSpPr>
        <p:spPr>
          <a:xfrm>
            <a:off x="0" y="4985627"/>
            <a:ext cx="9153000" cy="0"/>
          </a:xfrm>
          <a:prstGeom prst="line">
            <a:avLst/>
          </a:prstGeom>
          <a:ln w="12700">
            <a:solidFill>
              <a:srgbClr val="051D49"/>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643AE15B-A510-4480-A6AE-331C021BBD6E}"/>
              </a:ext>
            </a:extLst>
          </p:cNvPr>
          <p:cNvSpPr txBox="1"/>
          <p:nvPr userDrawn="1"/>
        </p:nvSpPr>
        <p:spPr>
          <a:xfrm>
            <a:off x="7765257" y="162098"/>
            <a:ext cx="1378744" cy="206660"/>
          </a:xfrm>
          <a:prstGeom prst="rect">
            <a:avLst/>
          </a:prstGeom>
          <a:noFill/>
        </p:spPr>
        <p:txBody>
          <a:bodyPr wrap="square" rtlCol="0">
            <a:spAutoFit/>
          </a:bodyPr>
          <a:lstStyle/>
          <a:p>
            <a:pPr algn="ctr"/>
            <a:r>
              <a:rPr lang="en-GB" sz="743" b="0" dirty="0">
                <a:solidFill>
                  <a:schemeClr val="bg1"/>
                </a:solidFill>
              </a:rPr>
              <a:t>TLP AMBER</a:t>
            </a:r>
          </a:p>
        </p:txBody>
      </p:sp>
    </p:spTree>
    <p:extLst>
      <p:ext uri="{BB962C8B-B14F-4D97-AF65-F5344CB8AC3E}">
        <p14:creationId xmlns:p14="http://schemas.microsoft.com/office/powerpoint/2010/main" val="365093216"/>
      </p:ext>
    </p:extLst>
  </p:cSld>
  <p:clrMap bg1="lt1" tx1="dk1" bg2="lt2" tx2="dk2" accent1="accent1" accent2="accent2" accent3="accent3" accent4="accent4" accent5="accent5" accent6="accent6" hlink="hlink" folHlink="folHlink"/>
  <p:sldLayoutIdLst>
    <p:sldLayoutId id="2147483734" r:id="rId1"/>
    <p:sldLayoutId id="2147483735" r:id="rId2"/>
  </p:sldLayoutIdLst>
  <p:hf sldNum="0" hdr="0" ftr="0" dt="0"/>
  <p:txStyles>
    <p:titleStyle>
      <a:lvl1pPr algn="l" defTabSz="462915" rtl="0" eaLnBrk="1" latinLnBrk="0" hangingPunct="1">
        <a:lnSpc>
          <a:spcPct val="90000"/>
        </a:lnSpc>
        <a:spcBef>
          <a:spcPct val="0"/>
        </a:spcBef>
        <a:buNone/>
        <a:defRPr sz="1823" b="1" kern="1200">
          <a:solidFill>
            <a:schemeClr val="tx1"/>
          </a:solidFill>
          <a:latin typeface="+mj-lt"/>
          <a:ea typeface="+mj-ea"/>
          <a:cs typeface="+mj-cs"/>
        </a:defRPr>
      </a:lvl1pPr>
    </p:titleStyle>
    <p:bodyStyle>
      <a:lvl1pPr marL="115730" indent="-115730" algn="l" defTabSz="462915" rtl="0" eaLnBrk="1" latinLnBrk="0" hangingPunct="1">
        <a:lnSpc>
          <a:spcPct val="90000"/>
        </a:lnSpc>
        <a:spcBef>
          <a:spcPts val="507"/>
        </a:spcBef>
        <a:buFont typeface="Arial" panose="020B0604020202020204" pitchFamily="34" charset="0"/>
        <a:buChar char="•"/>
        <a:defRPr sz="1418" kern="1200">
          <a:solidFill>
            <a:schemeClr val="tx1"/>
          </a:solidFill>
          <a:latin typeface="+mn-lt"/>
          <a:ea typeface="+mn-ea"/>
          <a:cs typeface="+mn-cs"/>
        </a:defRPr>
      </a:lvl1pPr>
      <a:lvl2pPr marL="347187" indent="-115730" algn="l" defTabSz="462915" rtl="0" eaLnBrk="1" latinLnBrk="0" hangingPunct="1">
        <a:lnSpc>
          <a:spcPct val="90000"/>
        </a:lnSpc>
        <a:spcBef>
          <a:spcPts val="253"/>
        </a:spcBef>
        <a:buFont typeface="Arial" panose="020B0604020202020204" pitchFamily="34" charset="0"/>
        <a:buChar char="•"/>
        <a:defRPr sz="1215" kern="1200">
          <a:solidFill>
            <a:schemeClr val="tx1"/>
          </a:solidFill>
          <a:latin typeface="+mn-lt"/>
          <a:ea typeface="+mn-ea"/>
          <a:cs typeface="+mn-cs"/>
        </a:defRPr>
      </a:lvl2pPr>
      <a:lvl3pPr marL="578645" indent="-115730" algn="l" defTabSz="462915" rtl="0" eaLnBrk="1" latinLnBrk="0" hangingPunct="1">
        <a:lnSpc>
          <a:spcPct val="90000"/>
        </a:lnSpc>
        <a:spcBef>
          <a:spcPts val="253"/>
        </a:spcBef>
        <a:buFont typeface="Arial" panose="020B0604020202020204" pitchFamily="34" charset="0"/>
        <a:buChar char="•"/>
        <a:defRPr sz="1013" kern="1200">
          <a:solidFill>
            <a:schemeClr val="tx1"/>
          </a:solidFill>
          <a:latin typeface="+mn-lt"/>
          <a:ea typeface="+mn-ea"/>
          <a:cs typeface="+mn-cs"/>
        </a:defRPr>
      </a:lvl3pPr>
      <a:lvl4pPr marL="810102" indent="-115730" algn="l" defTabSz="462915" rtl="0" eaLnBrk="1" latinLnBrk="0" hangingPunct="1">
        <a:lnSpc>
          <a:spcPct val="90000"/>
        </a:lnSpc>
        <a:spcBef>
          <a:spcPts val="253"/>
        </a:spcBef>
        <a:buFont typeface="Arial" panose="020B0604020202020204" pitchFamily="34" charset="0"/>
        <a:buChar char="•"/>
        <a:defRPr sz="912" kern="1200">
          <a:solidFill>
            <a:schemeClr val="tx1"/>
          </a:solidFill>
          <a:latin typeface="+mn-lt"/>
          <a:ea typeface="+mn-ea"/>
          <a:cs typeface="+mn-cs"/>
        </a:defRPr>
      </a:lvl4pPr>
      <a:lvl5pPr marL="1041560" indent="-115730" algn="l" defTabSz="462915" rtl="0" eaLnBrk="1" latinLnBrk="0" hangingPunct="1">
        <a:lnSpc>
          <a:spcPct val="90000"/>
        </a:lnSpc>
        <a:spcBef>
          <a:spcPts val="253"/>
        </a:spcBef>
        <a:buFont typeface="Arial" panose="020B0604020202020204" pitchFamily="34" charset="0"/>
        <a:buChar char="•"/>
        <a:defRPr sz="912" kern="1200">
          <a:solidFill>
            <a:schemeClr val="tx1"/>
          </a:solidFill>
          <a:latin typeface="+mn-lt"/>
          <a:ea typeface="+mn-ea"/>
          <a:cs typeface="+mn-cs"/>
        </a:defRPr>
      </a:lvl5pPr>
      <a:lvl6pPr marL="1273017" indent="-115730" algn="l" defTabSz="462915" rtl="0" eaLnBrk="1" latinLnBrk="0" hangingPunct="1">
        <a:lnSpc>
          <a:spcPct val="90000"/>
        </a:lnSpc>
        <a:spcBef>
          <a:spcPts val="253"/>
        </a:spcBef>
        <a:buFont typeface="Arial" panose="020B0604020202020204" pitchFamily="34" charset="0"/>
        <a:buChar char="•"/>
        <a:defRPr sz="912" kern="1200">
          <a:solidFill>
            <a:schemeClr val="tx1"/>
          </a:solidFill>
          <a:latin typeface="+mn-lt"/>
          <a:ea typeface="+mn-ea"/>
          <a:cs typeface="+mn-cs"/>
        </a:defRPr>
      </a:lvl6pPr>
      <a:lvl7pPr marL="1504475" indent="-115730" algn="l" defTabSz="462915" rtl="0" eaLnBrk="1" latinLnBrk="0" hangingPunct="1">
        <a:lnSpc>
          <a:spcPct val="90000"/>
        </a:lnSpc>
        <a:spcBef>
          <a:spcPts val="253"/>
        </a:spcBef>
        <a:buFont typeface="Arial" panose="020B0604020202020204" pitchFamily="34" charset="0"/>
        <a:buChar char="•"/>
        <a:defRPr sz="912" kern="1200">
          <a:solidFill>
            <a:schemeClr val="tx1"/>
          </a:solidFill>
          <a:latin typeface="+mn-lt"/>
          <a:ea typeface="+mn-ea"/>
          <a:cs typeface="+mn-cs"/>
        </a:defRPr>
      </a:lvl7pPr>
      <a:lvl8pPr marL="1735932" indent="-115730" algn="l" defTabSz="462915" rtl="0" eaLnBrk="1" latinLnBrk="0" hangingPunct="1">
        <a:lnSpc>
          <a:spcPct val="90000"/>
        </a:lnSpc>
        <a:spcBef>
          <a:spcPts val="253"/>
        </a:spcBef>
        <a:buFont typeface="Arial" panose="020B0604020202020204" pitchFamily="34" charset="0"/>
        <a:buChar char="•"/>
        <a:defRPr sz="912" kern="1200">
          <a:solidFill>
            <a:schemeClr val="tx1"/>
          </a:solidFill>
          <a:latin typeface="+mn-lt"/>
          <a:ea typeface="+mn-ea"/>
          <a:cs typeface="+mn-cs"/>
        </a:defRPr>
      </a:lvl8pPr>
      <a:lvl9pPr marL="1967390" indent="-115730" algn="l" defTabSz="462915" rtl="0" eaLnBrk="1" latinLnBrk="0" hangingPunct="1">
        <a:lnSpc>
          <a:spcPct val="90000"/>
        </a:lnSpc>
        <a:spcBef>
          <a:spcPts val="253"/>
        </a:spcBef>
        <a:buFont typeface="Arial" panose="020B0604020202020204" pitchFamily="34" charset="0"/>
        <a:buChar char="•"/>
        <a:defRPr sz="912" kern="1200">
          <a:solidFill>
            <a:schemeClr val="tx1"/>
          </a:solidFill>
          <a:latin typeface="+mn-lt"/>
          <a:ea typeface="+mn-ea"/>
          <a:cs typeface="+mn-cs"/>
        </a:defRPr>
      </a:lvl9pPr>
    </p:bodyStyle>
    <p:otherStyle>
      <a:defPPr>
        <a:defRPr lang="en-US"/>
      </a:defPPr>
      <a:lvl1pPr marL="0" algn="l" defTabSz="462915" rtl="0" eaLnBrk="1" latinLnBrk="0" hangingPunct="1">
        <a:defRPr sz="912" kern="1200">
          <a:solidFill>
            <a:schemeClr val="tx1"/>
          </a:solidFill>
          <a:latin typeface="+mn-lt"/>
          <a:ea typeface="+mn-ea"/>
          <a:cs typeface="+mn-cs"/>
        </a:defRPr>
      </a:lvl1pPr>
      <a:lvl2pPr marL="231458" algn="l" defTabSz="462915" rtl="0" eaLnBrk="1" latinLnBrk="0" hangingPunct="1">
        <a:defRPr sz="912" kern="1200">
          <a:solidFill>
            <a:schemeClr val="tx1"/>
          </a:solidFill>
          <a:latin typeface="+mn-lt"/>
          <a:ea typeface="+mn-ea"/>
          <a:cs typeface="+mn-cs"/>
        </a:defRPr>
      </a:lvl2pPr>
      <a:lvl3pPr marL="462915" algn="l" defTabSz="462915" rtl="0" eaLnBrk="1" latinLnBrk="0" hangingPunct="1">
        <a:defRPr sz="912" kern="1200">
          <a:solidFill>
            <a:schemeClr val="tx1"/>
          </a:solidFill>
          <a:latin typeface="+mn-lt"/>
          <a:ea typeface="+mn-ea"/>
          <a:cs typeface="+mn-cs"/>
        </a:defRPr>
      </a:lvl3pPr>
      <a:lvl4pPr marL="694373" algn="l" defTabSz="462915" rtl="0" eaLnBrk="1" latinLnBrk="0" hangingPunct="1">
        <a:defRPr sz="912" kern="1200">
          <a:solidFill>
            <a:schemeClr val="tx1"/>
          </a:solidFill>
          <a:latin typeface="+mn-lt"/>
          <a:ea typeface="+mn-ea"/>
          <a:cs typeface="+mn-cs"/>
        </a:defRPr>
      </a:lvl4pPr>
      <a:lvl5pPr marL="925830" algn="l" defTabSz="462915" rtl="0" eaLnBrk="1" latinLnBrk="0" hangingPunct="1">
        <a:defRPr sz="912" kern="1200">
          <a:solidFill>
            <a:schemeClr val="tx1"/>
          </a:solidFill>
          <a:latin typeface="+mn-lt"/>
          <a:ea typeface="+mn-ea"/>
          <a:cs typeface="+mn-cs"/>
        </a:defRPr>
      </a:lvl5pPr>
      <a:lvl6pPr marL="1157288" algn="l" defTabSz="462915" rtl="0" eaLnBrk="1" latinLnBrk="0" hangingPunct="1">
        <a:defRPr sz="912" kern="1200">
          <a:solidFill>
            <a:schemeClr val="tx1"/>
          </a:solidFill>
          <a:latin typeface="+mn-lt"/>
          <a:ea typeface="+mn-ea"/>
          <a:cs typeface="+mn-cs"/>
        </a:defRPr>
      </a:lvl6pPr>
      <a:lvl7pPr marL="1388745" algn="l" defTabSz="462915" rtl="0" eaLnBrk="1" latinLnBrk="0" hangingPunct="1">
        <a:defRPr sz="912" kern="1200">
          <a:solidFill>
            <a:schemeClr val="tx1"/>
          </a:solidFill>
          <a:latin typeface="+mn-lt"/>
          <a:ea typeface="+mn-ea"/>
          <a:cs typeface="+mn-cs"/>
        </a:defRPr>
      </a:lvl7pPr>
      <a:lvl8pPr marL="1620203" algn="l" defTabSz="462915" rtl="0" eaLnBrk="1" latinLnBrk="0" hangingPunct="1">
        <a:defRPr sz="912" kern="1200">
          <a:solidFill>
            <a:schemeClr val="tx1"/>
          </a:solidFill>
          <a:latin typeface="+mn-lt"/>
          <a:ea typeface="+mn-ea"/>
          <a:cs typeface="+mn-cs"/>
        </a:defRPr>
      </a:lvl8pPr>
      <a:lvl9pPr marL="1851660" algn="l" defTabSz="462915" rtl="0" eaLnBrk="1" latinLnBrk="0" hangingPunct="1">
        <a:defRPr sz="91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8.svg"/></Relationships>
</file>

<file path=ppt/slides/_rels/slide1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31.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hyperlink" Target="https://www.sra.org.uk/cyber-security-review" TargetMode="External"/><Relationship Id="rId7"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www.sra.org.uk/solicitors/resources/cybercrime/" TargetMode="External"/><Relationship Id="rId5" Type="http://schemas.openxmlformats.org/officeDocument/2006/relationships/image" Target="../media/image33.sv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hyperlink" Target="https://www.gov.uk/government/statistics/cyber-security-breaches-survey-2019" TargetMode="External"/><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0.png"/><Relationship Id="rId5" Type="http://schemas.openxmlformats.org/officeDocument/2006/relationships/image" Target="../media/image39.jpeg"/><Relationship Id="rId4"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19.xml"/><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1.xml"/><Relationship Id="rId1" Type="http://schemas.openxmlformats.org/officeDocument/2006/relationships/slideLayout" Target="../slideLayouts/slideLayout19.xml"/><Relationship Id="rId4" Type="http://schemas.openxmlformats.org/officeDocument/2006/relationships/image" Target="../media/image44.jpg"/></Relationships>
</file>

<file path=ppt/slides/_rels/slide23.xml.rels><?xml version="1.0" encoding="UTF-8" standalone="yes"?>
<Relationships xmlns="http://schemas.openxmlformats.org/package/2006/relationships"><Relationship Id="rId8" Type="http://schemas.openxmlformats.org/officeDocument/2006/relationships/image" Target="../media/image50.jpg"/><Relationship Id="rId3" Type="http://schemas.openxmlformats.org/officeDocument/2006/relationships/image" Target="../media/image45.jpg"/><Relationship Id="rId7"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19.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0.png"/><Relationship Id="rId5" Type="http://schemas.openxmlformats.org/officeDocument/2006/relationships/image" Target="../media/image51.jpeg"/><Relationship Id="rId4"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40.png"/><Relationship Id="rId5" Type="http://schemas.openxmlformats.org/officeDocument/2006/relationships/image" Target="../media/image52.png"/><Relationship Id="rId4"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40.png"/><Relationship Id="rId5" Type="http://schemas.openxmlformats.org/officeDocument/2006/relationships/image" Target="../media/image53.jpeg"/><Relationship Id="rId4"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40.png"/><Relationship Id="rId5" Type="http://schemas.openxmlformats.org/officeDocument/2006/relationships/image" Target="../media/image54.png"/><Relationship Id="rId4"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5.png"/><Relationship Id="rId3" Type="http://schemas.openxmlformats.org/officeDocument/2006/relationships/image" Target="../media/image55.png"/><Relationship Id="rId7" Type="http://schemas.openxmlformats.org/officeDocument/2006/relationships/image" Target="../media/image59.png"/><Relationship Id="rId12" Type="http://schemas.openxmlformats.org/officeDocument/2006/relationships/image" Target="../media/image64.png"/><Relationship Id="rId2" Type="http://schemas.openxmlformats.org/officeDocument/2006/relationships/notesSlide" Target="../notesSlides/notesSlide27.xml"/><Relationship Id="rId1" Type="http://schemas.openxmlformats.org/officeDocument/2006/relationships/slideLayout" Target="../slideLayouts/slideLayout22.xml"/><Relationship Id="rId6" Type="http://schemas.openxmlformats.org/officeDocument/2006/relationships/image" Target="../media/image58.png"/><Relationship Id="rId11" Type="http://schemas.openxmlformats.org/officeDocument/2006/relationships/image" Target="../media/image63.png"/><Relationship Id="rId5" Type="http://schemas.openxmlformats.org/officeDocument/2006/relationships/image" Target="../media/image57.png"/><Relationship Id="rId10" Type="http://schemas.openxmlformats.org/officeDocument/2006/relationships/image" Target="../media/image62.png"/><Relationship Id="rId4" Type="http://schemas.openxmlformats.org/officeDocument/2006/relationships/image" Target="../media/image56.png"/><Relationship Id="rId9" Type="http://schemas.openxmlformats.org/officeDocument/2006/relationships/image" Target="../media/image61.png"/><Relationship Id="rId14" Type="http://schemas.openxmlformats.org/officeDocument/2006/relationships/image" Target="../media/image66.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21.xml"/><Relationship Id="rId4" Type="http://schemas.openxmlformats.org/officeDocument/2006/relationships/hyperlink" Target="mailto:ncscinfoleg@ncsc.gov.uk"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69.svg"/><Relationship Id="rId3" Type="http://schemas.openxmlformats.org/officeDocument/2006/relationships/image" Target="../media/image8.png"/><Relationship Id="rId7" Type="http://schemas.openxmlformats.org/officeDocument/2006/relationships/image" Target="../media/image68.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370.png"/><Relationship Id="rId5" Type="http://schemas.openxmlformats.org/officeDocument/2006/relationships/customXml" Target="../ink/ink1.xml"/><Relationship Id="rId4" Type="http://schemas.openxmlformats.org/officeDocument/2006/relationships/image" Target="../media/image9.svg"/></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1255425" y="1347614"/>
            <a:ext cx="6694488" cy="936104"/>
          </a:xfrm>
        </p:spPr>
        <p:txBody>
          <a:bodyPr/>
          <a:lstStyle/>
          <a:p>
            <a:pPr>
              <a:spcAft>
                <a:spcPts val="0"/>
              </a:spcAft>
            </a:pPr>
            <a:r>
              <a:rPr lang="en-GB" sz="3200" b="1" dirty="0">
                <a:effectLst/>
                <a:ea typeface="Calibri" panose="020F0502020204030204" pitchFamily="34" charset="0"/>
              </a:rPr>
              <a:t>Cybercrime – Covid-19, homeworking and changing risks</a:t>
            </a:r>
            <a:endParaRPr lang="en-GB" b="1" dirty="0">
              <a:ea typeface="ＭＳ Ｐゴシック" pitchFamily="34" charset="-128"/>
            </a:endParaRPr>
          </a:p>
        </p:txBody>
      </p:sp>
      <p:sp>
        <p:nvSpPr>
          <p:cNvPr id="3075" name="Rectangle 5"/>
          <p:cNvSpPr>
            <a:spLocks noGrp="1" noChangeArrowheads="1"/>
          </p:cNvSpPr>
          <p:nvPr>
            <p:ph type="subTitle" idx="1"/>
          </p:nvPr>
        </p:nvSpPr>
        <p:spPr>
          <a:xfrm>
            <a:off x="1290351" y="2650430"/>
            <a:ext cx="6624637" cy="1001569"/>
          </a:xfrm>
        </p:spPr>
        <p:txBody>
          <a:bodyPr/>
          <a:lstStyle/>
          <a:p>
            <a:pPr eaLnBrk="1" hangingPunct="1"/>
            <a:r>
              <a:rPr lang="en-GB" b="1" dirty="0"/>
              <a:t>Robert Loughlin</a:t>
            </a:r>
            <a:r>
              <a:rPr lang="en-GB" dirty="0"/>
              <a:t>, Executive Director, Operations and Performance,</a:t>
            </a:r>
            <a:endParaRPr lang="en-GB" dirty="0">
              <a:solidFill>
                <a:srgbClr val="262626"/>
              </a:solidFill>
              <a:ea typeface="ＭＳ Ｐゴシック" pitchFamily="34"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517A0-B83C-48B2-B68F-152116DDD8D4}"/>
              </a:ext>
            </a:extLst>
          </p:cNvPr>
          <p:cNvSpPr>
            <a:spLocks noGrp="1"/>
          </p:cNvSpPr>
          <p:nvPr>
            <p:ph type="title"/>
          </p:nvPr>
        </p:nvSpPr>
        <p:spPr/>
        <p:txBody>
          <a:bodyPr/>
          <a:lstStyle/>
          <a:p>
            <a:r>
              <a:rPr lang="en-GB" dirty="0"/>
              <a:t>What we will be covering</a:t>
            </a:r>
          </a:p>
        </p:txBody>
      </p:sp>
      <p:sp>
        <p:nvSpPr>
          <p:cNvPr id="3" name="Content Placeholder 2">
            <a:extLst>
              <a:ext uri="{FF2B5EF4-FFF2-40B4-BE49-F238E27FC236}">
                <a16:creationId xmlns:a16="http://schemas.microsoft.com/office/drawing/2014/main" id="{4ED10E7A-DB30-460C-9A89-B3F280DCF52B}"/>
              </a:ext>
            </a:extLst>
          </p:cNvPr>
          <p:cNvSpPr>
            <a:spLocks noGrp="1"/>
          </p:cNvSpPr>
          <p:nvPr>
            <p:ph idx="1"/>
          </p:nvPr>
        </p:nvSpPr>
        <p:spPr>
          <a:xfrm>
            <a:off x="250826" y="1275607"/>
            <a:ext cx="8642350" cy="3357563"/>
          </a:xfrm>
        </p:spPr>
        <p:txBody>
          <a:bodyPr/>
          <a:lstStyle/>
          <a:p>
            <a:r>
              <a:rPr lang="en-GB" sz="2400" dirty="0"/>
              <a:t>The developing situation</a:t>
            </a:r>
          </a:p>
          <a:p>
            <a:r>
              <a:rPr lang="en-GB" sz="2400" dirty="0"/>
              <a:t>Cybercrime thematic review</a:t>
            </a:r>
          </a:p>
          <a:p>
            <a:r>
              <a:rPr lang="en-GB" sz="2400" dirty="0"/>
              <a:t>National Cyber Security Centre (NCSC) update</a:t>
            </a:r>
          </a:p>
          <a:p>
            <a:r>
              <a:rPr lang="en-GB" sz="2400" dirty="0"/>
              <a:t>Q&amp;A</a:t>
            </a:r>
          </a:p>
          <a:p>
            <a:r>
              <a:rPr lang="en-GB" sz="2400" dirty="0"/>
              <a:t>What might be coming</a:t>
            </a:r>
          </a:p>
          <a:p>
            <a:r>
              <a:rPr lang="en-GB" sz="2400" dirty="0"/>
              <a:t>Top tips</a:t>
            </a:r>
          </a:p>
          <a:p>
            <a:pPr marL="0" indent="0">
              <a:buNone/>
            </a:pPr>
            <a:endParaRPr lang="en-GB" sz="2400" dirty="0"/>
          </a:p>
          <a:p>
            <a:endParaRPr lang="en-GB" sz="2400" dirty="0"/>
          </a:p>
          <a:p>
            <a:endParaRPr lang="en-GB" dirty="0"/>
          </a:p>
          <a:p>
            <a:endParaRPr lang="en-GB" dirty="0"/>
          </a:p>
          <a:p>
            <a:endParaRPr lang="en-GB" dirty="0"/>
          </a:p>
        </p:txBody>
      </p:sp>
    </p:spTree>
    <p:extLst>
      <p:ext uri="{BB962C8B-B14F-4D97-AF65-F5344CB8AC3E}">
        <p14:creationId xmlns:p14="http://schemas.microsoft.com/office/powerpoint/2010/main" val="1918200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517A0-B83C-48B2-B68F-152116DDD8D4}"/>
              </a:ext>
            </a:extLst>
          </p:cNvPr>
          <p:cNvSpPr>
            <a:spLocks noGrp="1"/>
          </p:cNvSpPr>
          <p:nvPr>
            <p:ph type="title"/>
          </p:nvPr>
        </p:nvSpPr>
        <p:spPr/>
        <p:txBody>
          <a:bodyPr/>
          <a:lstStyle/>
          <a:p>
            <a:r>
              <a:rPr lang="en-GB" dirty="0"/>
              <a:t>The developing situation</a:t>
            </a:r>
          </a:p>
        </p:txBody>
      </p:sp>
      <p:sp>
        <p:nvSpPr>
          <p:cNvPr id="3" name="Content Placeholder 2">
            <a:extLst>
              <a:ext uri="{FF2B5EF4-FFF2-40B4-BE49-F238E27FC236}">
                <a16:creationId xmlns:a16="http://schemas.microsoft.com/office/drawing/2014/main" id="{4ED10E7A-DB30-460C-9A89-B3F280DCF52B}"/>
              </a:ext>
            </a:extLst>
          </p:cNvPr>
          <p:cNvSpPr>
            <a:spLocks noGrp="1"/>
          </p:cNvSpPr>
          <p:nvPr>
            <p:ph idx="1"/>
          </p:nvPr>
        </p:nvSpPr>
        <p:spPr>
          <a:xfrm>
            <a:off x="250825" y="1275606"/>
            <a:ext cx="8642350" cy="3357563"/>
          </a:xfrm>
        </p:spPr>
        <p:txBody>
          <a:bodyPr/>
          <a:lstStyle/>
          <a:p>
            <a:pPr marL="457200" indent="-457200">
              <a:buFont typeface="Arial" panose="020B0604020202020204" pitchFamily="34" charset="0"/>
              <a:buChar char="•"/>
            </a:pPr>
            <a:r>
              <a:rPr lang="en-GB" altLang="en-US" sz="2400" dirty="0">
                <a:latin typeface="Arial" panose="020B0604020202020204" pitchFamily="34" charset="0"/>
                <a:ea typeface="ＭＳ Ｐゴシック" pitchFamily="34" charset="-128"/>
                <a:cs typeface="Arial" panose="020B0604020202020204" pitchFamily="34" charset="0"/>
              </a:rPr>
              <a:t>What we are seeing</a:t>
            </a:r>
          </a:p>
          <a:p>
            <a:pPr marL="457200" indent="-457200">
              <a:buFont typeface="Arial" panose="020B0604020202020204" pitchFamily="34" charset="0"/>
              <a:buChar char="•"/>
            </a:pPr>
            <a:r>
              <a:rPr lang="en-GB" altLang="en-US" sz="2400" dirty="0">
                <a:latin typeface="Arial" panose="020B0604020202020204" pitchFamily="34" charset="0"/>
                <a:ea typeface="ＭＳ Ｐゴシック" pitchFamily="34" charset="-128"/>
                <a:cs typeface="Arial" panose="020B0604020202020204" pitchFamily="34" charset="0"/>
              </a:rPr>
              <a:t>The impact on law firms</a:t>
            </a:r>
          </a:p>
          <a:p>
            <a:endParaRPr lang="en-GB" dirty="0"/>
          </a:p>
          <a:p>
            <a:endParaRPr lang="en-GB" dirty="0"/>
          </a:p>
          <a:p>
            <a:endParaRPr lang="en-GB" dirty="0"/>
          </a:p>
        </p:txBody>
      </p:sp>
    </p:spTree>
    <p:extLst>
      <p:ext uri="{BB962C8B-B14F-4D97-AF65-F5344CB8AC3E}">
        <p14:creationId xmlns:p14="http://schemas.microsoft.com/office/powerpoint/2010/main" val="282799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357557F7-2222-4AF1-98D1-8E5E319022D0}"/>
              </a:ext>
            </a:extLst>
          </p:cNvPr>
          <p:cNvSpPr>
            <a:spLocks noGrp="1" noChangeArrowheads="1"/>
          </p:cNvSpPr>
          <p:nvPr>
            <p:ph type="title"/>
          </p:nvPr>
        </p:nvSpPr>
        <p:spPr>
          <a:xfrm>
            <a:off x="251520" y="15094"/>
            <a:ext cx="6552728" cy="972480"/>
          </a:xfrm>
        </p:spPr>
        <p:txBody>
          <a:bodyPr/>
          <a:lstStyle/>
          <a:p>
            <a:pPr eaLnBrk="1" hangingPunct="1"/>
            <a:r>
              <a:rPr lang="en-GB" sz="2800" dirty="0">
                <a:ea typeface="ＭＳ Ｐゴシック" pitchFamily="34" charset="-128"/>
              </a:rPr>
              <a:t>Cybercrime – the trends</a:t>
            </a:r>
          </a:p>
        </p:txBody>
      </p:sp>
      <p:sp>
        <p:nvSpPr>
          <p:cNvPr id="5" name="TextBox 4">
            <a:extLst>
              <a:ext uri="{FF2B5EF4-FFF2-40B4-BE49-F238E27FC236}">
                <a16:creationId xmlns:a16="http://schemas.microsoft.com/office/drawing/2014/main" id="{B06F4E84-AC9B-4B48-95CC-A81A8CD8CE39}"/>
              </a:ext>
            </a:extLst>
          </p:cNvPr>
          <p:cNvSpPr txBox="1"/>
          <p:nvPr/>
        </p:nvSpPr>
        <p:spPr>
          <a:xfrm>
            <a:off x="251520" y="2406423"/>
            <a:ext cx="2615389" cy="2677656"/>
          </a:xfrm>
          <a:prstGeom prst="rect">
            <a:avLst/>
          </a:prstGeom>
          <a:noFill/>
        </p:spPr>
        <p:txBody>
          <a:bodyPr wrap="square" rtlCol="0">
            <a:spAutoFit/>
          </a:bodyPr>
          <a:lstStyle/>
          <a:p>
            <a:r>
              <a:rPr lang="en-GB" dirty="0"/>
              <a:t>Cybercriminals are developing &amp; boosting their attacks at an alarming rate</a:t>
            </a:r>
          </a:p>
          <a:p>
            <a:endParaRPr lang="en-GB" sz="1600" dirty="0"/>
          </a:p>
          <a:p>
            <a:r>
              <a:rPr lang="en-GB" sz="1600" dirty="0"/>
              <a:t>Jurgen Stock, </a:t>
            </a:r>
          </a:p>
          <a:p>
            <a:r>
              <a:rPr lang="en-GB" sz="1600" dirty="0"/>
              <a:t>INTERPOL</a:t>
            </a:r>
            <a:endParaRPr lang="en-GB" dirty="0"/>
          </a:p>
        </p:txBody>
      </p:sp>
      <p:sp>
        <p:nvSpPr>
          <p:cNvPr id="10" name="Rectangle: Rounded Corners 9">
            <a:extLst>
              <a:ext uri="{FF2B5EF4-FFF2-40B4-BE49-F238E27FC236}">
                <a16:creationId xmlns:a16="http://schemas.microsoft.com/office/drawing/2014/main" id="{B84B5943-D7FF-4312-99A5-70EFEFBB4AFE}"/>
              </a:ext>
            </a:extLst>
          </p:cNvPr>
          <p:cNvSpPr/>
          <p:nvPr/>
        </p:nvSpPr>
        <p:spPr bwMode="auto">
          <a:xfrm>
            <a:off x="251520" y="1131590"/>
            <a:ext cx="2520118" cy="3888432"/>
          </a:xfrm>
          <a:prstGeom prst="round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charset="0"/>
            </a:endParaRPr>
          </a:p>
        </p:txBody>
      </p:sp>
      <p:sp>
        <p:nvSpPr>
          <p:cNvPr id="15" name="Rectangle: Rounded Corners 14">
            <a:extLst>
              <a:ext uri="{FF2B5EF4-FFF2-40B4-BE49-F238E27FC236}">
                <a16:creationId xmlns:a16="http://schemas.microsoft.com/office/drawing/2014/main" id="{82D36167-CD77-4FC4-8CA6-9F2B2EF88B1E}"/>
              </a:ext>
            </a:extLst>
          </p:cNvPr>
          <p:cNvSpPr/>
          <p:nvPr/>
        </p:nvSpPr>
        <p:spPr bwMode="auto">
          <a:xfrm>
            <a:off x="3330578" y="1131590"/>
            <a:ext cx="2520118" cy="3888432"/>
          </a:xfrm>
          <a:prstGeom prst="roundRect">
            <a:avLst/>
          </a:prstGeom>
          <a:noFill/>
          <a:ln w="9525" cap="flat" cmpd="sng" algn="ctr">
            <a:solidFill>
              <a:srgbClr val="B5003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charset="0"/>
            </a:endParaRPr>
          </a:p>
        </p:txBody>
      </p:sp>
      <p:sp>
        <p:nvSpPr>
          <p:cNvPr id="16" name="Rectangle: Rounded Corners 15">
            <a:extLst>
              <a:ext uri="{FF2B5EF4-FFF2-40B4-BE49-F238E27FC236}">
                <a16:creationId xmlns:a16="http://schemas.microsoft.com/office/drawing/2014/main" id="{047FA909-F5A4-4C2B-8802-457EAA2D39C4}"/>
              </a:ext>
            </a:extLst>
          </p:cNvPr>
          <p:cNvSpPr/>
          <p:nvPr/>
        </p:nvSpPr>
        <p:spPr bwMode="auto">
          <a:xfrm>
            <a:off x="6365831" y="1131590"/>
            <a:ext cx="2520118" cy="3888432"/>
          </a:xfrm>
          <a:prstGeom prst="roundRect">
            <a:avLst/>
          </a:prstGeom>
          <a:noFill/>
          <a:ln w="9525" cap="flat" cmpd="sng" algn="ctr">
            <a:solidFill>
              <a:srgbClr val="B5003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charset="0"/>
            </a:endParaRPr>
          </a:p>
        </p:txBody>
      </p:sp>
      <p:sp>
        <p:nvSpPr>
          <p:cNvPr id="17" name="TextBox 16">
            <a:extLst>
              <a:ext uri="{FF2B5EF4-FFF2-40B4-BE49-F238E27FC236}">
                <a16:creationId xmlns:a16="http://schemas.microsoft.com/office/drawing/2014/main" id="{AE14CB6D-F2B9-4001-8870-B8A1BDFC67D3}"/>
              </a:ext>
            </a:extLst>
          </p:cNvPr>
          <p:cNvSpPr txBox="1"/>
          <p:nvPr/>
        </p:nvSpPr>
        <p:spPr>
          <a:xfrm>
            <a:off x="6409636" y="2381276"/>
            <a:ext cx="2520119" cy="3046988"/>
          </a:xfrm>
          <a:prstGeom prst="rect">
            <a:avLst/>
          </a:prstGeom>
          <a:noFill/>
        </p:spPr>
        <p:txBody>
          <a:bodyPr wrap="square" rtlCol="0">
            <a:spAutoFit/>
          </a:bodyPr>
          <a:lstStyle/>
          <a:p>
            <a:pPr algn="l"/>
            <a:endParaRPr lang="en-GB" dirty="0"/>
          </a:p>
          <a:p>
            <a:r>
              <a:rPr lang="en-GB" dirty="0"/>
              <a:t>Ransomware is a growing threat</a:t>
            </a:r>
          </a:p>
          <a:p>
            <a:r>
              <a:rPr lang="en-GB" dirty="0"/>
              <a:t>- globally cases doubled in 2020</a:t>
            </a:r>
          </a:p>
          <a:p>
            <a:endParaRPr lang="en-GB" sz="1600" i="1" dirty="0"/>
          </a:p>
          <a:p>
            <a:r>
              <a:rPr lang="en-GB" sz="1600" dirty="0"/>
              <a:t>Cybersecurity researchers</a:t>
            </a:r>
          </a:p>
          <a:p>
            <a:endParaRPr lang="en-GB" dirty="0"/>
          </a:p>
        </p:txBody>
      </p:sp>
      <p:sp>
        <p:nvSpPr>
          <p:cNvPr id="18" name="TextBox 17">
            <a:extLst>
              <a:ext uri="{FF2B5EF4-FFF2-40B4-BE49-F238E27FC236}">
                <a16:creationId xmlns:a16="http://schemas.microsoft.com/office/drawing/2014/main" id="{5FC0CA55-1A1A-4CE0-AC5E-DA9EA2904EDE}"/>
              </a:ext>
            </a:extLst>
          </p:cNvPr>
          <p:cNvSpPr txBox="1"/>
          <p:nvPr/>
        </p:nvSpPr>
        <p:spPr>
          <a:xfrm>
            <a:off x="3356311" y="2643757"/>
            <a:ext cx="2520118" cy="2431435"/>
          </a:xfrm>
          <a:prstGeom prst="rect">
            <a:avLst/>
          </a:prstGeom>
          <a:noFill/>
        </p:spPr>
        <p:txBody>
          <a:bodyPr wrap="square" rtlCol="0">
            <a:spAutoFit/>
          </a:bodyPr>
          <a:lstStyle/>
          <a:p>
            <a:r>
              <a:rPr lang="en-GB" dirty="0"/>
              <a:t>300% increase in phishing emails during first two months of lockdown </a:t>
            </a:r>
          </a:p>
          <a:p>
            <a:endParaRPr lang="en-GB" sz="1600" i="1" dirty="0"/>
          </a:p>
          <a:p>
            <a:r>
              <a:rPr lang="en-GB" sz="1600" dirty="0"/>
              <a:t>NCSC</a:t>
            </a:r>
          </a:p>
        </p:txBody>
      </p:sp>
      <p:pic>
        <p:nvPicPr>
          <p:cNvPr id="23" name="Graphic 22" descr="Open envelope">
            <a:extLst>
              <a:ext uri="{FF2B5EF4-FFF2-40B4-BE49-F238E27FC236}">
                <a16:creationId xmlns:a16="http://schemas.microsoft.com/office/drawing/2014/main" id="{E1224D59-1FB1-4ABD-8CF3-65DCDD4BAB6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3951981" y="1267655"/>
            <a:ext cx="1240038" cy="1240038"/>
          </a:xfrm>
          <a:prstGeom prst="rect">
            <a:avLst/>
          </a:prstGeom>
        </p:spPr>
      </p:pic>
      <p:pic>
        <p:nvPicPr>
          <p:cNvPr id="7" name="Graphic 6" descr="Bio-hazard">
            <a:extLst>
              <a:ext uri="{FF2B5EF4-FFF2-40B4-BE49-F238E27FC236}">
                <a16:creationId xmlns:a16="http://schemas.microsoft.com/office/drawing/2014/main" id="{87BEAAF7-8D51-4441-B9C6-54BCB14ABB5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91558" y="1195646"/>
            <a:ext cx="1240038" cy="1240038"/>
          </a:xfrm>
          <a:prstGeom prst="rect">
            <a:avLst/>
          </a:prstGeom>
        </p:spPr>
      </p:pic>
      <p:pic>
        <p:nvPicPr>
          <p:cNvPr id="9" name="Graphic 8" descr="Lock">
            <a:extLst>
              <a:ext uri="{FF2B5EF4-FFF2-40B4-BE49-F238E27FC236}">
                <a16:creationId xmlns:a16="http://schemas.microsoft.com/office/drawing/2014/main" id="{FFD79C10-9E16-488B-8C9F-948AD192304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012404" y="1312678"/>
            <a:ext cx="1240038" cy="124003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357557F7-2222-4AF1-98D1-8E5E319022D0}"/>
              </a:ext>
            </a:extLst>
          </p:cNvPr>
          <p:cNvSpPr>
            <a:spLocks noGrp="1" noChangeArrowheads="1"/>
          </p:cNvSpPr>
          <p:nvPr>
            <p:ph type="title"/>
          </p:nvPr>
        </p:nvSpPr>
        <p:spPr>
          <a:xfrm>
            <a:off x="251520" y="15094"/>
            <a:ext cx="6480720" cy="972480"/>
          </a:xfrm>
        </p:spPr>
        <p:txBody>
          <a:bodyPr/>
          <a:lstStyle/>
          <a:p>
            <a:pPr eaLnBrk="1" hangingPunct="1"/>
            <a:r>
              <a:rPr lang="en-GB" sz="2800" dirty="0">
                <a:ea typeface="ＭＳ Ｐゴシック" pitchFamily="34" charset="-128"/>
              </a:rPr>
              <a:t>The consequences</a:t>
            </a:r>
          </a:p>
        </p:txBody>
      </p:sp>
      <p:sp>
        <p:nvSpPr>
          <p:cNvPr id="5" name="TextBox 4">
            <a:extLst>
              <a:ext uri="{FF2B5EF4-FFF2-40B4-BE49-F238E27FC236}">
                <a16:creationId xmlns:a16="http://schemas.microsoft.com/office/drawing/2014/main" id="{B06F4E84-AC9B-4B48-95CC-A81A8CD8CE39}"/>
              </a:ext>
            </a:extLst>
          </p:cNvPr>
          <p:cNvSpPr txBox="1"/>
          <p:nvPr/>
        </p:nvSpPr>
        <p:spPr>
          <a:xfrm>
            <a:off x="251519" y="3013089"/>
            <a:ext cx="2520117" cy="1569660"/>
          </a:xfrm>
          <a:prstGeom prst="rect">
            <a:avLst/>
          </a:prstGeom>
          <a:noFill/>
        </p:spPr>
        <p:txBody>
          <a:bodyPr wrap="square" rtlCol="0">
            <a:spAutoFit/>
          </a:bodyPr>
          <a:lstStyle/>
          <a:p>
            <a:r>
              <a:rPr lang="en-GB" dirty="0"/>
              <a:t>£2.5m stolen in the first six months of this year</a:t>
            </a:r>
          </a:p>
        </p:txBody>
      </p:sp>
      <p:sp>
        <p:nvSpPr>
          <p:cNvPr id="10" name="Rectangle: Rounded Corners 9">
            <a:extLst>
              <a:ext uri="{FF2B5EF4-FFF2-40B4-BE49-F238E27FC236}">
                <a16:creationId xmlns:a16="http://schemas.microsoft.com/office/drawing/2014/main" id="{B84B5943-D7FF-4312-99A5-70EFEFBB4AFE}"/>
              </a:ext>
            </a:extLst>
          </p:cNvPr>
          <p:cNvSpPr/>
          <p:nvPr/>
        </p:nvSpPr>
        <p:spPr bwMode="auto">
          <a:xfrm>
            <a:off x="251520" y="1131590"/>
            <a:ext cx="2520118" cy="3888432"/>
          </a:xfrm>
          <a:prstGeom prst="round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charset="0"/>
            </a:endParaRPr>
          </a:p>
        </p:txBody>
      </p:sp>
      <p:sp>
        <p:nvSpPr>
          <p:cNvPr id="15" name="Rectangle: Rounded Corners 14">
            <a:extLst>
              <a:ext uri="{FF2B5EF4-FFF2-40B4-BE49-F238E27FC236}">
                <a16:creationId xmlns:a16="http://schemas.microsoft.com/office/drawing/2014/main" id="{82D36167-CD77-4FC4-8CA6-9F2B2EF88B1E}"/>
              </a:ext>
            </a:extLst>
          </p:cNvPr>
          <p:cNvSpPr/>
          <p:nvPr/>
        </p:nvSpPr>
        <p:spPr bwMode="auto">
          <a:xfrm>
            <a:off x="3330578" y="1131590"/>
            <a:ext cx="2520118" cy="3888432"/>
          </a:xfrm>
          <a:prstGeom prst="roundRect">
            <a:avLst/>
          </a:prstGeom>
          <a:noFill/>
          <a:ln w="9525" cap="flat" cmpd="sng" algn="ctr">
            <a:solidFill>
              <a:srgbClr val="B5003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charset="0"/>
            </a:endParaRPr>
          </a:p>
        </p:txBody>
      </p:sp>
      <p:sp>
        <p:nvSpPr>
          <p:cNvPr id="16" name="Rectangle: Rounded Corners 15">
            <a:extLst>
              <a:ext uri="{FF2B5EF4-FFF2-40B4-BE49-F238E27FC236}">
                <a16:creationId xmlns:a16="http://schemas.microsoft.com/office/drawing/2014/main" id="{047FA909-F5A4-4C2B-8802-457EAA2D39C4}"/>
              </a:ext>
            </a:extLst>
          </p:cNvPr>
          <p:cNvSpPr/>
          <p:nvPr/>
        </p:nvSpPr>
        <p:spPr bwMode="auto">
          <a:xfrm>
            <a:off x="6365831" y="1131590"/>
            <a:ext cx="2520118" cy="3888432"/>
          </a:xfrm>
          <a:prstGeom prst="roundRect">
            <a:avLst/>
          </a:prstGeom>
          <a:noFill/>
          <a:ln w="9525" cap="flat" cmpd="sng" algn="ctr">
            <a:solidFill>
              <a:srgbClr val="B5003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charset="0"/>
            </a:endParaRPr>
          </a:p>
        </p:txBody>
      </p:sp>
      <p:sp>
        <p:nvSpPr>
          <p:cNvPr id="17" name="TextBox 16">
            <a:extLst>
              <a:ext uri="{FF2B5EF4-FFF2-40B4-BE49-F238E27FC236}">
                <a16:creationId xmlns:a16="http://schemas.microsoft.com/office/drawing/2014/main" id="{AE14CB6D-F2B9-4001-8870-B8A1BDFC67D3}"/>
              </a:ext>
            </a:extLst>
          </p:cNvPr>
          <p:cNvSpPr txBox="1"/>
          <p:nvPr/>
        </p:nvSpPr>
        <p:spPr>
          <a:xfrm>
            <a:off x="6447366" y="2643757"/>
            <a:ext cx="2520119" cy="1200329"/>
          </a:xfrm>
          <a:prstGeom prst="rect">
            <a:avLst/>
          </a:prstGeom>
          <a:noFill/>
        </p:spPr>
        <p:txBody>
          <a:bodyPr wrap="square" rtlCol="0">
            <a:spAutoFit/>
          </a:bodyPr>
          <a:lstStyle/>
          <a:p>
            <a:pPr algn="l"/>
            <a:endParaRPr lang="en-GB" dirty="0"/>
          </a:p>
          <a:p>
            <a:r>
              <a:rPr lang="en-GB" dirty="0"/>
              <a:t>High costs for affected firms too</a:t>
            </a:r>
          </a:p>
        </p:txBody>
      </p:sp>
      <p:sp>
        <p:nvSpPr>
          <p:cNvPr id="18" name="TextBox 17">
            <a:extLst>
              <a:ext uri="{FF2B5EF4-FFF2-40B4-BE49-F238E27FC236}">
                <a16:creationId xmlns:a16="http://schemas.microsoft.com/office/drawing/2014/main" id="{5FC0CA55-1A1A-4CE0-AC5E-DA9EA2904EDE}"/>
              </a:ext>
            </a:extLst>
          </p:cNvPr>
          <p:cNvSpPr txBox="1"/>
          <p:nvPr/>
        </p:nvSpPr>
        <p:spPr>
          <a:xfrm>
            <a:off x="3356311" y="2643757"/>
            <a:ext cx="2520118" cy="1569660"/>
          </a:xfrm>
          <a:prstGeom prst="rect">
            <a:avLst/>
          </a:prstGeom>
          <a:noFill/>
        </p:spPr>
        <p:txBody>
          <a:bodyPr wrap="square" rtlCol="0">
            <a:spAutoFit/>
          </a:bodyPr>
          <a:lstStyle/>
          <a:p>
            <a:pPr algn="l"/>
            <a:endParaRPr lang="en-GB" dirty="0"/>
          </a:p>
          <a:p>
            <a:r>
              <a:rPr lang="en-GB" dirty="0"/>
              <a:t>Losses are not just financial for victims</a:t>
            </a:r>
          </a:p>
        </p:txBody>
      </p:sp>
      <p:pic>
        <p:nvPicPr>
          <p:cNvPr id="20" name="Picture 19" descr="Pound">
            <a:extLst>
              <a:ext uri="{FF2B5EF4-FFF2-40B4-BE49-F238E27FC236}">
                <a16:creationId xmlns:a16="http://schemas.microsoft.com/office/drawing/2014/main" id="{74414C98-4B8D-4FEF-A3C4-08CD46728CB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830486" y="1599520"/>
            <a:ext cx="1257307" cy="1257307"/>
          </a:xfrm>
          <a:prstGeom prst="rect">
            <a:avLst/>
          </a:prstGeom>
        </p:spPr>
      </p:pic>
      <p:pic>
        <p:nvPicPr>
          <p:cNvPr id="23" name="Graphic 22" descr="Meeting">
            <a:extLst>
              <a:ext uri="{FF2B5EF4-FFF2-40B4-BE49-F238E27FC236}">
                <a16:creationId xmlns:a16="http://schemas.microsoft.com/office/drawing/2014/main" id="{E1224D59-1FB1-4ABD-8CF3-65DCDD4BAB6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7066660" y="1558582"/>
            <a:ext cx="1240038" cy="1240038"/>
          </a:xfrm>
          <a:prstGeom prst="rect">
            <a:avLst/>
          </a:prstGeom>
        </p:spPr>
      </p:pic>
      <p:pic>
        <p:nvPicPr>
          <p:cNvPr id="14" name="Graphic 13" descr="Confused person">
            <a:extLst>
              <a:ext uri="{FF2B5EF4-FFF2-40B4-BE49-F238E27FC236}">
                <a16:creationId xmlns:a16="http://schemas.microsoft.com/office/drawing/2014/main" id="{E66BE501-1E7F-4148-BB90-30474B97C94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003506" y="1602303"/>
            <a:ext cx="1240038" cy="1240038"/>
          </a:xfrm>
          <a:prstGeom prst="rect">
            <a:avLst/>
          </a:prstGeom>
        </p:spPr>
      </p:pic>
    </p:spTree>
    <p:extLst>
      <p:ext uri="{BB962C8B-B14F-4D97-AF65-F5344CB8AC3E}">
        <p14:creationId xmlns:p14="http://schemas.microsoft.com/office/powerpoint/2010/main" val="249580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357557F7-2222-4AF1-98D1-8E5E319022D0}"/>
              </a:ext>
            </a:extLst>
          </p:cNvPr>
          <p:cNvSpPr>
            <a:spLocks noGrp="1" noChangeArrowheads="1"/>
          </p:cNvSpPr>
          <p:nvPr>
            <p:ph type="title"/>
          </p:nvPr>
        </p:nvSpPr>
        <p:spPr>
          <a:xfrm>
            <a:off x="251520" y="15094"/>
            <a:ext cx="6480720" cy="972480"/>
          </a:xfrm>
        </p:spPr>
        <p:txBody>
          <a:bodyPr/>
          <a:lstStyle/>
          <a:p>
            <a:pPr eaLnBrk="1" hangingPunct="1"/>
            <a:r>
              <a:rPr lang="en-GB" sz="2800" dirty="0">
                <a:ea typeface="ＭＳ Ｐゴシック" pitchFamily="34" charset="-128"/>
              </a:rPr>
              <a:t>How we are responding</a:t>
            </a:r>
          </a:p>
        </p:txBody>
      </p:sp>
      <p:sp>
        <p:nvSpPr>
          <p:cNvPr id="5" name="TextBox 4">
            <a:extLst>
              <a:ext uri="{FF2B5EF4-FFF2-40B4-BE49-F238E27FC236}">
                <a16:creationId xmlns:a16="http://schemas.microsoft.com/office/drawing/2014/main" id="{B06F4E84-AC9B-4B48-95CC-A81A8CD8CE39}"/>
              </a:ext>
            </a:extLst>
          </p:cNvPr>
          <p:cNvSpPr txBox="1"/>
          <p:nvPr/>
        </p:nvSpPr>
        <p:spPr>
          <a:xfrm>
            <a:off x="291728" y="1347614"/>
            <a:ext cx="8528743" cy="2973122"/>
          </a:xfrm>
          <a:prstGeom prst="rect">
            <a:avLst/>
          </a:prstGeom>
          <a:noFill/>
        </p:spPr>
        <p:txBody>
          <a:bodyPr wrap="square" rtlCol="0">
            <a:spAutoFit/>
          </a:bodyPr>
          <a:lstStyle/>
          <a:p>
            <a:pPr marL="342900" indent="-342900" algn="l">
              <a:spcBef>
                <a:spcPct val="20000"/>
              </a:spcBef>
              <a:buClr>
                <a:srgbClr val="9E1B34"/>
              </a:buClr>
              <a:buFont typeface="Arial" panose="020B0604020202020204" pitchFamily="34" charset="0"/>
              <a:buChar char="•"/>
            </a:pPr>
            <a:r>
              <a:rPr lang="en-GB" dirty="0">
                <a:solidFill>
                  <a:srgbClr val="262626"/>
                </a:solidFill>
                <a:latin typeface="+mn-lt"/>
              </a:rPr>
              <a:t>Enforcement Strategy – taking a proportionate approach</a:t>
            </a:r>
          </a:p>
          <a:p>
            <a:pPr marL="342900" indent="-342900" algn="l">
              <a:spcBef>
                <a:spcPct val="20000"/>
              </a:spcBef>
              <a:buClr>
                <a:srgbClr val="9E1B34"/>
              </a:buClr>
              <a:buFont typeface="Arial" panose="020B0604020202020204" pitchFamily="34" charset="0"/>
              <a:buChar char="•"/>
            </a:pPr>
            <a:endParaRPr lang="en-GB" dirty="0">
              <a:solidFill>
                <a:srgbClr val="262626"/>
              </a:solidFill>
              <a:latin typeface="+mn-lt"/>
            </a:endParaRPr>
          </a:p>
          <a:p>
            <a:pPr marL="342900" indent="-342900" algn="l">
              <a:spcBef>
                <a:spcPct val="20000"/>
              </a:spcBef>
              <a:buClr>
                <a:srgbClr val="9E1B34"/>
              </a:buClr>
              <a:buFont typeface="Arial" panose="020B0604020202020204" pitchFamily="34" charset="0"/>
              <a:buChar char="•"/>
            </a:pPr>
            <a:r>
              <a:rPr lang="en-GB" dirty="0">
                <a:solidFill>
                  <a:srgbClr val="262626"/>
                </a:solidFill>
                <a:latin typeface="+mn-lt"/>
              </a:rPr>
              <a:t>Risk Outlook has the latest NCSC guidance</a:t>
            </a:r>
          </a:p>
          <a:p>
            <a:pPr marL="342900" indent="-342900" algn="l">
              <a:spcBef>
                <a:spcPct val="20000"/>
              </a:spcBef>
              <a:buClr>
                <a:srgbClr val="9E1B34"/>
              </a:buClr>
              <a:buFont typeface="Arial" panose="020B0604020202020204" pitchFamily="34" charset="0"/>
              <a:buChar char="•"/>
            </a:pPr>
            <a:endParaRPr lang="en-GB" dirty="0">
              <a:solidFill>
                <a:srgbClr val="262626"/>
              </a:solidFill>
              <a:latin typeface="+mn-lt"/>
            </a:endParaRPr>
          </a:p>
          <a:p>
            <a:pPr marL="342900" indent="-342900" algn="l">
              <a:spcBef>
                <a:spcPct val="20000"/>
              </a:spcBef>
              <a:buClr>
                <a:srgbClr val="9E1B34"/>
              </a:buClr>
              <a:buFont typeface="Arial" panose="020B0604020202020204" pitchFamily="34" charset="0"/>
              <a:buChar char="•"/>
            </a:pPr>
            <a:r>
              <a:rPr lang="en-GB" dirty="0">
                <a:solidFill>
                  <a:srgbClr val="262626"/>
                </a:solidFill>
                <a:latin typeface="+mn-lt"/>
              </a:rPr>
              <a:t>Help and guidance on our website –our latest thematic review </a:t>
            </a:r>
          </a:p>
          <a:p>
            <a:pPr marL="342900" indent="-342900" algn="l">
              <a:buFont typeface="Arial" panose="020B0604020202020204" pitchFamily="34" charset="0"/>
              <a:buChar char="•"/>
            </a:pPr>
            <a:endParaRPr lang="en-GB" dirty="0"/>
          </a:p>
        </p:txBody>
      </p:sp>
    </p:spTree>
    <p:extLst>
      <p:ext uri="{BB962C8B-B14F-4D97-AF65-F5344CB8AC3E}">
        <p14:creationId xmlns:p14="http://schemas.microsoft.com/office/powerpoint/2010/main" val="4143190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1259632" y="1491630"/>
            <a:ext cx="6694488" cy="1101725"/>
          </a:xfrm>
        </p:spPr>
        <p:txBody>
          <a:bodyPr/>
          <a:lstStyle/>
          <a:p>
            <a:pPr>
              <a:spcAft>
                <a:spcPts val="0"/>
              </a:spcAft>
            </a:pPr>
            <a:r>
              <a:rPr lang="en-GB" sz="3200" b="1" dirty="0">
                <a:effectLst/>
                <a:latin typeface="+mn-lt"/>
                <a:ea typeface="Calibri" panose="020F0502020204030204" pitchFamily="34" charset="0"/>
              </a:rPr>
              <a:t>Cybercrime</a:t>
            </a:r>
            <a:r>
              <a:rPr lang="en-GB" sz="3200" dirty="0">
                <a:effectLst/>
                <a:latin typeface="+mn-lt"/>
                <a:ea typeface="Calibri" panose="020F0502020204030204" pitchFamily="34" charset="0"/>
              </a:rPr>
              <a:t> </a:t>
            </a:r>
            <a:r>
              <a:rPr lang="en-GB" sz="3200" b="1" dirty="0">
                <a:effectLst/>
                <a:latin typeface="+mn-lt"/>
                <a:ea typeface="Calibri" panose="020F0502020204030204" pitchFamily="34" charset="0"/>
              </a:rPr>
              <a:t>t</a:t>
            </a:r>
            <a:r>
              <a:rPr lang="en-GB" b="1" dirty="0">
                <a:latin typeface="+mn-lt"/>
                <a:ea typeface="Calibri" panose="020F0502020204030204" pitchFamily="34" charset="0"/>
              </a:rPr>
              <a:t>hematic review</a:t>
            </a:r>
            <a:endParaRPr lang="en-GB" b="1" dirty="0">
              <a:latin typeface="+mn-lt"/>
              <a:ea typeface="ＭＳ Ｐゴシック" pitchFamily="34" charset="-128"/>
            </a:endParaRPr>
          </a:p>
        </p:txBody>
      </p:sp>
      <p:sp>
        <p:nvSpPr>
          <p:cNvPr id="3075" name="Rectangle 5"/>
          <p:cNvSpPr>
            <a:spLocks noGrp="1" noChangeArrowheads="1"/>
          </p:cNvSpPr>
          <p:nvPr>
            <p:ph type="subTitle" idx="1"/>
          </p:nvPr>
        </p:nvSpPr>
        <p:spPr>
          <a:xfrm>
            <a:off x="1259632" y="2568450"/>
            <a:ext cx="6624637" cy="1101726"/>
          </a:xfrm>
        </p:spPr>
        <p:txBody>
          <a:bodyPr/>
          <a:lstStyle/>
          <a:p>
            <a:pPr eaLnBrk="1" hangingPunct="1"/>
            <a:r>
              <a:rPr lang="en-GB" dirty="0">
                <a:solidFill>
                  <a:srgbClr val="262626"/>
                </a:solidFill>
                <a:ea typeface="ＭＳ Ｐゴシック" pitchFamily="34" charset="-128"/>
              </a:rPr>
              <a:t>Rachel Clements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4E581-5023-4783-B18C-F92CC8A2E197}"/>
              </a:ext>
            </a:extLst>
          </p:cNvPr>
          <p:cNvSpPr>
            <a:spLocks noGrp="1"/>
          </p:cNvSpPr>
          <p:nvPr>
            <p:ph type="title"/>
          </p:nvPr>
        </p:nvSpPr>
        <p:spPr>
          <a:xfrm>
            <a:off x="250825" y="195263"/>
            <a:ext cx="4895850" cy="857250"/>
          </a:xfrm>
        </p:spPr>
        <p:txBody>
          <a:bodyPr wrap="square" anchor="ctr">
            <a:normAutofit/>
          </a:bodyPr>
          <a:lstStyle/>
          <a:p>
            <a:pPr>
              <a:lnSpc>
                <a:spcPct val="90000"/>
              </a:lnSpc>
            </a:pPr>
            <a:r>
              <a:rPr lang="en-GB" sz="2700" dirty="0"/>
              <a:t>How risks looked in our review</a:t>
            </a:r>
          </a:p>
        </p:txBody>
      </p:sp>
      <p:sp>
        <p:nvSpPr>
          <p:cNvPr id="4" name="Content Placeholder 3">
            <a:extLst>
              <a:ext uri="{FF2B5EF4-FFF2-40B4-BE49-F238E27FC236}">
                <a16:creationId xmlns:a16="http://schemas.microsoft.com/office/drawing/2014/main" id="{13E84C2E-74CA-4929-87CA-98F86274DAEF}"/>
              </a:ext>
            </a:extLst>
          </p:cNvPr>
          <p:cNvSpPr txBox="1">
            <a:spLocks noGrp="1"/>
          </p:cNvSpPr>
          <p:nvPr>
            <p:ph sz="half" idx="1"/>
          </p:nvPr>
        </p:nvSpPr>
        <p:spPr>
          <a:xfrm>
            <a:off x="250825" y="1428750"/>
            <a:ext cx="3889127" cy="3357563"/>
          </a:xfrm>
        </p:spPr>
        <p:txBody>
          <a:bodyPr wrap="square" anchor="t">
            <a:normAutofit/>
          </a:bodyPr>
          <a:lstStyle/>
          <a:p>
            <a:pPr>
              <a:lnSpc>
                <a:spcPct val="90000"/>
              </a:lnSpc>
            </a:pPr>
            <a:r>
              <a:rPr lang="en-GB" sz="2400" dirty="0"/>
              <a:t>£4m stolen from 23 firms</a:t>
            </a:r>
          </a:p>
          <a:p>
            <a:pPr>
              <a:lnSpc>
                <a:spcPct val="90000"/>
              </a:lnSpc>
            </a:pPr>
            <a:r>
              <a:rPr lang="en-GB" sz="2400" dirty="0"/>
              <a:t>£400k paid by firms</a:t>
            </a:r>
          </a:p>
          <a:p>
            <a:pPr>
              <a:lnSpc>
                <a:spcPct val="90000"/>
              </a:lnSpc>
            </a:pPr>
            <a:r>
              <a:rPr lang="en-GB" sz="2400" dirty="0"/>
              <a:t>Data security &amp; governance</a:t>
            </a:r>
          </a:p>
          <a:p>
            <a:pPr>
              <a:lnSpc>
                <a:spcPct val="90000"/>
              </a:lnSpc>
            </a:pPr>
            <a:r>
              <a:rPr lang="en-GB" sz="2400" dirty="0"/>
              <a:t>Email modification fraud</a:t>
            </a:r>
          </a:p>
          <a:p>
            <a:pPr>
              <a:lnSpc>
                <a:spcPct val="90000"/>
              </a:lnSpc>
            </a:pPr>
            <a:r>
              <a:rPr lang="en-GB" sz="2400" dirty="0"/>
              <a:t>Phishing and vishing</a:t>
            </a:r>
          </a:p>
          <a:p>
            <a:pPr>
              <a:lnSpc>
                <a:spcPct val="90000"/>
              </a:lnSpc>
            </a:pPr>
            <a:r>
              <a:rPr lang="en-GB" sz="2400" dirty="0"/>
              <a:t>Ransomware</a:t>
            </a:r>
          </a:p>
          <a:p>
            <a:pPr>
              <a:lnSpc>
                <a:spcPct val="90000"/>
              </a:lnSpc>
            </a:pPr>
            <a:endParaRPr lang="en-GB" sz="2200" dirty="0"/>
          </a:p>
        </p:txBody>
      </p:sp>
      <p:pic>
        <p:nvPicPr>
          <p:cNvPr id="6" name="Content Placeholder 6" descr="Businesswoman with laptop talking in meeting">
            <a:extLst>
              <a:ext uri="{FF2B5EF4-FFF2-40B4-BE49-F238E27FC236}">
                <a16:creationId xmlns:a16="http://schemas.microsoft.com/office/drawing/2014/main" id="{6771FBAF-CAAD-4EB1-9135-58B273C0F7D9}"/>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colorTemperature colorTemp="6774"/>
                    </a14:imgEffect>
                    <a14:imgEffect>
                      <a14:saturation sat="153000"/>
                    </a14:imgEffect>
                  </a14:imgLayer>
                </a14:imgProps>
              </a:ext>
              <a:ext uri="{28A0092B-C50C-407E-A947-70E740481C1C}">
                <a14:useLocalDpi xmlns:a14="http://schemas.microsoft.com/office/drawing/2010/main" val="0"/>
              </a:ext>
            </a:extLst>
          </a:blip>
          <a:srcRect l="8472" r="17644" b="-1"/>
          <a:stretch/>
        </p:blipFill>
        <p:spPr bwMode="auto">
          <a:xfrm>
            <a:off x="4858761" y="1347614"/>
            <a:ext cx="4034413" cy="2952328"/>
          </a:xfrm>
          <a:prstGeom prst="rect">
            <a:avLst/>
          </a:prstGeom>
          <a:noFill/>
          <a:ln w="9525">
            <a:noFill/>
            <a:miter lim="800000"/>
            <a:headEnd/>
            <a:tailEnd/>
          </a:ln>
        </p:spPr>
      </p:pic>
    </p:spTree>
    <p:extLst>
      <p:ext uri="{BB962C8B-B14F-4D97-AF65-F5344CB8AC3E}">
        <p14:creationId xmlns:p14="http://schemas.microsoft.com/office/powerpoint/2010/main" val="4146481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03607AA-A4E6-4C31-A378-75783F5C3056}"/>
              </a:ext>
            </a:extLst>
          </p:cNvPr>
          <p:cNvSpPr>
            <a:spLocks noGrp="1"/>
          </p:cNvSpPr>
          <p:nvPr>
            <p:ph type="title"/>
          </p:nvPr>
        </p:nvSpPr>
        <p:spPr>
          <a:xfrm>
            <a:off x="250825" y="123479"/>
            <a:ext cx="6409407" cy="720079"/>
          </a:xfrm>
        </p:spPr>
        <p:txBody>
          <a:bodyPr/>
          <a:lstStyle/>
          <a:p>
            <a:r>
              <a:rPr lang="en-GB" sz="3200" dirty="0"/>
              <a:t>Key risks: training and support</a:t>
            </a:r>
            <a:endParaRPr lang="en-GB" dirty="0"/>
          </a:p>
        </p:txBody>
      </p:sp>
      <p:sp>
        <p:nvSpPr>
          <p:cNvPr id="8" name="Content Placeholder 7">
            <a:extLst>
              <a:ext uri="{FF2B5EF4-FFF2-40B4-BE49-F238E27FC236}">
                <a16:creationId xmlns:a16="http://schemas.microsoft.com/office/drawing/2014/main" id="{BF70DAFD-702B-4132-BA36-D6286182E1AE}"/>
              </a:ext>
            </a:extLst>
          </p:cNvPr>
          <p:cNvSpPr>
            <a:spLocks noGrp="1"/>
          </p:cNvSpPr>
          <p:nvPr>
            <p:ph idx="1"/>
          </p:nvPr>
        </p:nvSpPr>
        <p:spPr bwMode="auto">
          <a:xfrm>
            <a:off x="6156176" y="1347614"/>
            <a:ext cx="2592288" cy="3384376"/>
          </a:xfrm>
          <a:prstGeom prst="round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endParaRPr lang="en-US" sz="2000" dirty="0"/>
          </a:p>
          <a:p>
            <a:endParaRPr lang="en-US" sz="2000" dirty="0"/>
          </a:p>
          <a:p>
            <a:endParaRPr lang="en-US" sz="2000" dirty="0"/>
          </a:p>
          <a:p>
            <a:endParaRPr lang="en-US" sz="2000" dirty="0"/>
          </a:p>
          <a:p>
            <a:pPr marL="0" indent="0" algn="ctr">
              <a:buNone/>
            </a:pPr>
            <a:r>
              <a:rPr lang="en-US" sz="2000" dirty="0"/>
              <a:t>   88% of fee earners could not explain the term ‘ransomware’ </a:t>
            </a:r>
          </a:p>
        </p:txBody>
      </p:sp>
      <p:sp>
        <p:nvSpPr>
          <p:cNvPr id="7" name="Rectangle: Rounded Corners 6">
            <a:extLst>
              <a:ext uri="{FF2B5EF4-FFF2-40B4-BE49-F238E27FC236}">
                <a16:creationId xmlns:a16="http://schemas.microsoft.com/office/drawing/2014/main" id="{A30135AF-24E9-4E29-B977-9765D7EF1FB0}"/>
              </a:ext>
            </a:extLst>
          </p:cNvPr>
          <p:cNvSpPr/>
          <p:nvPr/>
        </p:nvSpPr>
        <p:spPr bwMode="auto">
          <a:xfrm>
            <a:off x="3311860" y="1311610"/>
            <a:ext cx="2592288" cy="3456384"/>
          </a:xfrm>
          <a:prstGeom prst="round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l"/>
            <a:endParaRPr lang="en-US" sz="2400" dirty="0"/>
          </a:p>
          <a:p>
            <a:pPr algn="l"/>
            <a:endParaRPr lang="en-US" dirty="0"/>
          </a:p>
          <a:p>
            <a:pPr algn="l"/>
            <a:endParaRPr lang="en-US" sz="2000" dirty="0"/>
          </a:p>
          <a:p>
            <a:pPr algn="l"/>
            <a:endParaRPr lang="en-US" sz="2000" dirty="0"/>
          </a:p>
        </p:txBody>
      </p:sp>
      <p:sp>
        <p:nvSpPr>
          <p:cNvPr id="9" name="Rectangle: Rounded Corners 8">
            <a:extLst>
              <a:ext uri="{FF2B5EF4-FFF2-40B4-BE49-F238E27FC236}">
                <a16:creationId xmlns:a16="http://schemas.microsoft.com/office/drawing/2014/main" id="{D6714D71-45CD-4CE7-B788-721F8252C227}"/>
              </a:ext>
            </a:extLst>
          </p:cNvPr>
          <p:cNvSpPr/>
          <p:nvPr/>
        </p:nvSpPr>
        <p:spPr bwMode="auto">
          <a:xfrm>
            <a:off x="456391" y="1318968"/>
            <a:ext cx="2592288" cy="3456384"/>
          </a:xfrm>
          <a:prstGeom prst="round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2400" i="0" dirty="0">
              <a:effectLst/>
            </a:endParaRPr>
          </a:p>
          <a:p>
            <a:pPr marL="0" marR="0" indent="0" algn="ctr" defTabSz="914400" rtl="0" eaLnBrk="1" fontAlgn="base" latinLnBrk="0" hangingPunct="1">
              <a:lnSpc>
                <a:spcPct val="100000"/>
              </a:lnSpc>
              <a:spcBef>
                <a:spcPct val="0"/>
              </a:spcBef>
              <a:spcAft>
                <a:spcPct val="0"/>
              </a:spcAft>
              <a:buClrTx/>
              <a:buSzTx/>
              <a:buFontTx/>
              <a:buNone/>
              <a:tabLst/>
            </a:pPr>
            <a:endParaRPr lang="en-US" sz="2400" i="0" dirty="0">
              <a:effectLst/>
            </a:endParaRPr>
          </a:p>
          <a:p>
            <a:pPr marL="0" marR="0" indent="0" algn="ctr" defTabSz="914400" rtl="0" eaLnBrk="1" fontAlgn="base" latinLnBrk="0" hangingPunct="1">
              <a:lnSpc>
                <a:spcPct val="100000"/>
              </a:lnSpc>
              <a:spcBef>
                <a:spcPct val="0"/>
              </a:spcBef>
              <a:spcAft>
                <a:spcPct val="0"/>
              </a:spcAft>
              <a:buClrTx/>
              <a:buSzTx/>
              <a:buFontTx/>
              <a:buNone/>
              <a:tabLst/>
            </a:pPr>
            <a:endParaRPr lang="en-US" dirty="0"/>
          </a:p>
          <a:p>
            <a:pPr marL="0" marR="0" indent="0" algn="ctr" defTabSz="914400" rtl="0" eaLnBrk="1" fontAlgn="base" latinLnBrk="0" hangingPunct="1">
              <a:lnSpc>
                <a:spcPct val="100000"/>
              </a:lnSpc>
              <a:spcBef>
                <a:spcPct val="0"/>
              </a:spcBef>
              <a:spcAft>
                <a:spcPct val="0"/>
              </a:spcAft>
              <a:buClrTx/>
              <a:buSzTx/>
              <a:buFontTx/>
              <a:buNone/>
              <a:tabLst/>
            </a:pPr>
            <a:endParaRPr lang="en-US" sz="2000" i="0" dirty="0">
              <a:effectLst/>
            </a:endParaRPr>
          </a:p>
          <a:p>
            <a:pPr marL="0" marR="0" indent="0" algn="ctr" defTabSz="914400" rtl="0" eaLnBrk="1" fontAlgn="base" latinLnBrk="0" hangingPunct="1">
              <a:lnSpc>
                <a:spcPct val="100000"/>
              </a:lnSpc>
              <a:spcBef>
                <a:spcPct val="0"/>
              </a:spcBef>
              <a:spcAft>
                <a:spcPct val="0"/>
              </a:spcAft>
              <a:buClrTx/>
              <a:buSzTx/>
              <a:buFontTx/>
              <a:buNone/>
              <a:tabLst/>
            </a:pPr>
            <a:r>
              <a:rPr lang="en-US" sz="2000" i="0" dirty="0">
                <a:effectLst/>
              </a:rPr>
              <a:t>60% of firms viewed their staff</a:t>
            </a:r>
          </a:p>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u="none" strike="noStrike" cap="none" normalizeH="0" baseline="0" dirty="0">
                <a:ln>
                  <a:noFill/>
                </a:ln>
                <a:solidFill>
                  <a:schemeClr val="tx1"/>
                </a:solidFill>
                <a:latin typeface="Arial" charset="0"/>
              </a:rPr>
              <a:t>as the</a:t>
            </a:r>
          </a:p>
          <a:p>
            <a:pPr marL="0" marR="0" indent="0" algn="ctr" defTabSz="914400" rtl="0" eaLnBrk="1" fontAlgn="base" latinLnBrk="0" hangingPunct="1">
              <a:lnSpc>
                <a:spcPct val="100000"/>
              </a:lnSpc>
              <a:spcBef>
                <a:spcPct val="0"/>
              </a:spcBef>
              <a:spcAft>
                <a:spcPct val="0"/>
              </a:spcAft>
              <a:buClrTx/>
              <a:buSzTx/>
              <a:buFontTx/>
              <a:buNone/>
              <a:tabLst/>
            </a:pPr>
            <a:r>
              <a:rPr lang="en-US" sz="2000" dirty="0">
                <a:solidFill>
                  <a:schemeClr val="tx1"/>
                </a:solidFill>
                <a:latin typeface="Arial" charset="0"/>
              </a:rPr>
              <a:t>g</a:t>
            </a:r>
            <a:r>
              <a:rPr lang="en-US" sz="2000" i="0" dirty="0">
                <a:solidFill>
                  <a:schemeClr val="tx1"/>
                </a:solidFill>
                <a:effectLst/>
                <a:latin typeface="Arial" charset="0"/>
              </a:rPr>
              <a:t>reatest </a:t>
            </a:r>
            <a:r>
              <a:rPr lang="en-US" sz="2000" dirty="0">
                <a:solidFill>
                  <a:schemeClr val="tx1"/>
                </a:solidFill>
                <a:latin typeface="Arial" charset="0"/>
              </a:rPr>
              <a:t>risk</a:t>
            </a:r>
            <a:endParaRPr kumimoji="0" lang="en-GB" sz="2000" b="0" i="0" u="none" strike="noStrike" cap="none" normalizeH="0" baseline="0" dirty="0">
              <a:ln>
                <a:noFill/>
              </a:ln>
              <a:solidFill>
                <a:schemeClr val="tx1"/>
              </a:solidFill>
              <a:effectLst/>
              <a:latin typeface="Arial" charset="0"/>
            </a:endParaRPr>
          </a:p>
        </p:txBody>
      </p:sp>
      <p:pic>
        <p:nvPicPr>
          <p:cNvPr id="17" name="Graphic 16" descr="Teacher">
            <a:extLst>
              <a:ext uri="{FF2B5EF4-FFF2-40B4-BE49-F238E27FC236}">
                <a16:creationId xmlns:a16="http://schemas.microsoft.com/office/drawing/2014/main" id="{87773302-D42C-4E96-B320-8109C2DC9D9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59932" y="1393072"/>
            <a:ext cx="1296144" cy="1368151"/>
          </a:xfrm>
          <a:prstGeom prst="rect">
            <a:avLst/>
          </a:prstGeom>
        </p:spPr>
      </p:pic>
      <p:sp>
        <p:nvSpPr>
          <p:cNvPr id="18" name="TextBox 17">
            <a:extLst>
              <a:ext uri="{FF2B5EF4-FFF2-40B4-BE49-F238E27FC236}">
                <a16:creationId xmlns:a16="http://schemas.microsoft.com/office/drawing/2014/main" id="{B5A934E2-6B5E-417F-8E62-6529EE55CE62}"/>
              </a:ext>
            </a:extLst>
          </p:cNvPr>
          <p:cNvSpPr txBox="1"/>
          <p:nvPr/>
        </p:nvSpPr>
        <p:spPr>
          <a:xfrm>
            <a:off x="3635896" y="2841163"/>
            <a:ext cx="1944216" cy="1323439"/>
          </a:xfrm>
          <a:prstGeom prst="rect">
            <a:avLst/>
          </a:prstGeom>
          <a:noFill/>
        </p:spPr>
        <p:txBody>
          <a:bodyPr wrap="square">
            <a:spAutoFit/>
          </a:bodyPr>
          <a:lstStyle/>
          <a:p>
            <a:r>
              <a:rPr lang="en-GB" sz="2000" dirty="0">
                <a:latin typeface="Arial" panose="020B0604020202020204" pitchFamily="34" charset="0"/>
                <a:cs typeface="Arial" panose="020B0604020202020204" pitchFamily="34" charset="0"/>
              </a:rPr>
              <a:t>20% of firms had not provided any cyber training</a:t>
            </a:r>
          </a:p>
        </p:txBody>
      </p:sp>
      <p:pic>
        <p:nvPicPr>
          <p:cNvPr id="21" name="Graphic 20" descr="Head with gears">
            <a:extLst>
              <a:ext uri="{FF2B5EF4-FFF2-40B4-BE49-F238E27FC236}">
                <a16:creationId xmlns:a16="http://schemas.microsoft.com/office/drawing/2014/main" id="{D258E52C-D1F8-4914-B223-8D133A7EE9D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12260" y="1521936"/>
            <a:ext cx="1152128" cy="1110425"/>
          </a:xfrm>
          <a:prstGeom prst="rect">
            <a:avLst/>
          </a:prstGeom>
        </p:spPr>
      </p:pic>
      <p:pic>
        <p:nvPicPr>
          <p:cNvPr id="22" name="Graphic 21" descr="Group of people">
            <a:extLst>
              <a:ext uri="{FF2B5EF4-FFF2-40B4-BE49-F238E27FC236}">
                <a16:creationId xmlns:a16="http://schemas.microsoft.com/office/drawing/2014/main" id="{1E694A29-A63D-4D9E-96F3-856BF19F258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7102" y="1521936"/>
            <a:ext cx="1656185" cy="1152128"/>
          </a:xfrm>
          <a:prstGeom prst="rect">
            <a:avLst/>
          </a:prstGeom>
        </p:spPr>
      </p:pic>
    </p:spTree>
    <p:extLst>
      <p:ext uri="{BB962C8B-B14F-4D97-AF65-F5344CB8AC3E}">
        <p14:creationId xmlns:p14="http://schemas.microsoft.com/office/powerpoint/2010/main" val="5164346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5B6C1-AAB9-49AF-B447-CEEC3A9894D2}"/>
              </a:ext>
            </a:extLst>
          </p:cNvPr>
          <p:cNvSpPr>
            <a:spLocks noGrp="1"/>
          </p:cNvSpPr>
          <p:nvPr>
            <p:ph type="title"/>
          </p:nvPr>
        </p:nvSpPr>
        <p:spPr/>
        <p:txBody>
          <a:bodyPr/>
          <a:lstStyle/>
          <a:p>
            <a:r>
              <a:rPr lang="en-GB" dirty="0"/>
              <a:t>Test your knowledge</a:t>
            </a:r>
          </a:p>
        </p:txBody>
      </p:sp>
      <p:sp>
        <p:nvSpPr>
          <p:cNvPr id="3" name="Content Placeholder 2">
            <a:extLst>
              <a:ext uri="{FF2B5EF4-FFF2-40B4-BE49-F238E27FC236}">
                <a16:creationId xmlns:a16="http://schemas.microsoft.com/office/drawing/2014/main" id="{40F65840-B010-4229-A281-9F74B8EAA7EA}"/>
              </a:ext>
            </a:extLst>
          </p:cNvPr>
          <p:cNvSpPr>
            <a:spLocks noGrp="1"/>
          </p:cNvSpPr>
          <p:nvPr>
            <p:ph idx="1"/>
          </p:nvPr>
        </p:nvSpPr>
        <p:spPr>
          <a:xfrm>
            <a:off x="323528" y="1052513"/>
            <a:ext cx="8496944" cy="3751485"/>
          </a:xfrm>
        </p:spPr>
        <p:txBody>
          <a:bodyPr/>
          <a:lstStyle/>
          <a:p>
            <a:pPr marL="0" indent="0">
              <a:buNone/>
            </a:pPr>
            <a:r>
              <a:rPr lang="en-US" sz="2400" b="1" dirty="0"/>
              <a:t>You have received a ransomware demand. What is the first thing you should do? </a:t>
            </a:r>
          </a:p>
          <a:p>
            <a:pPr marL="0" indent="0">
              <a:buNone/>
            </a:pPr>
            <a:endParaRPr lang="en-US" sz="2400" b="1" dirty="0"/>
          </a:p>
          <a:p>
            <a:pPr marL="457200" indent="-457200">
              <a:buFont typeface="+mj-lt"/>
              <a:buAutoNum type="alphaUcPeriod"/>
            </a:pPr>
            <a:r>
              <a:rPr lang="en-US" sz="2400" dirty="0"/>
              <a:t>Determine if it is legitimate. If so, inform the SRA and follow the instructions carefully to get your data back</a:t>
            </a:r>
          </a:p>
          <a:p>
            <a:pPr marL="457200" indent="-457200">
              <a:buFont typeface="+mj-lt"/>
              <a:buAutoNum type="alphaUcPeriod"/>
            </a:pPr>
            <a:r>
              <a:rPr lang="en-US" sz="2400" dirty="0"/>
              <a:t>Ignore the demand and back up your data, you do not need to inform the SRA</a:t>
            </a:r>
          </a:p>
          <a:p>
            <a:pPr marL="457200" indent="-457200">
              <a:buFont typeface="+mj-lt"/>
              <a:buAutoNum type="alphaUcPeriod"/>
            </a:pPr>
            <a:r>
              <a:rPr lang="en-US" sz="2400" dirty="0"/>
              <a:t>Do not pay the ransom. You may need to inform the SRA, ICO and the police</a:t>
            </a:r>
          </a:p>
          <a:p>
            <a:endParaRPr lang="en-GB" dirty="0"/>
          </a:p>
        </p:txBody>
      </p:sp>
    </p:spTree>
    <p:extLst>
      <p:ext uri="{BB962C8B-B14F-4D97-AF65-F5344CB8AC3E}">
        <p14:creationId xmlns:p14="http://schemas.microsoft.com/office/powerpoint/2010/main" val="2131690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7AA3C-0CDC-4A3E-AAC6-17DAB303F82D}"/>
              </a:ext>
            </a:extLst>
          </p:cNvPr>
          <p:cNvSpPr>
            <a:spLocks noGrp="1"/>
          </p:cNvSpPr>
          <p:nvPr>
            <p:ph type="title"/>
          </p:nvPr>
        </p:nvSpPr>
        <p:spPr>
          <a:xfrm>
            <a:off x="250825" y="195263"/>
            <a:ext cx="4895850" cy="857250"/>
          </a:xfrm>
        </p:spPr>
        <p:txBody>
          <a:bodyPr vert="horz" wrap="square" lIns="91440" tIns="45720" rIns="91440" bIns="45720" numCol="1" anchor="ctr" anchorCtr="0" compatLnSpc="1">
            <a:prstTxWarp prst="textNoShape">
              <a:avLst/>
            </a:prstTxWarp>
            <a:normAutofit/>
          </a:bodyPr>
          <a:lstStyle/>
          <a:p>
            <a:pPr>
              <a:lnSpc>
                <a:spcPct val="90000"/>
              </a:lnSpc>
            </a:pPr>
            <a:r>
              <a:rPr lang="en-GB" sz="2700"/>
              <a:t>Policies, controls and technology</a:t>
            </a:r>
          </a:p>
        </p:txBody>
      </p:sp>
      <p:sp>
        <p:nvSpPr>
          <p:cNvPr id="21" name="Content Placeholder 2">
            <a:extLst>
              <a:ext uri="{FF2B5EF4-FFF2-40B4-BE49-F238E27FC236}">
                <a16:creationId xmlns:a16="http://schemas.microsoft.com/office/drawing/2014/main" id="{CECE9625-C285-4217-A78D-3A0109ED0E20}"/>
              </a:ext>
            </a:extLst>
          </p:cNvPr>
          <p:cNvSpPr txBox="1">
            <a:spLocks/>
          </p:cNvSpPr>
          <p:nvPr/>
        </p:nvSpPr>
        <p:spPr bwMode="auto">
          <a:xfrm>
            <a:off x="539552" y="1563638"/>
            <a:ext cx="4507111" cy="32226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spcBef>
                <a:spcPct val="20000"/>
              </a:spcBef>
              <a:spcAft>
                <a:spcPct val="0"/>
              </a:spcAft>
              <a:buClr>
                <a:srgbClr val="9E1B34"/>
              </a:buClr>
              <a:buChar char="•"/>
              <a:defRPr sz="2400">
                <a:solidFill>
                  <a:srgbClr val="262626"/>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lr>
                <a:srgbClr val="9E1B34"/>
              </a:buClr>
              <a:buChar char="–"/>
              <a:defRPr sz="2200">
                <a:solidFill>
                  <a:srgbClr val="262626"/>
                </a:solidFill>
                <a:latin typeface="+mn-lt"/>
                <a:ea typeface="ＭＳ Ｐゴシック" charset="0"/>
              </a:defRPr>
            </a:lvl2pPr>
            <a:lvl3pPr marL="1143000" indent="-228600" algn="l" rtl="0" eaLnBrk="1" fontAlgn="base" hangingPunct="1">
              <a:spcBef>
                <a:spcPct val="20000"/>
              </a:spcBef>
              <a:spcAft>
                <a:spcPct val="0"/>
              </a:spcAft>
              <a:buClr>
                <a:srgbClr val="9E1B34"/>
              </a:buClr>
              <a:buChar char="•"/>
              <a:defRPr sz="2000">
                <a:solidFill>
                  <a:srgbClr val="262626"/>
                </a:solidFill>
                <a:latin typeface="+mn-lt"/>
                <a:ea typeface="ＭＳ Ｐゴシック" charset="0"/>
              </a:defRPr>
            </a:lvl3pPr>
            <a:lvl4pPr marL="1600200" indent="-228600"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057400" indent="-228600" algn="l" rtl="0" eaLnBrk="1" fontAlgn="base" hangingPunct="1">
              <a:spcBef>
                <a:spcPct val="20000"/>
              </a:spcBef>
              <a:spcAft>
                <a:spcPct val="0"/>
              </a:spcAft>
              <a:buClr>
                <a:srgbClr val="9E1B34"/>
              </a:buClr>
              <a:buChar char="»"/>
              <a:defRPr sz="1600">
                <a:solidFill>
                  <a:srgbClr val="262626"/>
                </a:solidFill>
                <a:latin typeface="+mn-lt"/>
                <a:ea typeface="ＭＳ Ｐゴシック" charset="0"/>
              </a:defRPr>
            </a:lvl5pPr>
            <a:lvl6pPr marL="2514600" indent="-228600" algn="l" rtl="0" eaLnBrk="1" fontAlgn="base" hangingPunct="1">
              <a:spcBef>
                <a:spcPct val="20000"/>
              </a:spcBef>
              <a:spcAft>
                <a:spcPct val="0"/>
              </a:spcAft>
              <a:buClr>
                <a:srgbClr val="9E1B34"/>
              </a:buClr>
              <a:buChar char="»"/>
              <a:defRPr sz="1600">
                <a:solidFill>
                  <a:schemeClr val="tx1"/>
                </a:solidFill>
                <a:latin typeface="+mn-lt"/>
              </a:defRPr>
            </a:lvl6pPr>
            <a:lvl7pPr marL="2971800" indent="-228600" algn="l" rtl="0" eaLnBrk="1" fontAlgn="base" hangingPunct="1">
              <a:spcBef>
                <a:spcPct val="20000"/>
              </a:spcBef>
              <a:spcAft>
                <a:spcPct val="0"/>
              </a:spcAft>
              <a:buClr>
                <a:srgbClr val="9E1B34"/>
              </a:buClr>
              <a:buChar char="»"/>
              <a:defRPr sz="1600">
                <a:solidFill>
                  <a:schemeClr val="tx1"/>
                </a:solidFill>
                <a:latin typeface="+mn-lt"/>
              </a:defRPr>
            </a:lvl7pPr>
            <a:lvl8pPr marL="3429000" indent="-228600" algn="l" rtl="0" eaLnBrk="1" fontAlgn="base" hangingPunct="1">
              <a:spcBef>
                <a:spcPct val="20000"/>
              </a:spcBef>
              <a:spcAft>
                <a:spcPct val="0"/>
              </a:spcAft>
              <a:buClr>
                <a:srgbClr val="9E1B34"/>
              </a:buClr>
              <a:buChar char="»"/>
              <a:defRPr sz="1600">
                <a:solidFill>
                  <a:schemeClr val="tx1"/>
                </a:solidFill>
                <a:latin typeface="+mn-lt"/>
              </a:defRPr>
            </a:lvl8pPr>
            <a:lvl9pPr marL="3886200" indent="-228600" algn="l" rtl="0" eaLnBrk="1" fontAlgn="base" hangingPunct="1">
              <a:spcBef>
                <a:spcPct val="20000"/>
              </a:spcBef>
              <a:spcAft>
                <a:spcPct val="0"/>
              </a:spcAft>
              <a:buClr>
                <a:srgbClr val="9E1B34"/>
              </a:buClr>
              <a:buChar char="»"/>
              <a:defRPr sz="1600">
                <a:solidFill>
                  <a:schemeClr val="tx1"/>
                </a:solidFill>
                <a:latin typeface="+mn-lt"/>
              </a:defRPr>
            </a:lvl9pPr>
          </a:lstStyle>
          <a:p>
            <a:pPr eaLnBrk="0" hangingPunct="0">
              <a:lnSpc>
                <a:spcPct val="90000"/>
              </a:lnSpc>
            </a:pPr>
            <a:r>
              <a:rPr lang="en-GB" sz="1800" kern="0" dirty="0"/>
              <a:t>32% no disaster recovery plan</a:t>
            </a:r>
          </a:p>
          <a:p>
            <a:pPr eaLnBrk="0" hangingPunct="0">
              <a:lnSpc>
                <a:spcPct val="90000"/>
              </a:lnSpc>
            </a:pPr>
            <a:r>
              <a:rPr lang="en-GB" sz="1800" kern="0" dirty="0"/>
              <a:t>57% had not tested processes</a:t>
            </a:r>
          </a:p>
          <a:p>
            <a:pPr eaLnBrk="0" hangingPunct="0">
              <a:lnSpc>
                <a:spcPct val="90000"/>
              </a:lnSpc>
            </a:pPr>
            <a:r>
              <a:rPr lang="en-GB" sz="1800" kern="0" dirty="0"/>
              <a:t>20% no policy on USBs</a:t>
            </a:r>
          </a:p>
          <a:p>
            <a:pPr eaLnBrk="0" hangingPunct="0">
              <a:lnSpc>
                <a:spcPct val="90000"/>
              </a:lnSpc>
            </a:pPr>
            <a:r>
              <a:rPr lang="en-GB" sz="1800" kern="0" dirty="0"/>
              <a:t>20% no incident records </a:t>
            </a:r>
          </a:p>
          <a:p>
            <a:pPr eaLnBrk="0" hangingPunct="0">
              <a:lnSpc>
                <a:spcPct val="90000"/>
              </a:lnSpc>
            </a:pPr>
            <a:r>
              <a:rPr lang="en-GB" sz="1800" dirty="0"/>
              <a:t>37% using Windows 7 </a:t>
            </a:r>
          </a:p>
          <a:p>
            <a:pPr eaLnBrk="0" hangingPunct="0">
              <a:lnSpc>
                <a:spcPct val="90000"/>
              </a:lnSpc>
            </a:pPr>
            <a:r>
              <a:rPr lang="en-US" sz="1800" kern="0" dirty="0"/>
              <a:t>55% using external USBs</a:t>
            </a:r>
          </a:p>
          <a:p>
            <a:pPr eaLnBrk="0" hangingPunct="0">
              <a:lnSpc>
                <a:spcPct val="90000"/>
              </a:lnSpc>
            </a:pPr>
            <a:endParaRPr lang="en-US" sz="1800" kern="0" dirty="0"/>
          </a:p>
          <a:p>
            <a:pPr eaLnBrk="0" hangingPunct="0">
              <a:lnSpc>
                <a:spcPct val="90000"/>
              </a:lnSpc>
            </a:pPr>
            <a:r>
              <a:rPr lang="en-GB" sz="1800" b="1" kern="0" dirty="0"/>
              <a:t>Evidence of IT support over-reliance</a:t>
            </a:r>
          </a:p>
          <a:p>
            <a:pPr eaLnBrk="0" hangingPunct="0">
              <a:lnSpc>
                <a:spcPct val="90000"/>
              </a:lnSpc>
            </a:pPr>
            <a:endParaRPr lang="en-GB" sz="1800" kern="0" dirty="0"/>
          </a:p>
          <a:p>
            <a:pPr eaLnBrk="0" hangingPunct="0">
              <a:lnSpc>
                <a:spcPct val="90000"/>
              </a:lnSpc>
            </a:pPr>
            <a:endParaRPr lang="en-GB" sz="1800" kern="0" dirty="0"/>
          </a:p>
          <a:p>
            <a:pPr eaLnBrk="0" hangingPunct="0">
              <a:lnSpc>
                <a:spcPct val="90000"/>
              </a:lnSpc>
            </a:pPr>
            <a:endParaRPr lang="en-GB" sz="1800" kern="0" dirty="0"/>
          </a:p>
        </p:txBody>
      </p:sp>
      <p:pic>
        <p:nvPicPr>
          <p:cNvPr id="4" name="Graphic 3" descr="Open folder">
            <a:extLst>
              <a:ext uri="{FF2B5EF4-FFF2-40B4-BE49-F238E27FC236}">
                <a16:creationId xmlns:a16="http://schemas.microsoft.com/office/drawing/2014/main" id="{7CC050DA-D093-4A44-B4A9-D1DCF261E0C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36096" y="1203598"/>
            <a:ext cx="3357563" cy="3357563"/>
          </a:xfrm>
          <a:prstGeom prst="rect">
            <a:avLst/>
          </a:prstGeom>
        </p:spPr>
      </p:pic>
    </p:spTree>
    <p:extLst>
      <p:ext uri="{BB962C8B-B14F-4D97-AF65-F5344CB8AC3E}">
        <p14:creationId xmlns:p14="http://schemas.microsoft.com/office/powerpoint/2010/main" val="112422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7E75C1AB-C1BE-4DD2-B60F-F0B908BC87DB}"/>
              </a:ext>
            </a:extLst>
          </p:cNvPr>
          <p:cNvSpPr>
            <a:spLocks noGrp="1"/>
          </p:cNvSpPr>
          <p:nvPr>
            <p:ph type="title"/>
          </p:nvPr>
        </p:nvSpPr>
        <p:spPr>
          <a:xfrm>
            <a:off x="250825" y="195263"/>
            <a:ext cx="4895850" cy="792311"/>
          </a:xfrm>
        </p:spPr>
        <p:txBody>
          <a:bodyPr/>
          <a:lstStyle/>
          <a:p>
            <a:r>
              <a:rPr lang="en-US" dirty="0"/>
              <a:t>Remote working risks</a:t>
            </a:r>
          </a:p>
        </p:txBody>
      </p:sp>
      <p:pic>
        <p:nvPicPr>
          <p:cNvPr id="7" name="Picture 6" descr="Person working with laptop and notepad">
            <a:extLst>
              <a:ext uri="{FF2B5EF4-FFF2-40B4-BE49-F238E27FC236}">
                <a16:creationId xmlns:a16="http://schemas.microsoft.com/office/drawing/2014/main" id="{B5913FD1-863C-40A0-B678-8AC182230150}"/>
              </a:ext>
            </a:extLst>
          </p:cNvPr>
          <p:cNvPicPr>
            <a:picLocks noChangeAspect="1"/>
          </p:cNvPicPr>
          <p:nvPr/>
        </p:nvPicPr>
        <p:blipFill rotWithShape="1">
          <a:blip r:embed="rId3">
            <a:extLst>
              <a:ext uri="{28A0092B-C50C-407E-A947-70E740481C1C}">
                <a14:useLocalDpi xmlns:a14="http://schemas.microsoft.com/office/drawing/2010/main" val="0"/>
              </a:ext>
            </a:extLst>
          </a:blip>
          <a:srcRect t="15410" r="1" b="26388"/>
          <a:stretch/>
        </p:blipFill>
        <p:spPr>
          <a:xfrm>
            <a:off x="250825" y="1203021"/>
            <a:ext cx="8642350" cy="3745216"/>
          </a:xfrm>
          <a:prstGeom prst="rect">
            <a:avLst/>
          </a:prstGeom>
          <a:noFill/>
        </p:spPr>
      </p:pic>
    </p:spTree>
    <p:extLst>
      <p:ext uri="{BB962C8B-B14F-4D97-AF65-F5344CB8AC3E}">
        <p14:creationId xmlns:p14="http://schemas.microsoft.com/office/powerpoint/2010/main" val="14579823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B73C71D-B4F5-4478-80D8-19D9D6226803}"/>
              </a:ext>
            </a:extLst>
          </p:cNvPr>
          <p:cNvSpPr>
            <a:spLocks noGrp="1"/>
          </p:cNvSpPr>
          <p:nvPr>
            <p:ph type="title"/>
          </p:nvPr>
        </p:nvSpPr>
        <p:spPr>
          <a:xfrm>
            <a:off x="251520" y="195486"/>
            <a:ext cx="4608512" cy="617115"/>
          </a:xfrm>
        </p:spPr>
        <p:txBody>
          <a:bodyPr/>
          <a:lstStyle/>
          <a:p>
            <a:r>
              <a:rPr lang="en-US" sz="3200" dirty="0"/>
              <a:t>Managing client risks</a:t>
            </a:r>
          </a:p>
        </p:txBody>
      </p:sp>
      <p:graphicFrame>
        <p:nvGraphicFramePr>
          <p:cNvPr id="8" name="Content Placeholder 5">
            <a:extLst>
              <a:ext uri="{FF2B5EF4-FFF2-40B4-BE49-F238E27FC236}">
                <a16:creationId xmlns:a16="http://schemas.microsoft.com/office/drawing/2014/main" id="{0029F134-2B92-4B48-A6F6-51EE855E3FB4}"/>
              </a:ext>
            </a:extLst>
          </p:cNvPr>
          <p:cNvGraphicFramePr>
            <a:graphicFrameLocks noGrp="1"/>
          </p:cNvGraphicFramePr>
          <p:nvPr>
            <p:ph idx="1"/>
            <p:extLst>
              <p:ext uri="{D42A27DB-BD31-4B8C-83A1-F6EECF244321}">
                <p14:modId xmlns:p14="http://schemas.microsoft.com/office/powerpoint/2010/main" val="3551411144"/>
              </p:ext>
            </p:extLst>
          </p:nvPr>
        </p:nvGraphicFramePr>
        <p:xfrm>
          <a:off x="2460128" y="1491630"/>
          <a:ext cx="6571144" cy="30857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Graphic 6" descr="Work from home desk">
            <a:extLst>
              <a:ext uri="{FF2B5EF4-FFF2-40B4-BE49-F238E27FC236}">
                <a16:creationId xmlns:a16="http://schemas.microsoft.com/office/drawing/2014/main" id="{FDA029FD-343C-493A-A4DA-FA2EA1B4262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51520" y="1851670"/>
            <a:ext cx="2064591" cy="2030622"/>
          </a:xfrm>
          <a:prstGeom prst="rect">
            <a:avLst/>
          </a:prstGeom>
        </p:spPr>
      </p:pic>
    </p:spTree>
    <p:extLst>
      <p:ext uri="{BB962C8B-B14F-4D97-AF65-F5344CB8AC3E}">
        <p14:creationId xmlns:p14="http://schemas.microsoft.com/office/powerpoint/2010/main" val="2863603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5B6C1-AAB9-49AF-B447-CEEC3A9894D2}"/>
              </a:ext>
            </a:extLst>
          </p:cNvPr>
          <p:cNvSpPr>
            <a:spLocks noGrp="1"/>
          </p:cNvSpPr>
          <p:nvPr>
            <p:ph type="title"/>
          </p:nvPr>
        </p:nvSpPr>
        <p:spPr/>
        <p:txBody>
          <a:bodyPr/>
          <a:lstStyle/>
          <a:p>
            <a:r>
              <a:rPr lang="en-GB" dirty="0"/>
              <a:t>Test your knowledge</a:t>
            </a:r>
          </a:p>
        </p:txBody>
      </p:sp>
      <p:sp>
        <p:nvSpPr>
          <p:cNvPr id="3" name="Content Placeholder 2">
            <a:extLst>
              <a:ext uri="{FF2B5EF4-FFF2-40B4-BE49-F238E27FC236}">
                <a16:creationId xmlns:a16="http://schemas.microsoft.com/office/drawing/2014/main" id="{40F65840-B010-4229-A281-9F74B8EAA7EA}"/>
              </a:ext>
            </a:extLst>
          </p:cNvPr>
          <p:cNvSpPr>
            <a:spLocks noGrp="1"/>
          </p:cNvSpPr>
          <p:nvPr>
            <p:ph idx="1"/>
          </p:nvPr>
        </p:nvSpPr>
        <p:spPr>
          <a:xfrm>
            <a:off x="323528" y="1052513"/>
            <a:ext cx="8496944" cy="3751485"/>
          </a:xfrm>
        </p:spPr>
        <p:txBody>
          <a:bodyPr/>
          <a:lstStyle/>
          <a:p>
            <a:pPr marL="0" indent="0">
              <a:buNone/>
            </a:pPr>
            <a:r>
              <a:rPr lang="en-US" sz="2400" dirty="0"/>
              <a:t>You have received a ransomware demand. What is the first thing you should do? </a:t>
            </a:r>
          </a:p>
          <a:p>
            <a:pPr marL="0" indent="0">
              <a:buNone/>
            </a:pPr>
            <a:endParaRPr lang="en-US" sz="2400" dirty="0"/>
          </a:p>
          <a:p>
            <a:pPr marL="0" indent="0">
              <a:buNone/>
            </a:pPr>
            <a:r>
              <a:rPr lang="en-US" sz="2400" dirty="0"/>
              <a:t>Correct answer </a:t>
            </a:r>
          </a:p>
          <a:p>
            <a:endParaRPr lang="en-US" sz="2400" dirty="0"/>
          </a:p>
          <a:p>
            <a:pPr marL="514350" indent="-514350">
              <a:buFont typeface="+mj-lt"/>
              <a:buAutoNum type="alphaUcPeriod" startAt="3"/>
            </a:pPr>
            <a:r>
              <a:rPr lang="en-US" sz="2400" b="1" dirty="0">
                <a:solidFill>
                  <a:schemeClr val="tx1"/>
                </a:solidFill>
              </a:rPr>
              <a:t>Do not pay the ransom. You may need to inform the SRA, ICO and the police</a:t>
            </a:r>
          </a:p>
          <a:p>
            <a:endParaRPr lang="en-GB" dirty="0"/>
          </a:p>
        </p:txBody>
      </p:sp>
    </p:spTree>
    <p:extLst>
      <p:ext uri="{BB962C8B-B14F-4D97-AF65-F5344CB8AC3E}">
        <p14:creationId xmlns:p14="http://schemas.microsoft.com/office/powerpoint/2010/main" val="1117124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24533-81B8-4BC8-9496-1B753B8F19B3}"/>
              </a:ext>
            </a:extLst>
          </p:cNvPr>
          <p:cNvSpPr>
            <a:spLocks noGrp="1"/>
          </p:cNvSpPr>
          <p:nvPr>
            <p:ph type="title"/>
          </p:nvPr>
        </p:nvSpPr>
        <p:spPr>
          <a:xfrm>
            <a:off x="250824" y="195263"/>
            <a:ext cx="5761335" cy="648295"/>
          </a:xfrm>
        </p:spPr>
        <p:txBody>
          <a:bodyPr/>
          <a:lstStyle/>
          <a:p>
            <a:r>
              <a:rPr lang="en-GB" dirty="0"/>
              <a:t> </a:t>
            </a:r>
            <a:br>
              <a:rPr lang="en-GB" dirty="0"/>
            </a:br>
            <a:r>
              <a:rPr lang="en-GB" dirty="0"/>
              <a:t>Help and support </a:t>
            </a:r>
            <a:br>
              <a:rPr lang="en-GB" dirty="0"/>
            </a:br>
            <a:endParaRPr lang="en-GB" dirty="0"/>
          </a:p>
        </p:txBody>
      </p:sp>
      <p:sp>
        <p:nvSpPr>
          <p:cNvPr id="6" name="TextBox 5">
            <a:extLst>
              <a:ext uri="{FF2B5EF4-FFF2-40B4-BE49-F238E27FC236}">
                <a16:creationId xmlns:a16="http://schemas.microsoft.com/office/drawing/2014/main" id="{67F8FC5B-D6AE-4331-BA00-62029B248094}"/>
              </a:ext>
            </a:extLst>
          </p:cNvPr>
          <p:cNvSpPr txBox="1"/>
          <p:nvPr/>
        </p:nvSpPr>
        <p:spPr>
          <a:xfrm>
            <a:off x="1763688" y="1603361"/>
            <a:ext cx="7111430" cy="830997"/>
          </a:xfrm>
          <a:prstGeom prst="rect">
            <a:avLst/>
          </a:prstGeom>
          <a:noFill/>
        </p:spPr>
        <p:txBody>
          <a:bodyPr wrap="square">
            <a:spAutoFit/>
          </a:bodyPr>
          <a:lstStyle/>
          <a:p>
            <a:pPr algn="l"/>
            <a:r>
              <a:rPr lang="en-GB" b="1" dirty="0"/>
              <a:t>Cybercrime thematic review</a:t>
            </a:r>
            <a:r>
              <a:rPr lang="en-GB" dirty="0"/>
              <a:t> </a:t>
            </a:r>
          </a:p>
          <a:p>
            <a:pPr algn="l"/>
            <a:r>
              <a:rPr lang="en-GB" dirty="0">
                <a:solidFill>
                  <a:schemeClr val="accent6">
                    <a:lumMod val="60000"/>
                    <a:lumOff val="40000"/>
                  </a:schemeClr>
                </a:solidFill>
                <a:hlinkClick r:id="rId3">
                  <a:extLst>
                    <a:ext uri="{A12FA001-AC4F-418D-AE19-62706E023703}">
                      <ahyp:hlinkClr xmlns:ahyp="http://schemas.microsoft.com/office/drawing/2018/hyperlinkcolor" val="tx"/>
                    </a:ext>
                  </a:extLst>
                </a:hlinkClick>
              </a:rPr>
              <a:t>sra.org.uk/cyber-security-review</a:t>
            </a:r>
            <a:r>
              <a:rPr lang="en-GB" dirty="0">
                <a:solidFill>
                  <a:schemeClr val="accent6">
                    <a:lumMod val="60000"/>
                    <a:lumOff val="40000"/>
                  </a:schemeClr>
                </a:solidFill>
              </a:rPr>
              <a:t> </a:t>
            </a:r>
            <a:endParaRPr lang="en-GB" sz="2000" dirty="0">
              <a:solidFill>
                <a:schemeClr val="accent6">
                  <a:lumMod val="60000"/>
                  <a:lumOff val="40000"/>
                </a:schemeClr>
              </a:solidFill>
            </a:endParaRPr>
          </a:p>
        </p:txBody>
      </p:sp>
      <p:pic>
        <p:nvPicPr>
          <p:cNvPr id="14" name="Graphic 13" descr="Internet">
            <a:extLst>
              <a:ext uri="{FF2B5EF4-FFF2-40B4-BE49-F238E27FC236}">
                <a16:creationId xmlns:a16="http://schemas.microsoft.com/office/drawing/2014/main" id="{EC36C80A-34A9-42F0-99FC-763B0C7CFC5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82756" y="1349525"/>
            <a:ext cx="1182338" cy="1364328"/>
          </a:xfrm>
          <a:prstGeom prst="rect">
            <a:avLst/>
          </a:prstGeom>
        </p:spPr>
      </p:pic>
      <p:sp>
        <p:nvSpPr>
          <p:cNvPr id="16" name="TextBox 15">
            <a:extLst>
              <a:ext uri="{FF2B5EF4-FFF2-40B4-BE49-F238E27FC236}">
                <a16:creationId xmlns:a16="http://schemas.microsoft.com/office/drawing/2014/main" id="{EC10F1C0-4305-4954-9E99-E85ABC826DFB}"/>
              </a:ext>
            </a:extLst>
          </p:cNvPr>
          <p:cNvSpPr txBox="1"/>
          <p:nvPr/>
        </p:nvSpPr>
        <p:spPr>
          <a:xfrm>
            <a:off x="1709042" y="3147814"/>
            <a:ext cx="6607374" cy="1200329"/>
          </a:xfrm>
          <a:prstGeom prst="rect">
            <a:avLst/>
          </a:prstGeom>
          <a:noFill/>
        </p:spPr>
        <p:txBody>
          <a:bodyPr wrap="square">
            <a:spAutoFit/>
          </a:bodyPr>
          <a:lstStyle/>
          <a:p>
            <a:pPr algn="l"/>
            <a:r>
              <a:rPr lang="en-GB" b="1" dirty="0"/>
              <a:t>Cybersecurity tips and advice </a:t>
            </a:r>
          </a:p>
          <a:p>
            <a:pPr algn="l"/>
            <a:r>
              <a:rPr lang="en-GB" dirty="0">
                <a:solidFill>
                  <a:schemeClr val="accent6">
                    <a:lumMod val="60000"/>
                    <a:lumOff val="40000"/>
                  </a:schemeClr>
                </a:solidFill>
                <a:hlinkClick r:id="rId6" tooltip="https://www.sra.org.uk/solicitors/resources/cybercrime/">
                  <a:extLst>
                    <a:ext uri="{A12FA001-AC4F-418D-AE19-62706E023703}">
                      <ahyp:hlinkClr xmlns:ahyp="http://schemas.microsoft.com/office/drawing/2018/hyperlinkcolor" val="tx"/>
                    </a:ext>
                  </a:extLst>
                </a:hlinkClick>
              </a:rPr>
              <a:t>https://www.sra.org.uk/solicitors/resources/cybercrime</a:t>
            </a:r>
            <a:r>
              <a:rPr lang="en-GB" u="sng" dirty="0">
                <a:hlinkClick r:id="rId6" tooltip="https://www.sra.org.uk/solicitors/resources/cybercrime/"/>
              </a:rPr>
              <a:t>/</a:t>
            </a:r>
            <a:endParaRPr lang="en-GB" b="1" dirty="0"/>
          </a:p>
        </p:txBody>
      </p:sp>
      <p:pic>
        <p:nvPicPr>
          <p:cNvPr id="23" name="Graphic 22" descr="Mouse">
            <a:extLst>
              <a:ext uri="{FF2B5EF4-FFF2-40B4-BE49-F238E27FC236}">
                <a16:creationId xmlns:a16="http://schemas.microsoft.com/office/drawing/2014/main" id="{89A49AD1-A49A-4447-89C7-C43B220B046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82756" y="3219820"/>
            <a:ext cx="1112861" cy="830997"/>
          </a:xfrm>
          <a:prstGeom prst="rect">
            <a:avLst/>
          </a:prstGeom>
        </p:spPr>
      </p:pic>
    </p:spTree>
    <p:extLst>
      <p:ext uri="{BB962C8B-B14F-4D97-AF65-F5344CB8AC3E}">
        <p14:creationId xmlns:p14="http://schemas.microsoft.com/office/powerpoint/2010/main" val="32229627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AE317-A9D5-40E8-9F8E-845803E246AC}"/>
              </a:ext>
            </a:extLst>
          </p:cNvPr>
          <p:cNvSpPr>
            <a:spLocks noGrp="1"/>
          </p:cNvSpPr>
          <p:nvPr>
            <p:ph type="title"/>
          </p:nvPr>
        </p:nvSpPr>
        <p:spPr/>
        <p:txBody>
          <a:bodyPr/>
          <a:lstStyle/>
          <a:p>
            <a:br>
              <a:rPr lang="en-GB" dirty="0">
                <a:solidFill>
                  <a:srgbClr val="FFFFFF"/>
                </a:solidFill>
                <a:latin typeface="Arial" panose="020B0604020202020204" pitchFamily="34" charset="0"/>
                <a:cs typeface="Arial" panose="020B0604020202020204" pitchFamily="34" charset="0"/>
              </a:rPr>
            </a:br>
            <a:r>
              <a:rPr lang="en-GB" dirty="0">
                <a:solidFill>
                  <a:srgbClr val="FFFFFF"/>
                </a:solidFill>
                <a:latin typeface="Arial" panose="020B0604020202020204" pitchFamily="34" charset="0"/>
                <a:cs typeface="Arial" panose="020B0604020202020204" pitchFamily="34" charset="0"/>
              </a:rPr>
              <a:t>26</a:t>
            </a:r>
            <a:r>
              <a:rPr lang="en-GB" baseline="30000" dirty="0">
                <a:solidFill>
                  <a:srgbClr val="FFFFFF"/>
                </a:solidFill>
                <a:latin typeface="Arial" panose="020B0604020202020204" pitchFamily="34" charset="0"/>
                <a:cs typeface="Arial" panose="020B0604020202020204" pitchFamily="34" charset="0"/>
              </a:rPr>
              <a:t>th</a:t>
            </a:r>
            <a:r>
              <a:rPr lang="en-GB" dirty="0">
                <a:solidFill>
                  <a:srgbClr val="FFFFFF"/>
                </a:solidFill>
                <a:latin typeface="Arial" panose="020B0604020202020204" pitchFamily="34" charset="0"/>
                <a:cs typeface="Arial" panose="020B0604020202020204" pitchFamily="34" charset="0"/>
              </a:rPr>
              <a:t> November 2020</a:t>
            </a:r>
            <a:br>
              <a:rPr lang="en-GB" dirty="0">
                <a:solidFill>
                  <a:srgbClr val="FFFFFF"/>
                </a:solidFill>
                <a:latin typeface="Arial" panose="020B0604020202020204" pitchFamily="34" charset="0"/>
                <a:cs typeface="Arial" panose="020B0604020202020204" pitchFamily="34" charset="0"/>
              </a:rPr>
            </a:br>
            <a:endParaRPr lang="en-GB" dirty="0"/>
          </a:p>
        </p:txBody>
      </p:sp>
      <p:sp>
        <p:nvSpPr>
          <p:cNvPr id="3" name="Text Placeholder 2">
            <a:extLst>
              <a:ext uri="{FF2B5EF4-FFF2-40B4-BE49-F238E27FC236}">
                <a16:creationId xmlns:a16="http://schemas.microsoft.com/office/drawing/2014/main" id="{AA132692-9235-48F9-A7EE-EE604776F55F}"/>
              </a:ext>
            </a:extLst>
          </p:cNvPr>
          <p:cNvSpPr>
            <a:spLocks noGrp="1"/>
          </p:cNvSpPr>
          <p:nvPr>
            <p:ph type="body" sz="quarter" idx="10"/>
          </p:nvPr>
        </p:nvSpPr>
        <p:spPr>
          <a:xfrm>
            <a:off x="186288" y="3395953"/>
            <a:ext cx="7955511" cy="301073"/>
          </a:xfrm>
        </p:spPr>
        <p:txBody>
          <a:bodyPr/>
          <a:lstStyle/>
          <a:p>
            <a:r>
              <a:rPr lang="en-GB" dirty="0">
                <a:solidFill>
                  <a:srgbClr val="FFFFFF"/>
                </a:solidFill>
                <a:latin typeface="Arial" panose="020B0604020202020204" pitchFamily="34" charset="0"/>
                <a:cs typeface="Arial" panose="020B0604020202020204" pitchFamily="34" charset="0"/>
              </a:rPr>
              <a:t>Karen J, NCSC</a:t>
            </a:r>
            <a:endParaRPr lang="en-GB" dirty="0">
              <a:latin typeface="Arial" panose="020B0604020202020204" pitchFamily="34" charset="0"/>
              <a:cs typeface="Arial" panose="020B0604020202020204" pitchFamily="34" charset="0"/>
            </a:endParaRPr>
          </a:p>
          <a:p>
            <a:endParaRPr lang="en-GB" dirty="0"/>
          </a:p>
        </p:txBody>
      </p:sp>
      <p:pic>
        <p:nvPicPr>
          <p:cNvPr id="5" name="Picture 4">
            <a:extLst>
              <a:ext uri="{FF2B5EF4-FFF2-40B4-BE49-F238E27FC236}">
                <a16:creationId xmlns:a16="http://schemas.microsoft.com/office/drawing/2014/main" id="{9B77D7E0-F286-4C14-A18D-69EA6A2C3E2C}"/>
              </a:ext>
            </a:extLst>
          </p:cNvPr>
          <p:cNvPicPr>
            <a:picLocks noChangeAspect="1"/>
          </p:cNvPicPr>
          <p:nvPr/>
        </p:nvPicPr>
        <p:blipFill>
          <a:blip r:embed="rId3"/>
          <a:stretch>
            <a:fillRect/>
          </a:stretch>
        </p:blipFill>
        <p:spPr>
          <a:xfrm>
            <a:off x="99158" y="1660253"/>
            <a:ext cx="5150644" cy="1057275"/>
          </a:xfrm>
          <a:prstGeom prst="rect">
            <a:avLst/>
          </a:prstGeom>
        </p:spPr>
      </p:pic>
    </p:spTree>
    <p:extLst>
      <p:ext uri="{BB962C8B-B14F-4D97-AF65-F5344CB8AC3E}">
        <p14:creationId xmlns:p14="http://schemas.microsoft.com/office/powerpoint/2010/main" val="34752558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685964" y="1807020"/>
            <a:ext cx="3818204" cy="1795867"/>
          </a:xfrm>
          <a:prstGeom prst="rect">
            <a:avLst/>
          </a:prstGeom>
        </p:spPr>
        <p:txBody>
          <a:bodyPr vert="horz" wrap="square" lIns="0" tIns="5198" rIns="0" bIns="0" rtlCol="0">
            <a:spAutoFit/>
          </a:bodyPr>
          <a:lstStyle/>
          <a:p>
            <a:pPr marL="5776" marR="2311" algn="l" defTabSz="415869" fontAlgn="auto">
              <a:lnSpc>
                <a:spcPct val="100800"/>
              </a:lnSpc>
              <a:spcBef>
                <a:spcPts val="41"/>
              </a:spcBef>
              <a:spcAft>
                <a:spcPts val="0"/>
              </a:spcAft>
              <a:defRPr/>
            </a:pPr>
            <a:r>
              <a:rPr lang="en-GB" b="1" dirty="0">
                <a:solidFill>
                  <a:srgbClr val="EEECE1"/>
                </a:solidFill>
                <a:latin typeface="Calibri"/>
                <a:ea typeface="+mn-ea"/>
              </a:rPr>
              <a:t>46% of all UK businesses identified at least one breach or attack in the last year</a:t>
            </a:r>
          </a:p>
          <a:p>
            <a:pPr marL="5776" marR="2311" algn="l" defTabSz="415869" fontAlgn="auto">
              <a:lnSpc>
                <a:spcPct val="100800"/>
              </a:lnSpc>
              <a:spcBef>
                <a:spcPts val="41"/>
              </a:spcBef>
              <a:spcAft>
                <a:spcPts val="0"/>
              </a:spcAft>
              <a:defRPr/>
            </a:pPr>
            <a:endParaRPr lang="en-GB" dirty="0">
              <a:solidFill>
                <a:srgbClr val="EEECE1"/>
              </a:solidFill>
              <a:latin typeface="Calibri"/>
              <a:ea typeface="+mn-ea"/>
            </a:endParaRPr>
          </a:p>
          <a:p>
            <a:pPr marL="5776" marR="2311" algn="l" defTabSz="415869" fontAlgn="auto">
              <a:lnSpc>
                <a:spcPct val="100800"/>
              </a:lnSpc>
              <a:spcBef>
                <a:spcPts val="41"/>
              </a:spcBef>
              <a:spcAft>
                <a:spcPts val="0"/>
              </a:spcAft>
              <a:defRPr/>
            </a:pPr>
            <a:endParaRPr sz="2047" dirty="0">
              <a:solidFill>
                <a:prstClr val="black"/>
              </a:solidFill>
              <a:latin typeface="Arial"/>
              <a:ea typeface="+mn-ea"/>
              <a:cs typeface="Arial"/>
            </a:endParaRPr>
          </a:p>
        </p:txBody>
      </p:sp>
      <p:sp>
        <p:nvSpPr>
          <p:cNvPr id="3" name="object 3"/>
          <p:cNvSpPr/>
          <p:nvPr/>
        </p:nvSpPr>
        <p:spPr>
          <a:xfrm>
            <a:off x="5878459" y="3092834"/>
            <a:ext cx="882857" cy="882857"/>
          </a:xfrm>
          <a:custGeom>
            <a:avLst/>
            <a:gdLst/>
            <a:ahLst/>
            <a:cxnLst/>
            <a:rect l="l" t="t" r="r" b="b"/>
            <a:pathLst>
              <a:path w="1941194" h="1941195">
                <a:moveTo>
                  <a:pt x="1294096" y="0"/>
                </a:moveTo>
                <a:lnTo>
                  <a:pt x="1294096" y="1294096"/>
                </a:lnTo>
                <a:lnTo>
                  <a:pt x="0" y="1294096"/>
                </a:lnTo>
                <a:lnTo>
                  <a:pt x="647048" y="1941145"/>
                </a:lnTo>
                <a:lnTo>
                  <a:pt x="1941145" y="1941145"/>
                </a:lnTo>
                <a:lnTo>
                  <a:pt x="1941145" y="647048"/>
                </a:lnTo>
                <a:lnTo>
                  <a:pt x="1294096" y="0"/>
                </a:lnTo>
                <a:close/>
              </a:path>
            </a:pathLst>
          </a:custGeom>
          <a:solidFill>
            <a:srgbClr val="B51C38"/>
          </a:solidFill>
        </p:spPr>
        <p:txBody>
          <a:bodyPr wrap="square" lIns="0" tIns="0" rIns="0" bIns="0" rtlCol="0"/>
          <a:lstStyle/>
          <a:p>
            <a:pPr algn="l" defTabSz="415869" fontAlgn="auto">
              <a:spcBef>
                <a:spcPts val="0"/>
              </a:spcBef>
              <a:spcAft>
                <a:spcPts val="0"/>
              </a:spcAft>
              <a:defRPr/>
            </a:pPr>
            <a:endParaRPr sz="819" dirty="0">
              <a:solidFill>
                <a:prstClr val="black"/>
              </a:solidFill>
              <a:latin typeface="Calibri"/>
              <a:ea typeface="+mn-ea"/>
            </a:endParaRPr>
          </a:p>
        </p:txBody>
      </p:sp>
      <p:sp>
        <p:nvSpPr>
          <p:cNvPr id="4" name="object 4"/>
          <p:cNvSpPr/>
          <p:nvPr/>
        </p:nvSpPr>
        <p:spPr>
          <a:xfrm>
            <a:off x="2067701" y="1183979"/>
            <a:ext cx="882857" cy="882857"/>
          </a:xfrm>
          <a:custGeom>
            <a:avLst/>
            <a:gdLst/>
            <a:ahLst/>
            <a:cxnLst/>
            <a:rect l="l" t="t" r="r" b="b"/>
            <a:pathLst>
              <a:path w="1941195" h="1941195">
                <a:moveTo>
                  <a:pt x="1294096" y="0"/>
                </a:moveTo>
                <a:lnTo>
                  <a:pt x="0" y="0"/>
                </a:lnTo>
                <a:lnTo>
                  <a:pt x="0" y="1294096"/>
                </a:lnTo>
                <a:lnTo>
                  <a:pt x="647048" y="1941145"/>
                </a:lnTo>
                <a:lnTo>
                  <a:pt x="647048" y="647048"/>
                </a:lnTo>
                <a:lnTo>
                  <a:pt x="1941145" y="647048"/>
                </a:lnTo>
                <a:lnTo>
                  <a:pt x="1294096" y="0"/>
                </a:lnTo>
                <a:close/>
              </a:path>
            </a:pathLst>
          </a:custGeom>
          <a:solidFill>
            <a:srgbClr val="B51C38"/>
          </a:solidFill>
        </p:spPr>
        <p:txBody>
          <a:bodyPr wrap="square" lIns="0" tIns="0" rIns="0" bIns="0" rtlCol="0"/>
          <a:lstStyle/>
          <a:p>
            <a:pPr algn="l" defTabSz="415869" fontAlgn="auto">
              <a:spcBef>
                <a:spcPts val="0"/>
              </a:spcBef>
              <a:spcAft>
                <a:spcPts val="0"/>
              </a:spcAft>
              <a:defRPr/>
            </a:pPr>
            <a:endParaRPr sz="819" dirty="0">
              <a:solidFill>
                <a:prstClr val="black"/>
              </a:solidFill>
              <a:latin typeface="Calibri"/>
              <a:ea typeface="+mn-ea"/>
            </a:endParaRPr>
          </a:p>
        </p:txBody>
      </p:sp>
      <p:sp>
        <p:nvSpPr>
          <p:cNvPr id="5" name="TextBox 4">
            <a:extLst>
              <a:ext uri="{FF2B5EF4-FFF2-40B4-BE49-F238E27FC236}">
                <a16:creationId xmlns:a16="http://schemas.microsoft.com/office/drawing/2014/main" id="{39F31AD9-6854-45E3-BE72-F719D69729C0}"/>
              </a:ext>
            </a:extLst>
          </p:cNvPr>
          <p:cNvSpPr txBox="1"/>
          <p:nvPr/>
        </p:nvSpPr>
        <p:spPr>
          <a:xfrm>
            <a:off x="394855" y="4391892"/>
            <a:ext cx="8499764" cy="715004"/>
          </a:xfrm>
          <a:prstGeom prst="rect">
            <a:avLst/>
          </a:prstGeom>
          <a:noFill/>
        </p:spPr>
        <p:txBody>
          <a:bodyPr wrap="square" rtlCol="0">
            <a:spAutoFit/>
          </a:bodyPr>
          <a:lstStyle/>
          <a:p>
            <a:pPr marL="5776" marR="2311" algn="l" defTabSz="415869" fontAlgn="auto">
              <a:lnSpc>
                <a:spcPct val="100800"/>
              </a:lnSpc>
              <a:spcBef>
                <a:spcPts val="41"/>
              </a:spcBef>
              <a:spcAft>
                <a:spcPts val="0"/>
              </a:spcAft>
              <a:defRPr/>
            </a:pPr>
            <a:r>
              <a:rPr lang="en-GB" sz="1350" dirty="0">
                <a:solidFill>
                  <a:srgbClr val="EEECE1"/>
                </a:solidFill>
                <a:latin typeface="Calibri"/>
                <a:ea typeface="+mn-ea"/>
              </a:rPr>
              <a:t>*</a:t>
            </a:r>
            <a:r>
              <a:rPr lang="en-GB" sz="1350" i="1" dirty="0">
                <a:solidFill>
                  <a:srgbClr val="EEECE1"/>
                </a:solidFill>
                <a:latin typeface="Calibri"/>
                <a:ea typeface="+mn-ea"/>
              </a:rPr>
              <a:t> *The Department for Digital, Culture, Media and Sport's '</a:t>
            </a:r>
            <a:r>
              <a:rPr lang="en-GB" sz="1350" i="1" u="sng" dirty="0">
                <a:solidFill>
                  <a:srgbClr val="EEECE1"/>
                </a:solidFill>
                <a:latin typeface="Calibri"/>
                <a:ea typeface="+mn-ea"/>
                <a:hlinkClick r:id="rId3">
                  <a:extLst>
                    <a:ext uri="{A12FA001-AC4F-418D-AE19-62706E023703}">
                      <ahyp:hlinkClr xmlns:ahyp="http://schemas.microsoft.com/office/drawing/2018/hyperlinkcolor" val="tx"/>
                    </a:ext>
                  </a:extLst>
                </a:hlinkClick>
              </a:rPr>
              <a:t>Cyber Security Breaches Survey 20</a:t>
            </a:r>
            <a:r>
              <a:rPr lang="en-GB" sz="1350" i="1" u="sng" dirty="0">
                <a:solidFill>
                  <a:srgbClr val="EEECE1"/>
                </a:solidFill>
                <a:latin typeface="Calibri"/>
                <a:ea typeface="+mn-ea"/>
              </a:rPr>
              <a:t>20</a:t>
            </a:r>
            <a:r>
              <a:rPr lang="en-GB" sz="1350" i="1" dirty="0">
                <a:solidFill>
                  <a:srgbClr val="EEECE1"/>
                </a:solidFill>
                <a:latin typeface="Calibri"/>
                <a:ea typeface="+mn-ea"/>
              </a:rPr>
              <a:t>' reported that almost half (46%) of all businesses have identified at least one cyber security breach or attack in the last 12 months (and 43% have among micro and small firms)</a:t>
            </a:r>
            <a:endParaRPr lang="en-GB" sz="1350" dirty="0">
              <a:solidFill>
                <a:srgbClr val="EEECE1"/>
              </a:solidFill>
              <a:latin typeface="Calibri"/>
              <a:ea typeface="+mn-ea"/>
            </a:endParaRPr>
          </a:p>
        </p:txBody>
      </p:sp>
    </p:spTree>
    <p:extLst>
      <p:ext uri="{BB962C8B-B14F-4D97-AF65-F5344CB8AC3E}">
        <p14:creationId xmlns:p14="http://schemas.microsoft.com/office/powerpoint/2010/main" val="37691200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F22B3D0-9964-4484-BCE6-A770F61FB84C}"/>
              </a:ext>
            </a:extLst>
          </p:cNvPr>
          <p:cNvSpPr>
            <a:spLocks noGrp="1"/>
          </p:cNvSpPr>
          <p:nvPr>
            <p:ph type="ftr" sz="quarter" idx="5"/>
          </p:nvPr>
        </p:nvSpPr>
        <p:spPr>
          <a:xfrm>
            <a:off x="517224" y="4682478"/>
            <a:ext cx="8524396" cy="415498"/>
          </a:xfrm>
        </p:spPr>
        <p:txBody>
          <a:bodyPr/>
          <a:lstStyle/>
          <a:p>
            <a:pPr defTabSz="685800" fontAlgn="auto">
              <a:spcBef>
                <a:spcPts val="0"/>
              </a:spcBef>
              <a:spcAft>
                <a:spcPts val="0"/>
              </a:spcAft>
            </a:pPr>
            <a:r>
              <a:rPr lang="en-GB" sz="1350" dirty="0">
                <a:solidFill>
                  <a:prstClr val="black">
                    <a:tint val="75000"/>
                  </a:prstClr>
                </a:solidFill>
                <a:latin typeface="Calibri"/>
                <a:ea typeface="+mn-ea"/>
              </a:rPr>
              <a:t>This information is exempt under the Freedom of Information Act 2000 (FOIA) and may be exempt under other UK information legislation. Refer any FOIA queries to ncscinfoleg@ncsc.gov.uk. All material is UK Crown Copyright © </a:t>
            </a:r>
          </a:p>
        </p:txBody>
      </p:sp>
      <p:pic>
        <p:nvPicPr>
          <p:cNvPr id="4" name="Picture 3">
            <a:extLst>
              <a:ext uri="{FF2B5EF4-FFF2-40B4-BE49-F238E27FC236}">
                <a16:creationId xmlns:a16="http://schemas.microsoft.com/office/drawing/2014/main" id="{EA5132BE-9E16-4B9C-A2D3-FDC7D6D1FAD7}"/>
              </a:ext>
            </a:extLst>
          </p:cNvPr>
          <p:cNvPicPr>
            <a:picLocks noChangeAspect="1"/>
          </p:cNvPicPr>
          <p:nvPr/>
        </p:nvPicPr>
        <p:blipFill>
          <a:blip r:embed="rId2"/>
          <a:stretch>
            <a:fillRect/>
          </a:stretch>
        </p:blipFill>
        <p:spPr>
          <a:xfrm>
            <a:off x="2772652" y="66017"/>
            <a:ext cx="3035306" cy="4561230"/>
          </a:xfrm>
          <a:prstGeom prst="rect">
            <a:avLst/>
          </a:prstGeom>
        </p:spPr>
      </p:pic>
    </p:spTree>
    <p:extLst>
      <p:ext uri="{BB962C8B-B14F-4D97-AF65-F5344CB8AC3E}">
        <p14:creationId xmlns:p14="http://schemas.microsoft.com/office/powerpoint/2010/main" val="25645541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7808" y="251410"/>
            <a:ext cx="7837070" cy="451184"/>
          </a:xfrm>
        </p:spPr>
        <p:txBody>
          <a:bodyPr>
            <a:normAutofit/>
          </a:bodyPr>
          <a:lstStyle/>
          <a:p>
            <a:r>
              <a:rPr lang="en-GB" sz="2160" dirty="0">
                <a:latin typeface="+mn-lt"/>
              </a:rPr>
              <a:t>2019 Incident trends</a:t>
            </a:r>
          </a:p>
        </p:txBody>
      </p:sp>
      <p:sp>
        <p:nvSpPr>
          <p:cNvPr id="5" name="Footer Placeholder 3">
            <a:extLst>
              <a:ext uri="{FF2B5EF4-FFF2-40B4-BE49-F238E27FC236}">
                <a16:creationId xmlns:a16="http://schemas.microsoft.com/office/drawing/2014/main" id="{1A0DDF3F-0573-4DCF-A5C0-BB7075F3DE83}"/>
              </a:ext>
            </a:extLst>
          </p:cNvPr>
          <p:cNvSpPr>
            <a:spLocks noGrp="1"/>
          </p:cNvSpPr>
          <p:nvPr>
            <p:ph type="ftr" sz="quarter" idx="12"/>
          </p:nvPr>
        </p:nvSpPr>
        <p:spPr>
          <a:xfrm>
            <a:off x="652111" y="4833963"/>
            <a:ext cx="7468904" cy="273845"/>
          </a:xfrm>
          <a:prstGeom prst="rect">
            <a:avLst/>
          </a:prstGeom>
        </p:spPr>
        <p:txBody>
          <a:bodyPr vert="horz" lIns="82296" tIns="41148" rIns="82296" bIns="41148" rtlCol="0" anchor="t"/>
          <a:lstStyle>
            <a:defPPr>
              <a:defRPr lang="en-US"/>
            </a:defPPr>
            <a:lvl1pPr marL="0" algn="l" defTabSz="641912" rtl="0" eaLnBrk="1" latinLnBrk="0" hangingPunct="1">
              <a:defRPr sz="912" kern="1200">
                <a:solidFill>
                  <a:schemeClr val="accent5">
                    <a:lumMod val="40000"/>
                    <a:lumOff val="60000"/>
                  </a:schemeClr>
                </a:solidFill>
                <a:latin typeface="Arial" panose="020B0604020202020204" pitchFamily="34" charset="0"/>
                <a:ea typeface="+mn-ea"/>
                <a:cs typeface="Arial" panose="020B0604020202020204" pitchFamily="34" charset="0"/>
              </a:defRPr>
            </a:lvl1pPr>
            <a:lvl2pPr marL="320956" algn="l" defTabSz="641912" rtl="0" eaLnBrk="1" latinLnBrk="0" hangingPunct="1">
              <a:defRPr sz="1264" kern="1200">
                <a:solidFill>
                  <a:schemeClr val="tx1"/>
                </a:solidFill>
                <a:latin typeface="+mn-lt"/>
                <a:ea typeface="+mn-ea"/>
                <a:cs typeface="+mn-cs"/>
              </a:defRPr>
            </a:lvl2pPr>
            <a:lvl3pPr marL="641912" algn="l" defTabSz="641912" rtl="0" eaLnBrk="1" latinLnBrk="0" hangingPunct="1">
              <a:defRPr sz="1264" kern="1200">
                <a:solidFill>
                  <a:schemeClr val="tx1"/>
                </a:solidFill>
                <a:latin typeface="+mn-lt"/>
                <a:ea typeface="+mn-ea"/>
                <a:cs typeface="+mn-cs"/>
              </a:defRPr>
            </a:lvl3pPr>
            <a:lvl4pPr marL="962867" algn="l" defTabSz="641912" rtl="0" eaLnBrk="1" latinLnBrk="0" hangingPunct="1">
              <a:defRPr sz="1264" kern="1200">
                <a:solidFill>
                  <a:schemeClr val="tx1"/>
                </a:solidFill>
                <a:latin typeface="+mn-lt"/>
                <a:ea typeface="+mn-ea"/>
                <a:cs typeface="+mn-cs"/>
              </a:defRPr>
            </a:lvl4pPr>
            <a:lvl5pPr marL="1283823" algn="l" defTabSz="641912" rtl="0" eaLnBrk="1" latinLnBrk="0" hangingPunct="1">
              <a:defRPr sz="1264" kern="1200">
                <a:solidFill>
                  <a:schemeClr val="tx1"/>
                </a:solidFill>
                <a:latin typeface="+mn-lt"/>
                <a:ea typeface="+mn-ea"/>
                <a:cs typeface="+mn-cs"/>
              </a:defRPr>
            </a:lvl5pPr>
            <a:lvl6pPr marL="1604779" algn="l" defTabSz="641912" rtl="0" eaLnBrk="1" latinLnBrk="0" hangingPunct="1">
              <a:defRPr sz="1264" kern="1200">
                <a:solidFill>
                  <a:schemeClr val="tx1"/>
                </a:solidFill>
                <a:latin typeface="+mn-lt"/>
                <a:ea typeface="+mn-ea"/>
                <a:cs typeface="+mn-cs"/>
              </a:defRPr>
            </a:lvl6pPr>
            <a:lvl7pPr marL="1925735" algn="l" defTabSz="641912" rtl="0" eaLnBrk="1" latinLnBrk="0" hangingPunct="1">
              <a:defRPr sz="1264" kern="1200">
                <a:solidFill>
                  <a:schemeClr val="tx1"/>
                </a:solidFill>
                <a:latin typeface="+mn-lt"/>
                <a:ea typeface="+mn-ea"/>
                <a:cs typeface="+mn-cs"/>
              </a:defRPr>
            </a:lvl7pPr>
            <a:lvl8pPr marL="2246690" algn="l" defTabSz="641912" rtl="0" eaLnBrk="1" latinLnBrk="0" hangingPunct="1">
              <a:defRPr sz="1264" kern="1200">
                <a:solidFill>
                  <a:schemeClr val="tx1"/>
                </a:solidFill>
                <a:latin typeface="+mn-lt"/>
                <a:ea typeface="+mn-ea"/>
                <a:cs typeface="+mn-cs"/>
              </a:defRPr>
            </a:lvl8pPr>
            <a:lvl9pPr marL="2567646" algn="l" defTabSz="641912" rtl="0" eaLnBrk="1" latinLnBrk="0" hangingPunct="1">
              <a:defRPr sz="1264" kern="1200">
                <a:solidFill>
                  <a:schemeClr val="tx1"/>
                </a:solidFill>
                <a:latin typeface="+mn-lt"/>
                <a:ea typeface="+mn-ea"/>
                <a:cs typeface="+mn-cs"/>
              </a:defRPr>
            </a:lvl9pPr>
          </a:lstStyle>
          <a:p>
            <a:pPr algn="ctr" fontAlgn="auto">
              <a:spcBef>
                <a:spcPts val="0"/>
              </a:spcBef>
              <a:spcAft>
                <a:spcPts val="0"/>
              </a:spcAft>
              <a:defRPr/>
            </a:pPr>
            <a:endParaRPr lang="en-GB" dirty="0">
              <a:solidFill>
                <a:srgbClr val="4472C4">
                  <a:lumMod val="40000"/>
                  <a:lumOff val="60000"/>
                </a:srgbClr>
              </a:solidFill>
            </a:endParaRPr>
          </a:p>
        </p:txBody>
      </p:sp>
      <p:sp>
        <p:nvSpPr>
          <p:cNvPr id="6" name="Rectangle 5">
            <a:extLst>
              <a:ext uri="{FF2B5EF4-FFF2-40B4-BE49-F238E27FC236}">
                <a16:creationId xmlns:a16="http://schemas.microsoft.com/office/drawing/2014/main" id="{EC420EC9-92B6-414B-9266-999A7F47B154}"/>
              </a:ext>
            </a:extLst>
          </p:cNvPr>
          <p:cNvSpPr/>
          <p:nvPr/>
        </p:nvSpPr>
        <p:spPr>
          <a:xfrm>
            <a:off x="1868847" y="142437"/>
            <a:ext cx="2056602" cy="494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41912" fontAlgn="auto">
              <a:spcBef>
                <a:spcPts val="0"/>
              </a:spcBef>
              <a:spcAft>
                <a:spcPts val="0"/>
              </a:spcAft>
              <a:defRPr/>
            </a:pPr>
            <a:endParaRPr lang="en-GB" sz="1264" dirty="0">
              <a:solidFill>
                <a:prstClr val="white"/>
              </a:solidFill>
              <a:latin typeface="Calibri" panose="020F0502020204030204"/>
            </a:endParaRPr>
          </a:p>
        </p:txBody>
      </p:sp>
      <p:sp>
        <p:nvSpPr>
          <p:cNvPr id="7" name="Rectangle 6">
            <a:extLst>
              <a:ext uri="{FF2B5EF4-FFF2-40B4-BE49-F238E27FC236}">
                <a16:creationId xmlns:a16="http://schemas.microsoft.com/office/drawing/2014/main" id="{E1B1C048-5A53-43AB-8AB1-B5530313D5E3}"/>
              </a:ext>
            </a:extLst>
          </p:cNvPr>
          <p:cNvSpPr/>
          <p:nvPr/>
        </p:nvSpPr>
        <p:spPr>
          <a:xfrm>
            <a:off x="761696" y="988935"/>
            <a:ext cx="4114800" cy="3582519"/>
          </a:xfrm>
          <a:prstGeom prst="rect">
            <a:avLst/>
          </a:prstGeom>
        </p:spPr>
        <p:txBody>
          <a:bodyPr>
            <a:spAutoFit/>
          </a:bodyPr>
          <a:lstStyle/>
          <a:p>
            <a:pPr algn="l" defTabSz="641912" fontAlgn="auto">
              <a:spcBef>
                <a:spcPts val="0"/>
              </a:spcBef>
              <a:spcAft>
                <a:spcPts val="0"/>
              </a:spcAft>
              <a:defRPr/>
            </a:pPr>
            <a:r>
              <a:rPr lang="en-GB" sz="2520" dirty="0">
                <a:solidFill>
                  <a:prstClr val="black"/>
                </a:solidFill>
                <a:latin typeface="Calibri" panose="020F0502020204030204"/>
                <a:ea typeface="+mn-ea"/>
              </a:rPr>
              <a:t>1. Cloud Services </a:t>
            </a:r>
          </a:p>
          <a:p>
            <a:pPr marL="462917" indent="-462917" algn="l" defTabSz="641912" fontAlgn="auto">
              <a:spcBef>
                <a:spcPts val="0"/>
              </a:spcBef>
              <a:spcAft>
                <a:spcPts val="0"/>
              </a:spcAft>
              <a:buFontTx/>
              <a:buAutoNum type="arabicPeriod"/>
              <a:defRPr/>
            </a:pPr>
            <a:endParaRPr lang="en-GB" sz="2520" dirty="0">
              <a:solidFill>
                <a:prstClr val="black"/>
              </a:solidFill>
              <a:latin typeface="Calibri" panose="020F0502020204030204"/>
              <a:ea typeface="+mn-ea"/>
            </a:endParaRPr>
          </a:p>
          <a:p>
            <a:pPr algn="l" defTabSz="641912" fontAlgn="auto">
              <a:spcBef>
                <a:spcPts val="0"/>
              </a:spcBef>
              <a:spcAft>
                <a:spcPts val="0"/>
              </a:spcAft>
              <a:defRPr/>
            </a:pPr>
            <a:r>
              <a:rPr lang="en-GB" sz="2520" dirty="0">
                <a:solidFill>
                  <a:prstClr val="black"/>
                </a:solidFill>
                <a:latin typeface="Calibri" panose="020F0502020204030204"/>
                <a:ea typeface="+mn-ea"/>
              </a:rPr>
              <a:t>2. Ransomware  </a:t>
            </a:r>
            <a:r>
              <a:rPr lang="en-GB" sz="2520" dirty="0">
                <a:solidFill>
                  <a:prstClr val="black"/>
                </a:solidFill>
                <a:latin typeface="Calibri" panose="020F0502020204030204"/>
                <a:ea typeface="+mn-ea"/>
                <a:sym typeface="Wingdings" panose="05000000000000000000" pitchFamily="2" charset="2"/>
              </a:rPr>
              <a:t></a:t>
            </a:r>
            <a:endParaRPr lang="en-GB" sz="2520" dirty="0">
              <a:solidFill>
                <a:prstClr val="black"/>
              </a:solidFill>
              <a:latin typeface="Calibri" panose="020F0502020204030204"/>
              <a:ea typeface="+mn-ea"/>
            </a:endParaRPr>
          </a:p>
          <a:p>
            <a:pPr algn="l" defTabSz="641912" fontAlgn="auto">
              <a:spcBef>
                <a:spcPts val="0"/>
              </a:spcBef>
              <a:spcAft>
                <a:spcPts val="0"/>
              </a:spcAft>
              <a:defRPr/>
            </a:pPr>
            <a:endParaRPr lang="en-GB" sz="2520" dirty="0">
              <a:solidFill>
                <a:prstClr val="black"/>
              </a:solidFill>
              <a:latin typeface="Calibri" panose="020F0502020204030204"/>
              <a:ea typeface="+mn-ea"/>
            </a:endParaRPr>
          </a:p>
          <a:p>
            <a:pPr algn="l" defTabSz="641912" fontAlgn="auto">
              <a:spcBef>
                <a:spcPts val="0"/>
              </a:spcBef>
              <a:spcAft>
                <a:spcPts val="0"/>
              </a:spcAft>
              <a:defRPr/>
            </a:pPr>
            <a:r>
              <a:rPr lang="en-GB" sz="2520" dirty="0">
                <a:solidFill>
                  <a:prstClr val="black"/>
                </a:solidFill>
                <a:latin typeface="Calibri" panose="020F0502020204030204"/>
                <a:ea typeface="+mn-ea"/>
              </a:rPr>
              <a:t>3. Phishing </a:t>
            </a:r>
            <a:r>
              <a:rPr lang="en-GB" sz="2520" dirty="0">
                <a:solidFill>
                  <a:prstClr val="black"/>
                </a:solidFill>
                <a:latin typeface="Calibri" panose="020F0502020204030204"/>
                <a:ea typeface="+mn-ea"/>
                <a:sym typeface="Wingdings" panose="05000000000000000000" pitchFamily="2" charset="2"/>
              </a:rPr>
              <a:t></a:t>
            </a:r>
            <a:endParaRPr lang="en-GB" sz="2520" dirty="0">
              <a:solidFill>
                <a:prstClr val="black"/>
              </a:solidFill>
              <a:latin typeface="Calibri" panose="020F0502020204030204"/>
              <a:ea typeface="+mn-ea"/>
            </a:endParaRPr>
          </a:p>
          <a:p>
            <a:pPr algn="l" defTabSz="641912" fontAlgn="auto">
              <a:spcBef>
                <a:spcPts val="0"/>
              </a:spcBef>
              <a:spcAft>
                <a:spcPts val="0"/>
              </a:spcAft>
              <a:defRPr/>
            </a:pPr>
            <a:endParaRPr lang="en-GB" sz="2520" dirty="0">
              <a:solidFill>
                <a:prstClr val="black"/>
              </a:solidFill>
              <a:latin typeface="Calibri" panose="020F0502020204030204"/>
              <a:ea typeface="+mn-ea"/>
            </a:endParaRPr>
          </a:p>
          <a:p>
            <a:pPr algn="l" defTabSz="641912" fontAlgn="auto">
              <a:spcBef>
                <a:spcPts val="0"/>
              </a:spcBef>
              <a:spcAft>
                <a:spcPts val="0"/>
              </a:spcAft>
              <a:defRPr/>
            </a:pPr>
            <a:r>
              <a:rPr lang="en-GB" sz="2520" dirty="0">
                <a:solidFill>
                  <a:prstClr val="black"/>
                </a:solidFill>
                <a:latin typeface="Calibri" panose="020F0502020204030204"/>
                <a:ea typeface="+mn-ea"/>
              </a:rPr>
              <a:t>4. Vulnerability scanning</a:t>
            </a:r>
          </a:p>
          <a:p>
            <a:pPr algn="l" defTabSz="641912" fontAlgn="auto">
              <a:spcBef>
                <a:spcPts val="0"/>
              </a:spcBef>
              <a:spcAft>
                <a:spcPts val="0"/>
              </a:spcAft>
              <a:defRPr/>
            </a:pPr>
            <a:endParaRPr lang="en-GB" sz="2520" dirty="0">
              <a:solidFill>
                <a:prstClr val="black"/>
              </a:solidFill>
              <a:latin typeface="Calibri" panose="020F0502020204030204"/>
              <a:ea typeface="+mn-ea"/>
            </a:endParaRPr>
          </a:p>
          <a:p>
            <a:pPr algn="l" defTabSz="641912" fontAlgn="auto">
              <a:spcBef>
                <a:spcPts val="0"/>
              </a:spcBef>
              <a:spcAft>
                <a:spcPts val="0"/>
              </a:spcAft>
              <a:defRPr/>
            </a:pPr>
            <a:r>
              <a:rPr lang="en-GB" sz="2520" dirty="0">
                <a:solidFill>
                  <a:prstClr val="black"/>
                </a:solidFill>
                <a:latin typeface="Calibri" panose="020F0502020204030204"/>
                <a:ea typeface="+mn-ea"/>
              </a:rPr>
              <a:t>5. Supply chain attacks </a:t>
            </a:r>
            <a:r>
              <a:rPr lang="en-GB" sz="2520" dirty="0">
                <a:solidFill>
                  <a:prstClr val="black"/>
                </a:solidFill>
                <a:latin typeface="Calibri" panose="020F0502020204030204"/>
                <a:ea typeface="+mn-ea"/>
                <a:sym typeface="Wingdings" panose="05000000000000000000" pitchFamily="2" charset="2"/>
              </a:rPr>
              <a:t></a:t>
            </a:r>
            <a:r>
              <a:rPr lang="en-GB" sz="2520" dirty="0">
                <a:solidFill>
                  <a:prstClr val="black"/>
                </a:solidFill>
                <a:latin typeface="Calibri" panose="020F0502020204030204"/>
                <a:ea typeface="+mn-ea"/>
              </a:rPr>
              <a:t>  </a:t>
            </a:r>
          </a:p>
        </p:txBody>
      </p:sp>
      <p:pic>
        <p:nvPicPr>
          <p:cNvPr id="13" name="Picture 12" descr="A close up of a keyboard&#10;&#10;Description automatically generated">
            <a:extLst>
              <a:ext uri="{FF2B5EF4-FFF2-40B4-BE49-F238E27FC236}">
                <a16:creationId xmlns:a16="http://schemas.microsoft.com/office/drawing/2014/main" id="{5E9392D5-7D47-4AFE-A684-97144A55BD59}"/>
              </a:ext>
            </a:extLst>
          </p:cNvPr>
          <p:cNvPicPr>
            <a:picLocks noChangeAspect="1"/>
          </p:cNvPicPr>
          <p:nvPr/>
        </p:nvPicPr>
        <p:blipFill>
          <a:blip r:embed="rId3"/>
          <a:stretch>
            <a:fillRect/>
          </a:stretch>
        </p:blipFill>
        <p:spPr>
          <a:xfrm>
            <a:off x="5024581" y="974337"/>
            <a:ext cx="3096434" cy="2061064"/>
          </a:xfrm>
          <a:prstGeom prst="rect">
            <a:avLst/>
          </a:prstGeom>
        </p:spPr>
      </p:pic>
      <p:sp>
        <p:nvSpPr>
          <p:cNvPr id="3" name="Rectangle 2">
            <a:extLst>
              <a:ext uri="{FF2B5EF4-FFF2-40B4-BE49-F238E27FC236}">
                <a16:creationId xmlns:a16="http://schemas.microsoft.com/office/drawing/2014/main" id="{53ED3C6B-59AD-443F-8BAF-6B497691854D}"/>
              </a:ext>
            </a:extLst>
          </p:cNvPr>
          <p:cNvSpPr/>
          <p:nvPr/>
        </p:nvSpPr>
        <p:spPr>
          <a:xfrm>
            <a:off x="4180245" y="4529264"/>
            <a:ext cx="4480009" cy="313932"/>
          </a:xfrm>
          <a:prstGeom prst="rect">
            <a:avLst/>
          </a:prstGeom>
        </p:spPr>
        <p:txBody>
          <a:bodyPr wrap="none">
            <a:spAutoFit/>
          </a:bodyPr>
          <a:lstStyle/>
          <a:p>
            <a:pPr algn="l" defTabSz="641912" fontAlgn="auto">
              <a:spcBef>
                <a:spcPts val="0"/>
              </a:spcBef>
              <a:spcAft>
                <a:spcPts val="0"/>
              </a:spcAft>
              <a:defRPr/>
            </a:pPr>
            <a:r>
              <a:rPr lang="en-GB" sz="1440" b="1" dirty="0">
                <a:solidFill>
                  <a:prstClr val="black"/>
                </a:solidFill>
                <a:latin typeface="Calibri" panose="020F0502020204030204"/>
                <a:ea typeface="+mn-ea"/>
              </a:rPr>
              <a:t>https://www.ncsc.gov.uk/report/incident-trends-report</a:t>
            </a:r>
          </a:p>
        </p:txBody>
      </p:sp>
    </p:spTree>
    <p:extLst>
      <p:ext uri="{BB962C8B-B14F-4D97-AF65-F5344CB8AC3E}">
        <p14:creationId xmlns:p14="http://schemas.microsoft.com/office/powerpoint/2010/main" val="363080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6AC47-559B-4595-8B49-F1BFFC790FDB}"/>
              </a:ext>
            </a:extLst>
          </p:cNvPr>
          <p:cNvSpPr>
            <a:spLocks noGrp="1"/>
          </p:cNvSpPr>
          <p:nvPr>
            <p:ph type="title"/>
          </p:nvPr>
        </p:nvSpPr>
        <p:spPr>
          <a:xfrm>
            <a:off x="5598460" y="1337969"/>
            <a:ext cx="3065480" cy="2166836"/>
          </a:xfrm>
        </p:spPr>
        <p:txBody>
          <a:bodyPr vert="horz" lIns="68580" tIns="34290" rIns="68580" bIns="34290" rtlCol="0" anchor="b">
            <a:normAutofit/>
          </a:bodyPr>
          <a:lstStyle/>
          <a:p>
            <a:r>
              <a:rPr lang="en-US" sz="2850" dirty="0"/>
              <a:t>Cloud Services</a:t>
            </a:r>
          </a:p>
        </p:txBody>
      </p:sp>
      <p:sp>
        <p:nvSpPr>
          <p:cNvPr id="10" name="Freeform: Shape 9">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5391038" cy="51435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defTabSz="685800" fontAlgn="auto">
              <a:spcBef>
                <a:spcPts val="0"/>
              </a:spcBef>
              <a:spcAft>
                <a:spcPts val="0"/>
              </a:spcAft>
            </a:pPr>
            <a:endParaRPr lang="en-US" sz="1350" dirty="0">
              <a:solidFill>
                <a:prstClr val="white"/>
              </a:solidFill>
              <a:latin typeface="Calibri" panose="020F0502020204030204"/>
            </a:endParaRPr>
          </a:p>
        </p:txBody>
      </p:sp>
      <p:pic>
        <p:nvPicPr>
          <p:cNvPr id="5" name="Content Placeholder 4" descr="A blue coloured-cloud with a padlock within representing cloud security">
            <a:extLst>
              <a:ext uri="{FF2B5EF4-FFF2-40B4-BE49-F238E27FC236}">
                <a16:creationId xmlns:a16="http://schemas.microsoft.com/office/drawing/2014/main" id="{DA83DCB4-7C74-4985-BAC7-736A21495C05}"/>
              </a:ext>
            </a:extLst>
          </p:cNvPr>
          <p:cNvPicPr>
            <a:picLocks noGrp="1" noChangeAspect="1" noChangeArrowheads="1"/>
          </p:cNvPicPr>
          <p:nvPr>
            <p:ph idx="1"/>
          </p:nvPr>
        </p:nvPicPr>
        <p:blipFill rotWithShape="1">
          <a:blip r:embed="rId5">
            <a:extLst>
              <a:ext uri="{28A0092B-C50C-407E-A947-70E740481C1C}">
                <a14:useLocalDpi xmlns:a14="http://schemas.microsoft.com/office/drawing/2010/main" val="0"/>
              </a:ext>
            </a:extLst>
          </a:blip>
          <a:srcRect t="1741" r="-1" b="684"/>
          <a:stretch/>
        </p:blipFill>
        <p:spPr bwMode="auto">
          <a:xfrm>
            <a:off x="1" y="7"/>
            <a:ext cx="5271371" cy="5143493"/>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pic>
        <p:nvPicPr>
          <p:cNvPr id="6" name="Audio 5">
            <a:hlinkClick r:id="" action="ppaction://media"/>
            <a:extLst>
              <a:ext uri="{FF2B5EF4-FFF2-40B4-BE49-F238E27FC236}">
                <a16:creationId xmlns:a16="http://schemas.microsoft.com/office/drawing/2014/main" id="{9C78DD6B-0E66-4735-A114-12663C465CD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753475" y="4752975"/>
            <a:ext cx="228600" cy="228600"/>
          </a:xfrm>
          <a:prstGeom prst="rect">
            <a:avLst/>
          </a:prstGeom>
        </p:spPr>
      </p:pic>
    </p:spTree>
    <p:extLst>
      <p:ext uri="{BB962C8B-B14F-4D97-AF65-F5344CB8AC3E}">
        <p14:creationId xmlns:p14="http://schemas.microsoft.com/office/powerpoint/2010/main" val="380115060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54117"/>
    </mc:Choice>
    <mc:Fallback xmlns="">
      <p:transition spd="slow" advTm="541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AF7437CF-E76C-4E65-9284-89E4D1D945DA}"/>
              </a:ext>
            </a:extLst>
          </p:cNvPr>
          <p:cNvSpPr>
            <a:spLocks noGrp="1"/>
          </p:cNvSpPr>
          <p:nvPr>
            <p:ph type="ftr" sz="quarter" idx="12"/>
          </p:nvPr>
        </p:nvSpPr>
        <p:spPr/>
        <p:txBody>
          <a:bodyPr/>
          <a:lstStyle/>
          <a:p>
            <a:pPr algn="ctr" defTabSz="641912" fontAlgn="auto">
              <a:spcBef>
                <a:spcPts val="0"/>
              </a:spcBef>
              <a:spcAft>
                <a:spcPts val="0"/>
              </a:spcAft>
              <a:defRPr/>
            </a:pPr>
            <a:endParaRPr lang="en-GB" dirty="0">
              <a:solidFill>
                <a:srgbClr val="4472C4">
                  <a:lumMod val="40000"/>
                  <a:lumOff val="60000"/>
                </a:srgbClr>
              </a:solidFill>
              <a:ea typeface="+mn-ea"/>
            </a:endParaRPr>
          </a:p>
        </p:txBody>
      </p:sp>
      <p:sp>
        <p:nvSpPr>
          <p:cNvPr id="5" name="Slide Number Placeholder 4">
            <a:extLst>
              <a:ext uri="{FF2B5EF4-FFF2-40B4-BE49-F238E27FC236}">
                <a16:creationId xmlns:a16="http://schemas.microsoft.com/office/drawing/2014/main" id="{196D5983-A1A1-44BA-989E-D7BF8FE59908}"/>
              </a:ext>
            </a:extLst>
          </p:cNvPr>
          <p:cNvSpPr>
            <a:spLocks noGrp="1"/>
          </p:cNvSpPr>
          <p:nvPr>
            <p:ph type="sldNum" sz="quarter" idx="13"/>
          </p:nvPr>
        </p:nvSpPr>
        <p:spPr/>
        <p:txBody>
          <a:bodyPr/>
          <a:lstStyle/>
          <a:p>
            <a:pPr defTabSz="641912" fontAlgn="auto">
              <a:spcBef>
                <a:spcPts val="0"/>
              </a:spcBef>
              <a:spcAft>
                <a:spcPts val="0"/>
              </a:spcAft>
              <a:defRPr/>
            </a:pPr>
            <a:fld id="{D17DDAE8-BD52-4C1A-8309-1A4391C014AD}" type="slidenum">
              <a:rPr lang="en-GB">
                <a:solidFill>
                  <a:srgbClr val="4472C4">
                    <a:lumMod val="40000"/>
                    <a:lumOff val="60000"/>
                  </a:srgbClr>
                </a:solidFill>
                <a:ea typeface="+mn-ea"/>
              </a:rPr>
              <a:pPr defTabSz="641912" fontAlgn="auto">
                <a:spcBef>
                  <a:spcPts val="0"/>
                </a:spcBef>
                <a:spcAft>
                  <a:spcPts val="0"/>
                </a:spcAft>
                <a:defRPr/>
              </a:pPr>
              <a:t>21</a:t>
            </a:fld>
            <a:endParaRPr lang="en-GB" dirty="0">
              <a:solidFill>
                <a:srgbClr val="4472C4">
                  <a:lumMod val="40000"/>
                  <a:lumOff val="60000"/>
                </a:srgbClr>
              </a:solidFill>
              <a:ea typeface="+mn-ea"/>
            </a:endParaRPr>
          </a:p>
        </p:txBody>
      </p:sp>
      <p:sp>
        <p:nvSpPr>
          <p:cNvPr id="14" name="Rectangle 13">
            <a:extLst>
              <a:ext uri="{FF2B5EF4-FFF2-40B4-BE49-F238E27FC236}">
                <a16:creationId xmlns:a16="http://schemas.microsoft.com/office/drawing/2014/main" id="{31632EF0-4F31-4A3D-A239-0582D0D15412}"/>
              </a:ext>
            </a:extLst>
          </p:cNvPr>
          <p:cNvSpPr/>
          <p:nvPr/>
        </p:nvSpPr>
        <p:spPr>
          <a:xfrm>
            <a:off x="4194248" y="174570"/>
            <a:ext cx="4438412" cy="424732"/>
          </a:xfrm>
          <a:prstGeom prst="rect">
            <a:avLst/>
          </a:prstGeom>
        </p:spPr>
        <p:txBody>
          <a:bodyPr wrap="square">
            <a:spAutoFit/>
          </a:bodyPr>
          <a:lstStyle/>
          <a:p>
            <a:pPr algn="l" defTabSz="641912" fontAlgn="auto">
              <a:spcBef>
                <a:spcPts val="0"/>
              </a:spcBef>
              <a:spcAft>
                <a:spcPts val="0"/>
              </a:spcAft>
              <a:defRPr/>
            </a:pPr>
            <a:r>
              <a:rPr lang="en-GB" sz="2160" b="1" dirty="0">
                <a:solidFill>
                  <a:prstClr val="black"/>
                </a:solidFill>
                <a:latin typeface="Calibri" panose="020F0502020204030204"/>
                <a:ea typeface="+mn-ea"/>
              </a:rPr>
              <a:t>Ransomware</a:t>
            </a:r>
            <a:endParaRPr lang="en-GB" sz="1260" b="1" dirty="0">
              <a:solidFill>
                <a:prstClr val="black"/>
              </a:solidFill>
              <a:latin typeface="Calibri" panose="020F0502020204030204"/>
              <a:ea typeface="+mn-ea"/>
            </a:endParaRPr>
          </a:p>
        </p:txBody>
      </p:sp>
      <p:sp>
        <p:nvSpPr>
          <p:cNvPr id="12" name="Rectangle 11">
            <a:extLst>
              <a:ext uri="{FF2B5EF4-FFF2-40B4-BE49-F238E27FC236}">
                <a16:creationId xmlns:a16="http://schemas.microsoft.com/office/drawing/2014/main" id="{6FB55A01-079F-4DCE-9F50-96609A03A2C4}"/>
              </a:ext>
            </a:extLst>
          </p:cNvPr>
          <p:cNvSpPr/>
          <p:nvPr/>
        </p:nvSpPr>
        <p:spPr>
          <a:xfrm>
            <a:off x="1938159" y="121282"/>
            <a:ext cx="1916867" cy="494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41912" fontAlgn="auto">
              <a:spcBef>
                <a:spcPts val="0"/>
              </a:spcBef>
              <a:spcAft>
                <a:spcPts val="0"/>
              </a:spcAft>
              <a:defRPr/>
            </a:pPr>
            <a:endParaRPr lang="en-GB" sz="1264" dirty="0">
              <a:solidFill>
                <a:prstClr val="white"/>
              </a:solidFill>
              <a:latin typeface="Calibri" panose="020F0502020204030204"/>
            </a:endParaRPr>
          </a:p>
        </p:txBody>
      </p:sp>
      <p:pic>
        <p:nvPicPr>
          <p:cNvPr id="9" name="Picture 8">
            <a:extLst>
              <a:ext uri="{FF2B5EF4-FFF2-40B4-BE49-F238E27FC236}">
                <a16:creationId xmlns:a16="http://schemas.microsoft.com/office/drawing/2014/main" id="{AA5C5DA9-D73C-4BAA-B0A2-90D6877A6C59}"/>
              </a:ext>
            </a:extLst>
          </p:cNvPr>
          <p:cNvPicPr>
            <a:picLocks noChangeAspect="1"/>
          </p:cNvPicPr>
          <p:nvPr/>
        </p:nvPicPr>
        <p:blipFill>
          <a:blip r:embed="rId3"/>
          <a:stretch>
            <a:fillRect/>
          </a:stretch>
        </p:blipFill>
        <p:spPr>
          <a:xfrm>
            <a:off x="2091205" y="750036"/>
            <a:ext cx="4549509" cy="3153190"/>
          </a:xfrm>
          <a:prstGeom prst="rect">
            <a:avLst/>
          </a:prstGeom>
        </p:spPr>
      </p:pic>
      <p:pic>
        <p:nvPicPr>
          <p:cNvPr id="13" name="Picture 12">
            <a:extLst>
              <a:ext uri="{FF2B5EF4-FFF2-40B4-BE49-F238E27FC236}">
                <a16:creationId xmlns:a16="http://schemas.microsoft.com/office/drawing/2014/main" id="{A0B7E64F-854D-42DB-9FE7-5BF5E320D469}"/>
              </a:ext>
            </a:extLst>
          </p:cNvPr>
          <p:cNvPicPr>
            <a:picLocks noChangeAspect="1"/>
          </p:cNvPicPr>
          <p:nvPr/>
        </p:nvPicPr>
        <p:blipFill>
          <a:blip r:embed="rId4"/>
          <a:stretch>
            <a:fillRect/>
          </a:stretch>
        </p:blipFill>
        <p:spPr>
          <a:xfrm>
            <a:off x="216569" y="3702863"/>
            <a:ext cx="5779294" cy="1021556"/>
          </a:xfrm>
          <a:prstGeom prst="rect">
            <a:avLst/>
          </a:prstGeom>
        </p:spPr>
      </p:pic>
    </p:spTree>
    <p:extLst>
      <p:ext uri="{BB962C8B-B14F-4D97-AF65-F5344CB8AC3E}">
        <p14:creationId xmlns:p14="http://schemas.microsoft.com/office/powerpoint/2010/main" val="3018337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7808" y="251410"/>
            <a:ext cx="7837070" cy="451184"/>
          </a:xfrm>
        </p:spPr>
        <p:txBody>
          <a:bodyPr>
            <a:normAutofit/>
          </a:bodyPr>
          <a:lstStyle/>
          <a:p>
            <a:r>
              <a:rPr lang="en-GB" sz="2160" dirty="0">
                <a:latin typeface="+mn-lt"/>
              </a:rPr>
              <a:t>Phishing and Vulnerability scanning</a:t>
            </a:r>
          </a:p>
        </p:txBody>
      </p:sp>
      <p:sp>
        <p:nvSpPr>
          <p:cNvPr id="5" name="Footer Placeholder 3">
            <a:extLst>
              <a:ext uri="{FF2B5EF4-FFF2-40B4-BE49-F238E27FC236}">
                <a16:creationId xmlns:a16="http://schemas.microsoft.com/office/drawing/2014/main" id="{1A0DDF3F-0573-4DCF-A5C0-BB7075F3DE83}"/>
              </a:ext>
            </a:extLst>
          </p:cNvPr>
          <p:cNvSpPr>
            <a:spLocks noGrp="1"/>
          </p:cNvSpPr>
          <p:nvPr>
            <p:ph type="ftr" sz="quarter" idx="12"/>
          </p:nvPr>
        </p:nvSpPr>
        <p:spPr>
          <a:xfrm>
            <a:off x="652111" y="4833963"/>
            <a:ext cx="7468904" cy="273845"/>
          </a:xfrm>
          <a:prstGeom prst="rect">
            <a:avLst/>
          </a:prstGeom>
        </p:spPr>
        <p:txBody>
          <a:bodyPr vert="horz" lIns="82296" tIns="41148" rIns="82296" bIns="41148" rtlCol="0" anchor="t"/>
          <a:lstStyle>
            <a:defPPr>
              <a:defRPr lang="en-US"/>
            </a:defPPr>
            <a:lvl1pPr marL="0" algn="l" defTabSz="641912" rtl="0" eaLnBrk="1" latinLnBrk="0" hangingPunct="1">
              <a:defRPr sz="912" kern="1200">
                <a:solidFill>
                  <a:schemeClr val="accent5">
                    <a:lumMod val="40000"/>
                    <a:lumOff val="60000"/>
                  </a:schemeClr>
                </a:solidFill>
                <a:latin typeface="Arial" panose="020B0604020202020204" pitchFamily="34" charset="0"/>
                <a:ea typeface="+mn-ea"/>
                <a:cs typeface="Arial" panose="020B0604020202020204" pitchFamily="34" charset="0"/>
              </a:defRPr>
            </a:lvl1pPr>
            <a:lvl2pPr marL="320956" algn="l" defTabSz="641912" rtl="0" eaLnBrk="1" latinLnBrk="0" hangingPunct="1">
              <a:defRPr sz="1264" kern="1200">
                <a:solidFill>
                  <a:schemeClr val="tx1"/>
                </a:solidFill>
                <a:latin typeface="+mn-lt"/>
                <a:ea typeface="+mn-ea"/>
                <a:cs typeface="+mn-cs"/>
              </a:defRPr>
            </a:lvl2pPr>
            <a:lvl3pPr marL="641912" algn="l" defTabSz="641912" rtl="0" eaLnBrk="1" latinLnBrk="0" hangingPunct="1">
              <a:defRPr sz="1264" kern="1200">
                <a:solidFill>
                  <a:schemeClr val="tx1"/>
                </a:solidFill>
                <a:latin typeface="+mn-lt"/>
                <a:ea typeface="+mn-ea"/>
                <a:cs typeface="+mn-cs"/>
              </a:defRPr>
            </a:lvl3pPr>
            <a:lvl4pPr marL="962867" algn="l" defTabSz="641912" rtl="0" eaLnBrk="1" latinLnBrk="0" hangingPunct="1">
              <a:defRPr sz="1264" kern="1200">
                <a:solidFill>
                  <a:schemeClr val="tx1"/>
                </a:solidFill>
                <a:latin typeface="+mn-lt"/>
                <a:ea typeface="+mn-ea"/>
                <a:cs typeface="+mn-cs"/>
              </a:defRPr>
            </a:lvl4pPr>
            <a:lvl5pPr marL="1283823" algn="l" defTabSz="641912" rtl="0" eaLnBrk="1" latinLnBrk="0" hangingPunct="1">
              <a:defRPr sz="1264" kern="1200">
                <a:solidFill>
                  <a:schemeClr val="tx1"/>
                </a:solidFill>
                <a:latin typeface="+mn-lt"/>
                <a:ea typeface="+mn-ea"/>
                <a:cs typeface="+mn-cs"/>
              </a:defRPr>
            </a:lvl5pPr>
            <a:lvl6pPr marL="1604779" algn="l" defTabSz="641912" rtl="0" eaLnBrk="1" latinLnBrk="0" hangingPunct="1">
              <a:defRPr sz="1264" kern="1200">
                <a:solidFill>
                  <a:schemeClr val="tx1"/>
                </a:solidFill>
                <a:latin typeface="+mn-lt"/>
                <a:ea typeface="+mn-ea"/>
                <a:cs typeface="+mn-cs"/>
              </a:defRPr>
            </a:lvl6pPr>
            <a:lvl7pPr marL="1925735" algn="l" defTabSz="641912" rtl="0" eaLnBrk="1" latinLnBrk="0" hangingPunct="1">
              <a:defRPr sz="1264" kern="1200">
                <a:solidFill>
                  <a:schemeClr val="tx1"/>
                </a:solidFill>
                <a:latin typeface="+mn-lt"/>
                <a:ea typeface="+mn-ea"/>
                <a:cs typeface="+mn-cs"/>
              </a:defRPr>
            </a:lvl7pPr>
            <a:lvl8pPr marL="2246690" algn="l" defTabSz="641912" rtl="0" eaLnBrk="1" latinLnBrk="0" hangingPunct="1">
              <a:defRPr sz="1264" kern="1200">
                <a:solidFill>
                  <a:schemeClr val="tx1"/>
                </a:solidFill>
                <a:latin typeface="+mn-lt"/>
                <a:ea typeface="+mn-ea"/>
                <a:cs typeface="+mn-cs"/>
              </a:defRPr>
            </a:lvl8pPr>
            <a:lvl9pPr marL="2567646" algn="l" defTabSz="641912" rtl="0" eaLnBrk="1" latinLnBrk="0" hangingPunct="1">
              <a:defRPr sz="1264" kern="1200">
                <a:solidFill>
                  <a:schemeClr val="tx1"/>
                </a:solidFill>
                <a:latin typeface="+mn-lt"/>
                <a:ea typeface="+mn-ea"/>
                <a:cs typeface="+mn-cs"/>
              </a:defRPr>
            </a:lvl9pPr>
          </a:lstStyle>
          <a:p>
            <a:pPr algn="ctr" fontAlgn="auto">
              <a:spcBef>
                <a:spcPts val="0"/>
              </a:spcBef>
              <a:spcAft>
                <a:spcPts val="0"/>
              </a:spcAft>
              <a:defRPr/>
            </a:pPr>
            <a:endParaRPr lang="en-GB" dirty="0">
              <a:solidFill>
                <a:srgbClr val="4472C4">
                  <a:lumMod val="40000"/>
                  <a:lumOff val="60000"/>
                </a:srgbClr>
              </a:solidFill>
            </a:endParaRPr>
          </a:p>
        </p:txBody>
      </p:sp>
      <p:sp>
        <p:nvSpPr>
          <p:cNvPr id="6" name="Rectangle 5">
            <a:extLst>
              <a:ext uri="{FF2B5EF4-FFF2-40B4-BE49-F238E27FC236}">
                <a16:creationId xmlns:a16="http://schemas.microsoft.com/office/drawing/2014/main" id="{EC420EC9-92B6-414B-9266-999A7F47B154}"/>
              </a:ext>
            </a:extLst>
          </p:cNvPr>
          <p:cNvSpPr/>
          <p:nvPr/>
        </p:nvSpPr>
        <p:spPr>
          <a:xfrm>
            <a:off x="1868847" y="142437"/>
            <a:ext cx="2056602" cy="494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41912" fontAlgn="auto">
              <a:spcBef>
                <a:spcPts val="0"/>
              </a:spcBef>
              <a:spcAft>
                <a:spcPts val="0"/>
              </a:spcAft>
              <a:defRPr/>
            </a:pPr>
            <a:endParaRPr lang="en-GB" sz="1264" dirty="0">
              <a:solidFill>
                <a:prstClr val="white"/>
              </a:solidFill>
              <a:latin typeface="Calibri" panose="020F0502020204030204"/>
            </a:endParaRPr>
          </a:p>
        </p:txBody>
      </p:sp>
      <p:pic>
        <p:nvPicPr>
          <p:cNvPr id="4" name="Picture 3">
            <a:extLst>
              <a:ext uri="{FF2B5EF4-FFF2-40B4-BE49-F238E27FC236}">
                <a16:creationId xmlns:a16="http://schemas.microsoft.com/office/drawing/2014/main" id="{0B5E3525-DB14-43AB-B86E-58748F6C4C4C}"/>
              </a:ext>
            </a:extLst>
          </p:cNvPr>
          <p:cNvPicPr>
            <a:picLocks noChangeAspect="1"/>
          </p:cNvPicPr>
          <p:nvPr/>
        </p:nvPicPr>
        <p:blipFill>
          <a:blip r:embed="rId3"/>
          <a:stretch>
            <a:fillRect/>
          </a:stretch>
        </p:blipFill>
        <p:spPr>
          <a:xfrm>
            <a:off x="967228" y="992221"/>
            <a:ext cx="2503902" cy="1669268"/>
          </a:xfrm>
          <a:prstGeom prst="rect">
            <a:avLst/>
          </a:prstGeom>
        </p:spPr>
      </p:pic>
      <p:pic>
        <p:nvPicPr>
          <p:cNvPr id="8" name="Picture 7" descr="A picture containing star, device, light&#10;&#10;Description automatically generated">
            <a:extLst>
              <a:ext uri="{FF2B5EF4-FFF2-40B4-BE49-F238E27FC236}">
                <a16:creationId xmlns:a16="http://schemas.microsoft.com/office/drawing/2014/main" id="{E03D071D-2ABF-473B-B4E2-A51AC25F6E64}"/>
              </a:ext>
            </a:extLst>
          </p:cNvPr>
          <p:cNvPicPr>
            <a:picLocks noChangeAspect="1"/>
          </p:cNvPicPr>
          <p:nvPr/>
        </p:nvPicPr>
        <p:blipFill>
          <a:blip r:embed="rId4"/>
          <a:stretch>
            <a:fillRect/>
          </a:stretch>
        </p:blipFill>
        <p:spPr>
          <a:xfrm>
            <a:off x="996738" y="2809448"/>
            <a:ext cx="2474392" cy="1855794"/>
          </a:xfrm>
          <a:prstGeom prst="rect">
            <a:avLst/>
          </a:prstGeom>
        </p:spPr>
      </p:pic>
      <p:sp>
        <p:nvSpPr>
          <p:cNvPr id="9" name="TextBox 8">
            <a:extLst>
              <a:ext uri="{FF2B5EF4-FFF2-40B4-BE49-F238E27FC236}">
                <a16:creationId xmlns:a16="http://schemas.microsoft.com/office/drawing/2014/main" id="{787A33FE-727A-4303-9AB4-83E16711CEA2}"/>
              </a:ext>
            </a:extLst>
          </p:cNvPr>
          <p:cNvSpPr txBox="1"/>
          <p:nvPr/>
        </p:nvSpPr>
        <p:spPr>
          <a:xfrm>
            <a:off x="3925450" y="992222"/>
            <a:ext cx="4650455" cy="3859518"/>
          </a:xfrm>
          <a:prstGeom prst="rect">
            <a:avLst/>
          </a:prstGeom>
          <a:noFill/>
        </p:spPr>
        <p:txBody>
          <a:bodyPr wrap="square" rtlCol="0">
            <a:spAutoFit/>
          </a:bodyPr>
          <a:lstStyle/>
          <a:p>
            <a:pPr algn="l" defTabSz="641912" fontAlgn="auto">
              <a:spcBef>
                <a:spcPts val="0"/>
              </a:spcBef>
              <a:spcAft>
                <a:spcPts val="0"/>
              </a:spcAft>
              <a:defRPr/>
            </a:pPr>
            <a:r>
              <a:rPr lang="en-GB" sz="1800" b="1" dirty="0">
                <a:solidFill>
                  <a:prstClr val="black"/>
                </a:solidFill>
                <a:latin typeface="Calibri" panose="020F0502020204030204"/>
                <a:ea typeface="+mn-ea"/>
              </a:rPr>
              <a:t>Phishing</a:t>
            </a:r>
            <a:r>
              <a:rPr lang="en-GB" sz="1800" dirty="0">
                <a:solidFill>
                  <a:prstClr val="black"/>
                </a:solidFill>
                <a:latin typeface="Calibri" panose="020F0502020204030204"/>
                <a:ea typeface="+mn-ea"/>
              </a:rPr>
              <a:t> has been the most prevalent attack delivery method seen over the last few years. Common tactics include:</a:t>
            </a:r>
          </a:p>
          <a:p>
            <a:pPr algn="l" defTabSz="641912" fontAlgn="auto">
              <a:spcBef>
                <a:spcPts val="0"/>
              </a:spcBef>
              <a:spcAft>
                <a:spcPts val="0"/>
              </a:spcAft>
              <a:defRPr/>
            </a:pPr>
            <a:endParaRPr lang="en-GB" sz="1440" dirty="0">
              <a:solidFill>
                <a:prstClr val="black"/>
              </a:solidFill>
              <a:latin typeface="Calibri" panose="020F0502020204030204"/>
              <a:ea typeface="+mn-ea"/>
            </a:endParaRPr>
          </a:p>
          <a:p>
            <a:pPr marL="257177" indent="-257177" algn="l" defTabSz="641912">
              <a:spcBef>
                <a:spcPts val="0"/>
              </a:spcBef>
              <a:spcAft>
                <a:spcPts val="0"/>
              </a:spcAft>
              <a:buFont typeface="Arial" panose="020B0604020202020204" pitchFamily="34" charset="0"/>
              <a:buChar char="•"/>
              <a:defRPr/>
            </a:pPr>
            <a:r>
              <a:rPr lang="en-GB" sz="1620" i="1" dirty="0">
                <a:solidFill>
                  <a:prstClr val="black"/>
                </a:solidFill>
                <a:latin typeface="Calibri" panose="020F0502020204030204"/>
                <a:ea typeface="+mn-ea"/>
                <a:sym typeface="Wingdings" panose="05000000000000000000" pitchFamily="2" charset="2"/>
              </a:rPr>
              <a:t> </a:t>
            </a:r>
            <a:r>
              <a:rPr lang="en-GB" sz="1800" i="1" dirty="0">
                <a:solidFill>
                  <a:prstClr val="black"/>
                </a:solidFill>
                <a:latin typeface="Calibri" panose="020F0502020204030204"/>
                <a:ea typeface="+mn-ea"/>
              </a:rPr>
              <a:t>targeting Office 365 credentials</a:t>
            </a:r>
          </a:p>
          <a:p>
            <a:pPr marL="257177" indent="-257177" algn="l" defTabSz="641912">
              <a:spcBef>
                <a:spcPts val="0"/>
              </a:spcBef>
              <a:spcAft>
                <a:spcPts val="0"/>
              </a:spcAft>
              <a:buFont typeface="Arial" panose="020B0604020202020204" pitchFamily="34" charset="0"/>
              <a:buChar char="•"/>
              <a:defRPr/>
            </a:pPr>
            <a:r>
              <a:rPr lang="en-GB" sz="1800" i="1" dirty="0">
                <a:solidFill>
                  <a:prstClr val="black"/>
                </a:solidFill>
                <a:latin typeface="Calibri" panose="020F0502020204030204"/>
                <a:ea typeface="+mn-ea"/>
              </a:rPr>
              <a:t>sending emails from real, but compromised, email accounts </a:t>
            </a:r>
          </a:p>
          <a:p>
            <a:pPr marL="257177" indent="-257177" algn="l" defTabSz="641912">
              <a:spcBef>
                <a:spcPts val="0"/>
              </a:spcBef>
              <a:spcAft>
                <a:spcPts val="0"/>
              </a:spcAft>
              <a:buFont typeface="Arial" panose="020B0604020202020204" pitchFamily="34" charset="0"/>
              <a:buChar char="•"/>
              <a:defRPr/>
            </a:pPr>
            <a:r>
              <a:rPr lang="en-GB" sz="1800" i="1" dirty="0">
                <a:solidFill>
                  <a:prstClr val="black"/>
                </a:solidFill>
                <a:latin typeface="Calibri" panose="020F0502020204030204"/>
                <a:ea typeface="+mn-ea"/>
              </a:rPr>
              <a:t>fake login pages </a:t>
            </a:r>
          </a:p>
          <a:p>
            <a:pPr marL="257177" indent="-257177" algn="l" defTabSz="641912">
              <a:spcBef>
                <a:spcPts val="0"/>
              </a:spcBef>
              <a:spcAft>
                <a:spcPts val="0"/>
              </a:spcAft>
              <a:buFont typeface="Arial" panose="020B0604020202020204" pitchFamily="34" charset="0"/>
              <a:buChar char="•"/>
              <a:defRPr/>
            </a:pPr>
            <a:endParaRPr lang="en-GB" sz="1800" dirty="0">
              <a:solidFill>
                <a:prstClr val="black"/>
              </a:solidFill>
              <a:latin typeface="Calibri" panose="020F0502020204030204"/>
              <a:ea typeface="+mn-ea"/>
            </a:endParaRPr>
          </a:p>
          <a:p>
            <a:pPr marL="257177" indent="-257177" algn="l" defTabSz="641912">
              <a:spcBef>
                <a:spcPts val="0"/>
              </a:spcBef>
              <a:spcAft>
                <a:spcPts val="0"/>
              </a:spcAft>
              <a:buFont typeface="Arial" panose="020B0604020202020204" pitchFamily="34" charset="0"/>
              <a:buChar char="•"/>
              <a:defRPr/>
            </a:pPr>
            <a:endParaRPr lang="en-GB" sz="1800" dirty="0">
              <a:solidFill>
                <a:prstClr val="black"/>
              </a:solidFill>
              <a:latin typeface="Calibri" panose="020F0502020204030204"/>
              <a:ea typeface="+mn-ea"/>
            </a:endParaRPr>
          </a:p>
          <a:p>
            <a:pPr marL="257177" indent="-257177" algn="l" defTabSz="641912">
              <a:spcBef>
                <a:spcPts val="0"/>
              </a:spcBef>
              <a:spcAft>
                <a:spcPts val="0"/>
              </a:spcAft>
              <a:buFont typeface="Arial" panose="020B0604020202020204" pitchFamily="34" charset="0"/>
              <a:buChar char="•"/>
              <a:defRPr/>
            </a:pPr>
            <a:r>
              <a:rPr lang="en-GB" sz="1800" b="1" dirty="0">
                <a:solidFill>
                  <a:prstClr val="black"/>
                </a:solidFill>
                <a:latin typeface="Calibri" panose="020F0502020204030204"/>
                <a:ea typeface="+mn-ea"/>
              </a:rPr>
              <a:t>Vulnerability scanning </a:t>
            </a:r>
            <a:r>
              <a:rPr lang="en-GB" sz="1800" dirty="0">
                <a:solidFill>
                  <a:prstClr val="black"/>
                </a:solidFill>
                <a:latin typeface="Calibri" panose="020F0502020204030204"/>
                <a:ea typeface="+mn-ea"/>
              </a:rPr>
              <a:t>remains a common reconnaissance method to identify unpatched, legacy or vulnerable software.</a:t>
            </a:r>
          </a:p>
          <a:p>
            <a:pPr algn="l" defTabSz="641912">
              <a:spcBef>
                <a:spcPts val="0"/>
              </a:spcBef>
              <a:spcAft>
                <a:spcPts val="0"/>
              </a:spcAft>
              <a:defRPr/>
            </a:pPr>
            <a:endParaRPr lang="en-GB" sz="1440" b="1" dirty="0">
              <a:solidFill>
                <a:prstClr val="black"/>
              </a:solidFill>
              <a:latin typeface="Calibri" panose="020F0502020204030204"/>
              <a:ea typeface="+mn-ea"/>
            </a:endParaRPr>
          </a:p>
        </p:txBody>
      </p:sp>
    </p:spTree>
    <p:extLst>
      <p:ext uri="{BB962C8B-B14F-4D97-AF65-F5344CB8AC3E}">
        <p14:creationId xmlns:p14="http://schemas.microsoft.com/office/powerpoint/2010/main" val="35780704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7808" y="251410"/>
            <a:ext cx="7837070" cy="451184"/>
          </a:xfrm>
        </p:spPr>
        <p:txBody>
          <a:bodyPr>
            <a:normAutofit/>
          </a:bodyPr>
          <a:lstStyle/>
          <a:p>
            <a:r>
              <a:rPr lang="en-GB" sz="2160" dirty="0">
                <a:latin typeface="+mn-lt"/>
              </a:rPr>
              <a:t>Supply chain</a:t>
            </a:r>
          </a:p>
        </p:txBody>
      </p:sp>
      <p:sp>
        <p:nvSpPr>
          <p:cNvPr id="5" name="Footer Placeholder 3">
            <a:extLst>
              <a:ext uri="{FF2B5EF4-FFF2-40B4-BE49-F238E27FC236}">
                <a16:creationId xmlns:a16="http://schemas.microsoft.com/office/drawing/2014/main" id="{1A0DDF3F-0573-4DCF-A5C0-BB7075F3DE83}"/>
              </a:ext>
            </a:extLst>
          </p:cNvPr>
          <p:cNvSpPr>
            <a:spLocks noGrp="1"/>
          </p:cNvSpPr>
          <p:nvPr>
            <p:ph type="ftr" sz="quarter" idx="12"/>
          </p:nvPr>
        </p:nvSpPr>
        <p:spPr>
          <a:xfrm>
            <a:off x="652111" y="4833963"/>
            <a:ext cx="7468904" cy="273845"/>
          </a:xfrm>
          <a:prstGeom prst="rect">
            <a:avLst/>
          </a:prstGeom>
        </p:spPr>
        <p:txBody>
          <a:bodyPr vert="horz" lIns="82296" tIns="41148" rIns="82296" bIns="41148" rtlCol="0" anchor="t"/>
          <a:lstStyle>
            <a:defPPr>
              <a:defRPr lang="en-US"/>
            </a:defPPr>
            <a:lvl1pPr marL="0" algn="l" defTabSz="641912" rtl="0" eaLnBrk="1" latinLnBrk="0" hangingPunct="1">
              <a:defRPr sz="912" kern="1200">
                <a:solidFill>
                  <a:schemeClr val="accent5">
                    <a:lumMod val="40000"/>
                    <a:lumOff val="60000"/>
                  </a:schemeClr>
                </a:solidFill>
                <a:latin typeface="Arial" panose="020B0604020202020204" pitchFamily="34" charset="0"/>
                <a:ea typeface="+mn-ea"/>
                <a:cs typeface="Arial" panose="020B0604020202020204" pitchFamily="34" charset="0"/>
              </a:defRPr>
            </a:lvl1pPr>
            <a:lvl2pPr marL="320956" algn="l" defTabSz="641912" rtl="0" eaLnBrk="1" latinLnBrk="0" hangingPunct="1">
              <a:defRPr sz="1264" kern="1200">
                <a:solidFill>
                  <a:schemeClr val="tx1"/>
                </a:solidFill>
                <a:latin typeface="+mn-lt"/>
                <a:ea typeface="+mn-ea"/>
                <a:cs typeface="+mn-cs"/>
              </a:defRPr>
            </a:lvl2pPr>
            <a:lvl3pPr marL="641912" algn="l" defTabSz="641912" rtl="0" eaLnBrk="1" latinLnBrk="0" hangingPunct="1">
              <a:defRPr sz="1264" kern="1200">
                <a:solidFill>
                  <a:schemeClr val="tx1"/>
                </a:solidFill>
                <a:latin typeface="+mn-lt"/>
                <a:ea typeface="+mn-ea"/>
                <a:cs typeface="+mn-cs"/>
              </a:defRPr>
            </a:lvl3pPr>
            <a:lvl4pPr marL="962867" algn="l" defTabSz="641912" rtl="0" eaLnBrk="1" latinLnBrk="0" hangingPunct="1">
              <a:defRPr sz="1264" kern="1200">
                <a:solidFill>
                  <a:schemeClr val="tx1"/>
                </a:solidFill>
                <a:latin typeface="+mn-lt"/>
                <a:ea typeface="+mn-ea"/>
                <a:cs typeface="+mn-cs"/>
              </a:defRPr>
            </a:lvl4pPr>
            <a:lvl5pPr marL="1283823" algn="l" defTabSz="641912" rtl="0" eaLnBrk="1" latinLnBrk="0" hangingPunct="1">
              <a:defRPr sz="1264" kern="1200">
                <a:solidFill>
                  <a:schemeClr val="tx1"/>
                </a:solidFill>
                <a:latin typeface="+mn-lt"/>
                <a:ea typeface="+mn-ea"/>
                <a:cs typeface="+mn-cs"/>
              </a:defRPr>
            </a:lvl5pPr>
            <a:lvl6pPr marL="1604779" algn="l" defTabSz="641912" rtl="0" eaLnBrk="1" latinLnBrk="0" hangingPunct="1">
              <a:defRPr sz="1264" kern="1200">
                <a:solidFill>
                  <a:schemeClr val="tx1"/>
                </a:solidFill>
                <a:latin typeface="+mn-lt"/>
                <a:ea typeface="+mn-ea"/>
                <a:cs typeface="+mn-cs"/>
              </a:defRPr>
            </a:lvl6pPr>
            <a:lvl7pPr marL="1925735" algn="l" defTabSz="641912" rtl="0" eaLnBrk="1" latinLnBrk="0" hangingPunct="1">
              <a:defRPr sz="1264" kern="1200">
                <a:solidFill>
                  <a:schemeClr val="tx1"/>
                </a:solidFill>
                <a:latin typeface="+mn-lt"/>
                <a:ea typeface="+mn-ea"/>
                <a:cs typeface="+mn-cs"/>
              </a:defRPr>
            </a:lvl7pPr>
            <a:lvl8pPr marL="2246690" algn="l" defTabSz="641912" rtl="0" eaLnBrk="1" latinLnBrk="0" hangingPunct="1">
              <a:defRPr sz="1264" kern="1200">
                <a:solidFill>
                  <a:schemeClr val="tx1"/>
                </a:solidFill>
                <a:latin typeface="+mn-lt"/>
                <a:ea typeface="+mn-ea"/>
                <a:cs typeface="+mn-cs"/>
              </a:defRPr>
            </a:lvl8pPr>
            <a:lvl9pPr marL="2567646" algn="l" defTabSz="641912" rtl="0" eaLnBrk="1" latinLnBrk="0" hangingPunct="1">
              <a:defRPr sz="1264" kern="1200">
                <a:solidFill>
                  <a:schemeClr val="tx1"/>
                </a:solidFill>
                <a:latin typeface="+mn-lt"/>
                <a:ea typeface="+mn-ea"/>
                <a:cs typeface="+mn-cs"/>
              </a:defRPr>
            </a:lvl9pPr>
          </a:lstStyle>
          <a:p>
            <a:pPr algn="ctr" fontAlgn="auto">
              <a:spcBef>
                <a:spcPts val="0"/>
              </a:spcBef>
              <a:spcAft>
                <a:spcPts val="0"/>
              </a:spcAft>
              <a:defRPr/>
            </a:pPr>
            <a:endParaRPr lang="en-GB" dirty="0">
              <a:solidFill>
                <a:srgbClr val="4472C4">
                  <a:lumMod val="40000"/>
                  <a:lumOff val="60000"/>
                </a:srgbClr>
              </a:solidFill>
            </a:endParaRPr>
          </a:p>
        </p:txBody>
      </p:sp>
      <p:sp>
        <p:nvSpPr>
          <p:cNvPr id="6" name="Rectangle 5">
            <a:extLst>
              <a:ext uri="{FF2B5EF4-FFF2-40B4-BE49-F238E27FC236}">
                <a16:creationId xmlns:a16="http://schemas.microsoft.com/office/drawing/2014/main" id="{EC420EC9-92B6-414B-9266-999A7F47B154}"/>
              </a:ext>
            </a:extLst>
          </p:cNvPr>
          <p:cNvSpPr/>
          <p:nvPr/>
        </p:nvSpPr>
        <p:spPr>
          <a:xfrm>
            <a:off x="1903503" y="142437"/>
            <a:ext cx="2021947" cy="494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41912" fontAlgn="auto">
              <a:spcBef>
                <a:spcPts val="0"/>
              </a:spcBef>
              <a:spcAft>
                <a:spcPts val="0"/>
              </a:spcAft>
              <a:defRPr/>
            </a:pPr>
            <a:endParaRPr lang="en-GB" sz="1264" dirty="0">
              <a:solidFill>
                <a:prstClr val="white"/>
              </a:solidFill>
              <a:latin typeface="Calibri" panose="020F0502020204030204"/>
            </a:endParaRPr>
          </a:p>
        </p:txBody>
      </p:sp>
      <p:pic>
        <p:nvPicPr>
          <p:cNvPr id="8" name="Picture 7">
            <a:extLst>
              <a:ext uri="{FF2B5EF4-FFF2-40B4-BE49-F238E27FC236}">
                <a16:creationId xmlns:a16="http://schemas.microsoft.com/office/drawing/2014/main" id="{613D4164-162E-4B88-9E8E-D6B0240D7296}"/>
              </a:ext>
            </a:extLst>
          </p:cNvPr>
          <p:cNvPicPr>
            <a:picLocks noChangeAspect="1"/>
          </p:cNvPicPr>
          <p:nvPr/>
        </p:nvPicPr>
        <p:blipFill>
          <a:blip r:embed="rId3"/>
          <a:stretch>
            <a:fillRect/>
          </a:stretch>
        </p:blipFill>
        <p:spPr>
          <a:xfrm>
            <a:off x="779753" y="907774"/>
            <a:ext cx="4108368" cy="2200397"/>
          </a:xfrm>
          <a:prstGeom prst="rect">
            <a:avLst/>
          </a:prstGeom>
        </p:spPr>
      </p:pic>
      <p:pic>
        <p:nvPicPr>
          <p:cNvPr id="9" name="Picture 8">
            <a:extLst>
              <a:ext uri="{FF2B5EF4-FFF2-40B4-BE49-F238E27FC236}">
                <a16:creationId xmlns:a16="http://schemas.microsoft.com/office/drawing/2014/main" id="{1797C4CF-0116-4421-9EB0-5E606685B5B1}"/>
              </a:ext>
            </a:extLst>
          </p:cNvPr>
          <p:cNvPicPr>
            <a:picLocks noChangeAspect="1"/>
          </p:cNvPicPr>
          <p:nvPr/>
        </p:nvPicPr>
        <p:blipFill>
          <a:blip r:embed="rId4"/>
          <a:stretch>
            <a:fillRect/>
          </a:stretch>
        </p:blipFill>
        <p:spPr>
          <a:xfrm>
            <a:off x="7579220" y="1628014"/>
            <a:ext cx="933361" cy="11402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9">
            <a:extLst>
              <a:ext uri="{FF2B5EF4-FFF2-40B4-BE49-F238E27FC236}">
                <a16:creationId xmlns:a16="http://schemas.microsoft.com/office/drawing/2014/main" id="{290CD010-7490-4D05-9085-826DBB481B01}"/>
              </a:ext>
            </a:extLst>
          </p:cNvPr>
          <p:cNvPicPr>
            <a:picLocks noChangeAspect="1"/>
          </p:cNvPicPr>
          <p:nvPr/>
        </p:nvPicPr>
        <p:blipFill rotWithShape="1">
          <a:blip r:embed="rId5"/>
          <a:srcRect l="13896"/>
          <a:stretch/>
        </p:blipFill>
        <p:spPr>
          <a:xfrm>
            <a:off x="7085415" y="3163916"/>
            <a:ext cx="1211772" cy="11402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2" descr="Image result for computer network blue">
            <a:extLst>
              <a:ext uri="{FF2B5EF4-FFF2-40B4-BE49-F238E27FC236}">
                <a16:creationId xmlns:a16="http://schemas.microsoft.com/office/drawing/2014/main" id="{5B3C0D08-B555-4C6F-AFDD-99EE150EB53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25604" t="10152" r="20297" b="11505"/>
          <a:stretch>
            <a:fillRect/>
          </a:stretch>
        </p:blipFill>
        <p:spPr bwMode="auto">
          <a:xfrm>
            <a:off x="5140467" y="973393"/>
            <a:ext cx="2186406" cy="1604996"/>
          </a:xfrm>
          <a:prstGeom prst="rect">
            <a:avLst/>
          </a:prstGeom>
          <a:noFill/>
          <a:ln w="28575" algn="in">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46C03856-6AEC-4F76-A399-269678C573B1}"/>
              </a:ext>
            </a:extLst>
          </p:cNvPr>
          <p:cNvPicPr>
            <a:picLocks noChangeAspect="1"/>
          </p:cNvPicPr>
          <p:nvPr/>
        </p:nvPicPr>
        <p:blipFill>
          <a:blip r:embed="rId7"/>
          <a:stretch>
            <a:fillRect/>
          </a:stretch>
        </p:blipFill>
        <p:spPr>
          <a:xfrm>
            <a:off x="846814" y="3471471"/>
            <a:ext cx="4114800" cy="999193"/>
          </a:xfrm>
          <a:prstGeom prst="rect">
            <a:avLst/>
          </a:prstGeom>
        </p:spPr>
      </p:pic>
      <p:pic>
        <p:nvPicPr>
          <p:cNvPr id="15" name="Picture 14" descr="A picture containing drawing, food, game&#10;&#10;Description automatically generated">
            <a:extLst>
              <a:ext uri="{FF2B5EF4-FFF2-40B4-BE49-F238E27FC236}">
                <a16:creationId xmlns:a16="http://schemas.microsoft.com/office/drawing/2014/main" id="{A84E9D51-4239-404D-9BF7-55BD2E858D9E}"/>
              </a:ext>
            </a:extLst>
          </p:cNvPr>
          <p:cNvPicPr>
            <a:picLocks noChangeAspect="1"/>
          </p:cNvPicPr>
          <p:nvPr/>
        </p:nvPicPr>
        <p:blipFill>
          <a:blip r:embed="rId8"/>
          <a:stretch>
            <a:fillRect/>
          </a:stretch>
        </p:blipFill>
        <p:spPr>
          <a:xfrm>
            <a:off x="5288079" y="2812267"/>
            <a:ext cx="1332568" cy="1058000"/>
          </a:xfrm>
          <a:prstGeom prst="rect">
            <a:avLst/>
          </a:prstGeom>
        </p:spPr>
      </p:pic>
    </p:spTree>
    <p:extLst>
      <p:ext uri="{BB962C8B-B14F-4D97-AF65-F5344CB8AC3E}">
        <p14:creationId xmlns:p14="http://schemas.microsoft.com/office/powerpoint/2010/main" val="36678140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88B3F-E4E3-45D4-98E8-EB10E1C64A51}"/>
              </a:ext>
            </a:extLst>
          </p:cNvPr>
          <p:cNvSpPr>
            <a:spLocks noGrp="1"/>
          </p:cNvSpPr>
          <p:nvPr>
            <p:ph type="title" idx="4294967295"/>
          </p:nvPr>
        </p:nvSpPr>
        <p:spPr>
          <a:xfrm>
            <a:off x="2606040" y="181625"/>
            <a:ext cx="7886700" cy="994172"/>
          </a:xfrm>
        </p:spPr>
        <p:txBody>
          <a:bodyPr/>
          <a:lstStyle/>
          <a:p>
            <a:r>
              <a:rPr lang="en-GB" dirty="0"/>
              <a:t>WHAT CAN WE DO TO PROTECT OURSELVES</a:t>
            </a:r>
          </a:p>
        </p:txBody>
      </p:sp>
      <p:pic>
        <p:nvPicPr>
          <p:cNvPr id="1028" name="Picture 4" descr="Images shows random Scrabble tiles in a heap">
            <a:extLst>
              <a:ext uri="{FF2B5EF4-FFF2-40B4-BE49-F238E27FC236}">
                <a16:creationId xmlns:a16="http://schemas.microsoft.com/office/drawing/2014/main" id="{81CFDC19-210B-44E0-B023-1FB8846704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25453" y="1330137"/>
            <a:ext cx="3383603" cy="2119915"/>
          </a:xfrm>
          <a:prstGeom prst="rect">
            <a:avLst/>
          </a:prstGeom>
          <a:noFill/>
          <a:extLst>
            <a:ext uri="{909E8E84-426E-40DD-AFC4-6F175D3DCCD1}">
              <a14:hiddenFill xmlns:a14="http://schemas.microsoft.com/office/drawing/2010/main">
                <a:solidFill>
                  <a:srgbClr val="FFFFFF"/>
                </a:solidFill>
              </a14:hiddenFill>
            </a:ext>
          </a:extLst>
        </p:spPr>
      </p:pic>
      <p:pic>
        <p:nvPicPr>
          <p:cNvPr id="6" name="Audio 5">
            <a:hlinkClick r:id="" action="ppaction://media"/>
            <a:extLst>
              <a:ext uri="{FF2B5EF4-FFF2-40B4-BE49-F238E27FC236}">
                <a16:creationId xmlns:a16="http://schemas.microsoft.com/office/drawing/2014/main" id="{C79B47CF-4C64-4B7F-8E19-3AA1EC328EB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753475" y="4752975"/>
            <a:ext cx="228600" cy="228600"/>
          </a:xfrm>
          <a:prstGeom prst="rect">
            <a:avLst/>
          </a:prstGeom>
        </p:spPr>
      </p:pic>
    </p:spTree>
    <p:extLst>
      <p:ext uri="{BB962C8B-B14F-4D97-AF65-F5344CB8AC3E}">
        <p14:creationId xmlns:p14="http://schemas.microsoft.com/office/powerpoint/2010/main" val="532614367"/>
      </p:ext>
    </p:extLst>
  </p:cSld>
  <p:clrMapOvr>
    <a:masterClrMapping/>
  </p:clrMapOvr>
  <mc:AlternateContent xmlns:mc="http://schemas.openxmlformats.org/markup-compatibility/2006" xmlns:p14="http://schemas.microsoft.com/office/powerpoint/2010/main">
    <mc:Choice Requires="p14">
      <p:transition spd="slow" p14:dur="2000" advTm="37310"/>
    </mc:Choice>
    <mc:Fallback xmlns="">
      <p:transition spd="slow" advTm="373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75293B3-8DB0-4311-ABCB-BA27AF2D214C}"/>
              </a:ext>
            </a:extLst>
          </p:cNvPr>
          <p:cNvPicPr>
            <a:picLocks noChangeAspect="1"/>
          </p:cNvPicPr>
          <p:nvPr/>
        </p:nvPicPr>
        <p:blipFill>
          <a:blip r:embed="rId5"/>
          <a:stretch>
            <a:fillRect/>
          </a:stretch>
        </p:blipFill>
        <p:spPr>
          <a:xfrm>
            <a:off x="161925" y="0"/>
            <a:ext cx="8982075" cy="5143500"/>
          </a:xfrm>
          <a:prstGeom prst="rect">
            <a:avLst/>
          </a:prstGeom>
        </p:spPr>
      </p:pic>
      <p:pic>
        <p:nvPicPr>
          <p:cNvPr id="4" name="Audio 3">
            <a:hlinkClick r:id="" action="ppaction://media"/>
            <a:extLst>
              <a:ext uri="{FF2B5EF4-FFF2-40B4-BE49-F238E27FC236}">
                <a16:creationId xmlns:a16="http://schemas.microsoft.com/office/drawing/2014/main" id="{346D9413-0CDB-45CC-9408-8B8DB6DE233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753475" y="4752975"/>
            <a:ext cx="228600" cy="228600"/>
          </a:xfrm>
          <a:prstGeom prst="rect">
            <a:avLst/>
          </a:prstGeom>
        </p:spPr>
      </p:pic>
    </p:spTree>
    <p:extLst>
      <p:ext uri="{BB962C8B-B14F-4D97-AF65-F5344CB8AC3E}">
        <p14:creationId xmlns:p14="http://schemas.microsoft.com/office/powerpoint/2010/main" val="766491652"/>
      </p:ext>
    </p:extLst>
  </p:cSld>
  <p:clrMapOvr>
    <a:masterClrMapping/>
  </p:clrMapOvr>
  <mc:AlternateContent xmlns:mc="http://schemas.openxmlformats.org/markup-compatibility/2006" xmlns:p14="http://schemas.microsoft.com/office/powerpoint/2010/main">
    <mc:Choice Requires="p14">
      <p:transition spd="slow" p14:dur="2000" advTm="49488"/>
    </mc:Choice>
    <mc:Fallback xmlns="">
      <p:transition spd="slow" advTm="494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362CC349-12DE-4665-92AB-D216014A279D}"/>
              </a:ext>
            </a:extLst>
          </p:cNvPr>
          <p:cNvSpPr>
            <a:spLocks noGrp="1"/>
          </p:cNvSpPr>
          <p:nvPr>
            <p:ph type="ftr" sz="quarter" idx="5"/>
          </p:nvPr>
        </p:nvSpPr>
        <p:spPr>
          <a:xfrm>
            <a:off x="208954" y="4644151"/>
            <a:ext cx="8935046" cy="415498"/>
          </a:xfrm>
        </p:spPr>
        <p:txBody>
          <a:bodyPr/>
          <a:lstStyle/>
          <a:p>
            <a:pPr defTabSz="685800" fontAlgn="auto">
              <a:spcBef>
                <a:spcPts val="0"/>
              </a:spcBef>
              <a:spcAft>
                <a:spcPts val="0"/>
              </a:spcAft>
            </a:pPr>
            <a:r>
              <a:rPr lang="en-GB" sz="1350" dirty="0">
                <a:solidFill>
                  <a:prstClr val="black">
                    <a:tint val="75000"/>
                  </a:prstClr>
                </a:solidFill>
                <a:latin typeface="Calibri"/>
                <a:ea typeface="+mn-ea"/>
              </a:rPr>
              <a:t>This information is exempt under the Freedom of Information Act 2000 (FOIA) and may be exempt under other UK information legislation. Refer any FOIA queries to ncscinfoleg@ncsc.gov.uk. All material is UK Crown Copyright © </a:t>
            </a:r>
          </a:p>
        </p:txBody>
      </p:sp>
      <p:sp>
        <p:nvSpPr>
          <p:cNvPr id="8" name="TextBox 7">
            <a:extLst>
              <a:ext uri="{FF2B5EF4-FFF2-40B4-BE49-F238E27FC236}">
                <a16:creationId xmlns:a16="http://schemas.microsoft.com/office/drawing/2014/main" id="{F5F00871-F432-4067-9DCF-A8F94DD1B8E2}"/>
              </a:ext>
            </a:extLst>
          </p:cNvPr>
          <p:cNvSpPr txBox="1"/>
          <p:nvPr/>
        </p:nvSpPr>
        <p:spPr>
          <a:xfrm>
            <a:off x="2079489" y="409768"/>
            <a:ext cx="4571298" cy="507831"/>
          </a:xfrm>
          <a:prstGeom prst="rect">
            <a:avLst/>
          </a:prstGeom>
          <a:noFill/>
        </p:spPr>
        <p:txBody>
          <a:bodyPr wrap="square">
            <a:spAutoFit/>
          </a:bodyPr>
          <a:lstStyle/>
          <a:p>
            <a:pPr algn="l" defTabSz="685800">
              <a:spcBef>
                <a:spcPts val="0"/>
              </a:spcBef>
              <a:spcAft>
                <a:spcPts val="0"/>
              </a:spcAft>
            </a:pPr>
            <a:r>
              <a:rPr lang="en-GB" sz="1350" dirty="0">
                <a:solidFill>
                  <a:prstClr val="white">
                    <a:lumMod val="95000"/>
                  </a:prstClr>
                </a:solidFill>
                <a:latin typeface="Poppins" panose="00000500000000000000" pitchFamily="2" charset="0"/>
                <a:ea typeface="+mn-ea"/>
              </a:rPr>
              <a:t>Video conferencing services: security guidance for organisations</a:t>
            </a:r>
          </a:p>
        </p:txBody>
      </p:sp>
      <p:pic>
        <p:nvPicPr>
          <p:cNvPr id="3078" name="Picture 6" descr="Family video chat">
            <a:extLst>
              <a:ext uri="{FF2B5EF4-FFF2-40B4-BE49-F238E27FC236}">
                <a16:creationId xmlns:a16="http://schemas.microsoft.com/office/drawing/2014/main" id="{288C8F19-DD46-4943-87B8-AA855B3B0CE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11419" y="1322337"/>
            <a:ext cx="3907439" cy="2381698"/>
          </a:xfrm>
          <a:prstGeom prst="rect">
            <a:avLst/>
          </a:prstGeom>
          <a:noFill/>
          <a:extLst>
            <a:ext uri="{909E8E84-426E-40DD-AFC4-6F175D3DCCD1}">
              <a14:hiddenFill xmlns:a14="http://schemas.microsoft.com/office/drawing/2010/main">
                <a:solidFill>
                  <a:srgbClr val="FFFFFF"/>
                </a:solidFill>
              </a14:hiddenFill>
            </a:ext>
          </a:extLst>
        </p:spPr>
      </p:pic>
      <p:pic>
        <p:nvPicPr>
          <p:cNvPr id="7" name="Audio 6">
            <a:hlinkClick r:id="" action="ppaction://media"/>
            <a:extLst>
              <a:ext uri="{FF2B5EF4-FFF2-40B4-BE49-F238E27FC236}">
                <a16:creationId xmlns:a16="http://schemas.microsoft.com/office/drawing/2014/main" id="{800B0476-EE57-4B75-A02D-90E67DABDE0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753475" y="4752975"/>
            <a:ext cx="228600" cy="228600"/>
          </a:xfrm>
          <a:prstGeom prst="rect">
            <a:avLst/>
          </a:prstGeom>
        </p:spPr>
      </p:pic>
    </p:spTree>
    <p:extLst>
      <p:ext uri="{BB962C8B-B14F-4D97-AF65-F5344CB8AC3E}">
        <p14:creationId xmlns:p14="http://schemas.microsoft.com/office/powerpoint/2010/main" val="3692627610"/>
      </p:ext>
    </p:extLst>
  </p:cSld>
  <p:clrMapOvr>
    <a:masterClrMapping/>
  </p:clrMapOvr>
  <mc:AlternateContent xmlns:mc="http://schemas.openxmlformats.org/markup-compatibility/2006" xmlns:p14="http://schemas.microsoft.com/office/powerpoint/2010/main">
    <mc:Choice Requires="p14">
      <p:transition spd="slow" p14:dur="2000" advTm="154160"/>
    </mc:Choice>
    <mc:Fallback xmlns="">
      <p:transition spd="slow" advTm="1541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7B86704-1130-4150-A1B1-90B4CF4AA204}"/>
              </a:ext>
            </a:extLst>
          </p:cNvPr>
          <p:cNvPicPr>
            <a:picLocks noChangeAspect="1"/>
          </p:cNvPicPr>
          <p:nvPr/>
        </p:nvPicPr>
        <p:blipFill>
          <a:blip r:embed="rId5"/>
          <a:stretch>
            <a:fillRect/>
          </a:stretch>
        </p:blipFill>
        <p:spPr>
          <a:xfrm>
            <a:off x="105184" y="0"/>
            <a:ext cx="8995340" cy="5143500"/>
          </a:xfrm>
          <a:prstGeom prst="rect">
            <a:avLst/>
          </a:prstGeom>
        </p:spPr>
      </p:pic>
      <p:pic>
        <p:nvPicPr>
          <p:cNvPr id="6" name="Audio 5">
            <a:hlinkClick r:id="" action="ppaction://media"/>
            <a:extLst>
              <a:ext uri="{FF2B5EF4-FFF2-40B4-BE49-F238E27FC236}">
                <a16:creationId xmlns:a16="http://schemas.microsoft.com/office/drawing/2014/main" id="{97440CA5-3054-40AA-A2D0-A8C7FE85141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753475" y="4752975"/>
            <a:ext cx="228600" cy="228600"/>
          </a:xfrm>
          <a:prstGeom prst="rect">
            <a:avLst/>
          </a:prstGeom>
        </p:spPr>
      </p:pic>
    </p:spTree>
    <p:extLst>
      <p:ext uri="{BB962C8B-B14F-4D97-AF65-F5344CB8AC3E}">
        <p14:creationId xmlns:p14="http://schemas.microsoft.com/office/powerpoint/2010/main" val="3190412466"/>
      </p:ext>
    </p:extLst>
  </p:cSld>
  <p:clrMapOvr>
    <a:masterClrMapping/>
  </p:clrMapOvr>
  <mc:AlternateContent xmlns:mc="http://schemas.openxmlformats.org/markup-compatibility/2006" xmlns:p14="http://schemas.microsoft.com/office/powerpoint/2010/main">
    <mc:Choice Requires="p14">
      <p:transition spd="slow" p14:dur="2000" advTm="27509"/>
    </mc:Choice>
    <mc:Fallback xmlns="">
      <p:transition spd="slow" advTm="275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2811433" y="223019"/>
            <a:ext cx="3767840" cy="377793"/>
          </a:xfrm>
        </p:spPr>
        <p:txBody>
          <a:bodyPr>
            <a:normAutofit/>
          </a:bodyPr>
          <a:lstStyle/>
          <a:p>
            <a:pPr algn="ctr"/>
            <a:r>
              <a:rPr lang="en-GB" altLang="en-US" sz="1890" dirty="0">
                <a:solidFill>
                  <a:schemeClr val="bg1"/>
                </a:solidFill>
                <a:latin typeface="HELVETICA" panose="020B0604020202020204" pitchFamily="34" charset="0"/>
                <a:cs typeface="HELVETICA" panose="020B0604020202020204" pitchFamily="34" charset="0"/>
              </a:rPr>
              <a:t>Products &amp; Services</a:t>
            </a:r>
          </a:p>
        </p:txBody>
      </p:sp>
      <p:pic>
        <p:nvPicPr>
          <p:cNvPr id="10" name="Picture 9">
            <a:extLst>
              <a:ext uri="{FF2B5EF4-FFF2-40B4-BE49-F238E27FC236}">
                <a16:creationId xmlns:a16="http://schemas.microsoft.com/office/drawing/2014/main" id="{6EDC704E-F31E-4EFA-A291-CFE76C0BF498}"/>
              </a:ext>
            </a:extLst>
          </p:cNvPr>
          <p:cNvPicPr>
            <a:picLocks noChangeAspect="1"/>
          </p:cNvPicPr>
          <p:nvPr/>
        </p:nvPicPr>
        <p:blipFill>
          <a:blip r:embed="rId3"/>
          <a:stretch>
            <a:fillRect/>
          </a:stretch>
        </p:blipFill>
        <p:spPr>
          <a:xfrm>
            <a:off x="6710562" y="939312"/>
            <a:ext cx="1680979" cy="1109421"/>
          </a:xfrm>
          <a:prstGeom prst="rect">
            <a:avLst/>
          </a:prstGeom>
          <a:ln>
            <a:noFill/>
          </a:ln>
        </p:spPr>
      </p:pic>
      <p:pic>
        <p:nvPicPr>
          <p:cNvPr id="15" name="Picture 14">
            <a:extLst>
              <a:ext uri="{FF2B5EF4-FFF2-40B4-BE49-F238E27FC236}">
                <a16:creationId xmlns:a16="http://schemas.microsoft.com/office/drawing/2014/main" id="{4E9F429B-0B51-406C-AC2D-21D009773D54}"/>
              </a:ext>
            </a:extLst>
          </p:cNvPr>
          <p:cNvPicPr>
            <a:picLocks noChangeAspect="1"/>
          </p:cNvPicPr>
          <p:nvPr/>
        </p:nvPicPr>
        <p:blipFill>
          <a:blip r:embed="rId4"/>
          <a:stretch>
            <a:fillRect/>
          </a:stretch>
        </p:blipFill>
        <p:spPr>
          <a:xfrm>
            <a:off x="4676275" y="950847"/>
            <a:ext cx="1750149" cy="1188573"/>
          </a:xfrm>
          <a:prstGeom prst="rect">
            <a:avLst/>
          </a:prstGeom>
          <a:noFill/>
          <a:ln w="9525">
            <a:noFill/>
          </a:ln>
        </p:spPr>
      </p:pic>
      <p:pic>
        <p:nvPicPr>
          <p:cNvPr id="31" name="Picture 30">
            <a:extLst>
              <a:ext uri="{FF2B5EF4-FFF2-40B4-BE49-F238E27FC236}">
                <a16:creationId xmlns:a16="http://schemas.microsoft.com/office/drawing/2014/main" id="{EC0E36C9-F57D-43FD-9B85-17F47A1C46DA}"/>
              </a:ext>
            </a:extLst>
          </p:cNvPr>
          <p:cNvPicPr>
            <a:picLocks noChangeAspect="1"/>
          </p:cNvPicPr>
          <p:nvPr/>
        </p:nvPicPr>
        <p:blipFill rotWithShape="1">
          <a:blip r:embed="rId5"/>
          <a:srcRect l="14217" t="14972" r="14945" b="28880"/>
          <a:stretch/>
        </p:blipFill>
        <p:spPr>
          <a:xfrm>
            <a:off x="1295808" y="2926299"/>
            <a:ext cx="811076" cy="548508"/>
          </a:xfrm>
          <a:prstGeom prst="rect">
            <a:avLst/>
          </a:prstGeom>
          <a:noFill/>
          <a:ln>
            <a:solidFill>
              <a:schemeClr val="tx1"/>
            </a:solidFill>
          </a:ln>
        </p:spPr>
      </p:pic>
      <p:sp>
        <p:nvSpPr>
          <p:cNvPr id="16385" name="TextBox 16384">
            <a:extLst>
              <a:ext uri="{FF2B5EF4-FFF2-40B4-BE49-F238E27FC236}">
                <a16:creationId xmlns:a16="http://schemas.microsoft.com/office/drawing/2014/main" id="{3E2593F6-5FF0-457D-933C-16B36039A0EA}"/>
              </a:ext>
            </a:extLst>
          </p:cNvPr>
          <p:cNvSpPr txBox="1"/>
          <p:nvPr/>
        </p:nvSpPr>
        <p:spPr>
          <a:xfrm>
            <a:off x="1214263" y="3474808"/>
            <a:ext cx="980060" cy="279307"/>
          </a:xfrm>
          <a:prstGeom prst="rect">
            <a:avLst/>
          </a:prstGeom>
          <a:noFill/>
        </p:spPr>
        <p:txBody>
          <a:bodyPr wrap="square" rtlCol="0">
            <a:spAutoFit/>
          </a:bodyPr>
          <a:lstStyle/>
          <a:p>
            <a:pPr algn="l" defTabSz="617220" fontAlgn="auto">
              <a:spcBef>
                <a:spcPts val="0"/>
              </a:spcBef>
              <a:spcAft>
                <a:spcPts val="0"/>
              </a:spcAft>
              <a:defRPr/>
            </a:pPr>
            <a:r>
              <a:rPr lang="en-GB" sz="1215" dirty="0">
                <a:solidFill>
                  <a:prstClr val="black"/>
                </a:solidFill>
                <a:latin typeface="Calibri" panose="020F0502020204030204"/>
                <a:ea typeface="+mn-ea"/>
              </a:rPr>
              <a:t>Trust Groups</a:t>
            </a:r>
          </a:p>
        </p:txBody>
      </p:sp>
      <p:sp>
        <p:nvSpPr>
          <p:cNvPr id="16387" name="TextBox 16386">
            <a:extLst>
              <a:ext uri="{FF2B5EF4-FFF2-40B4-BE49-F238E27FC236}">
                <a16:creationId xmlns:a16="http://schemas.microsoft.com/office/drawing/2014/main" id="{16655E49-2D34-40B7-AA1D-FDAC09B1AE93}"/>
              </a:ext>
            </a:extLst>
          </p:cNvPr>
          <p:cNvSpPr txBox="1"/>
          <p:nvPr/>
        </p:nvSpPr>
        <p:spPr>
          <a:xfrm>
            <a:off x="6706339" y="2030737"/>
            <a:ext cx="1587422" cy="279307"/>
          </a:xfrm>
          <a:prstGeom prst="rect">
            <a:avLst/>
          </a:prstGeom>
          <a:noFill/>
        </p:spPr>
        <p:txBody>
          <a:bodyPr wrap="none" rtlCol="0">
            <a:spAutoFit/>
          </a:bodyPr>
          <a:lstStyle/>
          <a:p>
            <a:pPr algn="l" defTabSz="617220" fontAlgn="auto">
              <a:spcBef>
                <a:spcPts val="0"/>
              </a:spcBef>
              <a:spcAft>
                <a:spcPts val="0"/>
              </a:spcAft>
              <a:defRPr/>
            </a:pPr>
            <a:r>
              <a:rPr lang="en-GB" sz="1215" dirty="0">
                <a:solidFill>
                  <a:prstClr val="black"/>
                </a:solidFill>
                <a:latin typeface="Calibri" panose="020F0502020204030204"/>
                <a:ea typeface="+mn-ea"/>
              </a:rPr>
              <a:t>Cyber Essentials (Plus)</a:t>
            </a:r>
          </a:p>
        </p:txBody>
      </p:sp>
      <p:sp>
        <p:nvSpPr>
          <p:cNvPr id="91" name="TextBox 90">
            <a:extLst>
              <a:ext uri="{FF2B5EF4-FFF2-40B4-BE49-F238E27FC236}">
                <a16:creationId xmlns:a16="http://schemas.microsoft.com/office/drawing/2014/main" id="{8B123BB3-B3FB-4C14-A57A-7023D59D2599}"/>
              </a:ext>
            </a:extLst>
          </p:cNvPr>
          <p:cNvSpPr txBox="1"/>
          <p:nvPr/>
        </p:nvSpPr>
        <p:spPr>
          <a:xfrm>
            <a:off x="5210759" y="2120382"/>
            <a:ext cx="719236" cy="279307"/>
          </a:xfrm>
          <a:prstGeom prst="rect">
            <a:avLst/>
          </a:prstGeom>
          <a:noFill/>
        </p:spPr>
        <p:txBody>
          <a:bodyPr wrap="none" rtlCol="0">
            <a:spAutoFit/>
          </a:bodyPr>
          <a:lstStyle/>
          <a:p>
            <a:pPr algn="l" defTabSz="617220" fontAlgn="auto">
              <a:spcBef>
                <a:spcPts val="0"/>
              </a:spcBef>
              <a:spcAft>
                <a:spcPts val="0"/>
              </a:spcAft>
              <a:defRPr/>
            </a:pPr>
            <a:r>
              <a:rPr lang="en-GB" sz="1215" dirty="0">
                <a:solidFill>
                  <a:prstClr val="black"/>
                </a:solidFill>
                <a:latin typeface="Calibri" panose="020F0502020204030204"/>
                <a:ea typeface="+mn-ea"/>
              </a:rPr>
              <a:t>10 Steps</a:t>
            </a:r>
          </a:p>
        </p:txBody>
      </p:sp>
      <p:pic>
        <p:nvPicPr>
          <p:cNvPr id="14" name="Picture 13">
            <a:extLst>
              <a:ext uri="{FF2B5EF4-FFF2-40B4-BE49-F238E27FC236}">
                <a16:creationId xmlns:a16="http://schemas.microsoft.com/office/drawing/2014/main" id="{8FF158A1-A917-408B-9774-9FCC77D7E47F}"/>
              </a:ext>
            </a:extLst>
          </p:cNvPr>
          <p:cNvPicPr>
            <a:picLocks noChangeAspect="1"/>
          </p:cNvPicPr>
          <p:nvPr/>
        </p:nvPicPr>
        <p:blipFill>
          <a:blip r:embed="rId6"/>
          <a:stretch>
            <a:fillRect/>
          </a:stretch>
        </p:blipFill>
        <p:spPr>
          <a:xfrm>
            <a:off x="5894406" y="2691792"/>
            <a:ext cx="807872" cy="743093"/>
          </a:xfrm>
          <a:prstGeom prst="rect">
            <a:avLst/>
          </a:prstGeom>
        </p:spPr>
      </p:pic>
      <p:sp>
        <p:nvSpPr>
          <p:cNvPr id="16" name="TextBox 15">
            <a:extLst>
              <a:ext uri="{FF2B5EF4-FFF2-40B4-BE49-F238E27FC236}">
                <a16:creationId xmlns:a16="http://schemas.microsoft.com/office/drawing/2014/main" id="{C7DB7039-5236-4864-A789-C5241BED3B4B}"/>
              </a:ext>
            </a:extLst>
          </p:cNvPr>
          <p:cNvSpPr txBox="1"/>
          <p:nvPr/>
        </p:nvSpPr>
        <p:spPr>
          <a:xfrm>
            <a:off x="5577525" y="3423401"/>
            <a:ext cx="1441634" cy="466281"/>
          </a:xfrm>
          <a:prstGeom prst="rect">
            <a:avLst/>
          </a:prstGeom>
          <a:noFill/>
        </p:spPr>
        <p:txBody>
          <a:bodyPr wrap="square" rtlCol="0">
            <a:spAutoFit/>
          </a:bodyPr>
          <a:lstStyle/>
          <a:p>
            <a:pPr defTabSz="617220" fontAlgn="auto">
              <a:spcBef>
                <a:spcPts val="0"/>
              </a:spcBef>
              <a:spcAft>
                <a:spcPts val="0"/>
              </a:spcAft>
              <a:defRPr/>
            </a:pPr>
            <a:r>
              <a:rPr lang="en-GB" sz="1215" dirty="0">
                <a:solidFill>
                  <a:prstClr val="black"/>
                </a:solidFill>
                <a:latin typeface="Calibri" panose="020F0502020204030204"/>
                <a:ea typeface="+mn-ea"/>
              </a:rPr>
              <a:t>Sector Specific Toolkit</a:t>
            </a:r>
          </a:p>
        </p:txBody>
      </p:sp>
      <p:sp>
        <p:nvSpPr>
          <p:cNvPr id="18" name="TextBox 17">
            <a:extLst>
              <a:ext uri="{FF2B5EF4-FFF2-40B4-BE49-F238E27FC236}">
                <a16:creationId xmlns:a16="http://schemas.microsoft.com/office/drawing/2014/main" id="{49E07521-EF41-4073-B055-B745096795EC}"/>
              </a:ext>
            </a:extLst>
          </p:cNvPr>
          <p:cNvSpPr txBox="1"/>
          <p:nvPr/>
        </p:nvSpPr>
        <p:spPr>
          <a:xfrm>
            <a:off x="2753853" y="2093951"/>
            <a:ext cx="1726601" cy="279307"/>
          </a:xfrm>
          <a:prstGeom prst="rect">
            <a:avLst/>
          </a:prstGeom>
          <a:noFill/>
        </p:spPr>
        <p:txBody>
          <a:bodyPr wrap="square" rtlCol="0">
            <a:spAutoFit/>
          </a:bodyPr>
          <a:lstStyle/>
          <a:p>
            <a:pPr defTabSz="617220" fontAlgn="auto">
              <a:spcBef>
                <a:spcPts val="0"/>
              </a:spcBef>
              <a:spcAft>
                <a:spcPts val="0"/>
              </a:spcAft>
              <a:defRPr/>
            </a:pPr>
            <a:r>
              <a:rPr lang="en-GB" sz="1215" dirty="0">
                <a:solidFill>
                  <a:prstClr val="black"/>
                </a:solidFill>
                <a:latin typeface="Calibri" panose="020F0502020204030204"/>
                <a:ea typeface="+mn-ea"/>
              </a:rPr>
              <a:t>Small Business Guide</a:t>
            </a:r>
          </a:p>
        </p:txBody>
      </p:sp>
      <p:pic>
        <p:nvPicPr>
          <p:cNvPr id="19" name="Picture 18">
            <a:extLst>
              <a:ext uri="{FF2B5EF4-FFF2-40B4-BE49-F238E27FC236}">
                <a16:creationId xmlns:a16="http://schemas.microsoft.com/office/drawing/2014/main" id="{216B28C1-E1E7-496C-BB32-92339927ABF0}"/>
              </a:ext>
            </a:extLst>
          </p:cNvPr>
          <p:cNvPicPr>
            <a:picLocks noChangeAspect="1"/>
          </p:cNvPicPr>
          <p:nvPr/>
        </p:nvPicPr>
        <p:blipFill>
          <a:blip r:embed="rId7"/>
          <a:stretch>
            <a:fillRect/>
          </a:stretch>
        </p:blipFill>
        <p:spPr>
          <a:xfrm>
            <a:off x="2780697" y="939313"/>
            <a:ext cx="1611442" cy="1188573"/>
          </a:xfrm>
          <a:prstGeom prst="rect">
            <a:avLst/>
          </a:prstGeom>
        </p:spPr>
      </p:pic>
      <p:sp>
        <p:nvSpPr>
          <p:cNvPr id="24" name="TextBox 23">
            <a:extLst>
              <a:ext uri="{FF2B5EF4-FFF2-40B4-BE49-F238E27FC236}">
                <a16:creationId xmlns:a16="http://schemas.microsoft.com/office/drawing/2014/main" id="{CED449FC-4ECB-443C-A6BA-C0D82AE831A3}"/>
              </a:ext>
            </a:extLst>
          </p:cNvPr>
          <p:cNvSpPr txBox="1"/>
          <p:nvPr/>
        </p:nvSpPr>
        <p:spPr>
          <a:xfrm>
            <a:off x="1146073" y="4353327"/>
            <a:ext cx="1152857" cy="466281"/>
          </a:xfrm>
          <a:prstGeom prst="rect">
            <a:avLst/>
          </a:prstGeom>
          <a:noFill/>
        </p:spPr>
        <p:txBody>
          <a:bodyPr wrap="square" rtlCol="0">
            <a:spAutoFit/>
          </a:bodyPr>
          <a:lstStyle/>
          <a:p>
            <a:pPr defTabSz="617220" fontAlgn="auto">
              <a:spcBef>
                <a:spcPts val="0"/>
              </a:spcBef>
              <a:spcAft>
                <a:spcPts val="0"/>
              </a:spcAft>
              <a:defRPr/>
            </a:pPr>
            <a:r>
              <a:rPr lang="en-GB" sz="1215" dirty="0">
                <a:solidFill>
                  <a:prstClr val="black"/>
                </a:solidFill>
                <a:latin typeface="Calibri" panose="020F0502020204030204"/>
                <a:ea typeface="+mn-ea"/>
              </a:rPr>
              <a:t>Sector Specific Assessment </a:t>
            </a:r>
          </a:p>
        </p:txBody>
      </p:sp>
      <p:pic>
        <p:nvPicPr>
          <p:cNvPr id="25" name="Picture 24">
            <a:extLst>
              <a:ext uri="{FF2B5EF4-FFF2-40B4-BE49-F238E27FC236}">
                <a16:creationId xmlns:a16="http://schemas.microsoft.com/office/drawing/2014/main" id="{1F1FEED9-5003-4511-A5B2-74B5118E373A}"/>
              </a:ext>
            </a:extLst>
          </p:cNvPr>
          <p:cNvPicPr>
            <a:picLocks noChangeAspect="1"/>
          </p:cNvPicPr>
          <p:nvPr/>
        </p:nvPicPr>
        <p:blipFill>
          <a:blip r:embed="rId8"/>
          <a:stretch>
            <a:fillRect/>
          </a:stretch>
        </p:blipFill>
        <p:spPr>
          <a:xfrm>
            <a:off x="1109767" y="4017122"/>
            <a:ext cx="1225469" cy="337645"/>
          </a:xfrm>
          <a:prstGeom prst="rect">
            <a:avLst/>
          </a:prstGeom>
          <a:ln>
            <a:solidFill>
              <a:schemeClr val="tx1"/>
            </a:solidFill>
          </a:ln>
        </p:spPr>
      </p:pic>
      <p:sp>
        <p:nvSpPr>
          <p:cNvPr id="26" name="TextBox 25">
            <a:extLst>
              <a:ext uri="{FF2B5EF4-FFF2-40B4-BE49-F238E27FC236}">
                <a16:creationId xmlns:a16="http://schemas.microsoft.com/office/drawing/2014/main" id="{A32F224D-96A4-4757-9E21-B3305CD09D14}"/>
              </a:ext>
            </a:extLst>
          </p:cNvPr>
          <p:cNvSpPr txBox="1"/>
          <p:nvPr/>
        </p:nvSpPr>
        <p:spPr>
          <a:xfrm>
            <a:off x="1128913" y="1857812"/>
            <a:ext cx="1074205" cy="279307"/>
          </a:xfrm>
          <a:prstGeom prst="rect">
            <a:avLst/>
          </a:prstGeom>
          <a:noFill/>
        </p:spPr>
        <p:txBody>
          <a:bodyPr wrap="none" rtlCol="0">
            <a:spAutoFit/>
          </a:bodyPr>
          <a:lstStyle/>
          <a:p>
            <a:pPr algn="l" defTabSz="617220" fontAlgn="auto">
              <a:spcBef>
                <a:spcPts val="0"/>
              </a:spcBef>
              <a:spcAft>
                <a:spcPts val="0"/>
              </a:spcAft>
              <a:defRPr/>
            </a:pPr>
            <a:r>
              <a:rPr lang="en-GB" sz="1215" dirty="0">
                <a:solidFill>
                  <a:prstClr val="black"/>
                </a:solidFill>
                <a:latin typeface="Calibri" panose="020F0502020204030204"/>
                <a:ea typeface="+mn-ea"/>
              </a:rPr>
              <a:t>NCSC Website</a:t>
            </a:r>
          </a:p>
        </p:txBody>
      </p:sp>
      <p:sp>
        <p:nvSpPr>
          <p:cNvPr id="2" name="Rectangle 1">
            <a:extLst>
              <a:ext uri="{FF2B5EF4-FFF2-40B4-BE49-F238E27FC236}">
                <a16:creationId xmlns:a16="http://schemas.microsoft.com/office/drawing/2014/main" id="{E93BD23D-5E74-42FE-8CE1-DF53FF10A34A}"/>
              </a:ext>
            </a:extLst>
          </p:cNvPr>
          <p:cNvSpPr/>
          <p:nvPr/>
        </p:nvSpPr>
        <p:spPr>
          <a:xfrm>
            <a:off x="4490199" y="2447101"/>
            <a:ext cx="223138" cy="279307"/>
          </a:xfrm>
          <a:prstGeom prst="rect">
            <a:avLst/>
          </a:prstGeom>
        </p:spPr>
        <p:txBody>
          <a:bodyPr wrap="none">
            <a:spAutoFit/>
          </a:bodyPr>
          <a:lstStyle/>
          <a:p>
            <a:pPr algn="l" defTabSz="617220" fontAlgn="auto">
              <a:spcBef>
                <a:spcPts val="0"/>
              </a:spcBef>
              <a:spcAft>
                <a:spcPts val="0"/>
              </a:spcAft>
              <a:defRPr/>
            </a:pPr>
            <a:r>
              <a:rPr lang="en-GB" sz="1215" dirty="0">
                <a:solidFill>
                  <a:srgbClr val="000000"/>
                </a:solidFill>
                <a:latin typeface="Times New Roman" panose="02020603050405020304" pitchFamily="18" charset="0"/>
                <a:ea typeface="+mn-ea"/>
              </a:rPr>
              <a:t> </a:t>
            </a:r>
            <a:endParaRPr lang="en-GB" sz="1215" dirty="0">
              <a:solidFill>
                <a:prstClr val="black"/>
              </a:solidFill>
              <a:latin typeface="Calibri" panose="020F0502020204030204"/>
              <a:ea typeface="+mn-ea"/>
            </a:endParaRPr>
          </a:p>
        </p:txBody>
      </p:sp>
      <p:pic>
        <p:nvPicPr>
          <p:cNvPr id="27" name="Content Placeholder 3">
            <a:extLst>
              <a:ext uri="{FF2B5EF4-FFF2-40B4-BE49-F238E27FC236}">
                <a16:creationId xmlns:a16="http://schemas.microsoft.com/office/drawing/2014/main" id="{97DB8081-9D14-44F2-9393-342941B4F5B1}"/>
              </a:ext>
            </a:extLst>
          </p:cNvPr>
          <p:cNvPicPr>
            <a:picLocks noGrp="1" noChangeAspect="1"/>
          </p:cNvPicPr>
          <p:nvPr>
            <p:ph idx="1"/>
          </p:nvPr>
        </p:nvPicPr>
        <p:blipFill rotWithShape="1">
          <a:blip r:embed="rId9"/>
          <a:srcRect l="57764" t="5655" r="11618" b="56928"/>
          <a:stretch/>
        </p:blipFill>
        <p:spPr>
          <a:xfrm>
            <a:off x="807304" y="954449"/>
            <a:ext cx="1788084" cy="914697"/>
          </a:xfrm>
          <a:prstGeom prst="rect">
            <a:avLst/>
          </a:prstGeom>
        </p:spPr>
      </p:pic>
      <p:pic>
        <p:nvPicPr>
          <p:cNvPr id="28" name="Picture 27">
            <a:extLst>
              <a:ext uri="{FF2B5EF4-FFF2-40B4-BE49-F238E27FC236}">
                <a16:creationId xmlns:a16="http://schemas.microsoft.com/office/drawing/2014/main" id="{AB7FED26-26EE-4D0E-905F-10B4B9D17F8B}"/>
              </a:ext>
            </a:extLst>
          </p:cNvPr>
          <p:cNvPicPr>
            <a:picLocks noChangeAspect="1"/>
          </p:cNvPicPr>
          <p:nvPr/>
        </p:nvPicPr>
        <p:blipFill rotWithShape="1">
          <a:blip r:embed="rId10"/>
          <a:srcRect l="2734" t="16028" r="2875" b="21079"/>
          <a:stretch/>
        </p:blipFill>
        <p:spPr>
          <a:xfrm>
            <a:off x="4070064" y="4248674"/>
            <a:ext cx="1758011" cy="460950"/>
          </a:xfrm>
          <a:prstGeom prst="rect">
            <a:avLst/>
          </a:prstGeom>
        </p:spPr>
      </p:pic>
      <p:pic>
        <p:nvPicPr>
          <p:cNvPr id="23" name="Picture 22">
            <a:extLst>
              <a:ext uri="{FF2B5EF4-FFF2-40B4-BE49-F238E27FC236}">
                <a16:creationId xmlns:a16="http://schemas.microsoft.com/office/drawing/2014/main" id="{236CCEC6-9648-4235-9F47-8C5C293F8F3D}"/>
              </a:ext>
            </a:extLst>
          </p:cNvPr>
          <p:cNvPicPr>
            <a:picLocks noChangeAspect="1"/>
          </p:cNvPicPr>
          <p:nvPr/>
        </p:nvPicPr>
        <p:blipFill rotWithShape="1">
          <a:blip r:embed="rId11"/>
          <a:srcRect t="1035" r="923" b="1371"/>
          <a:stretch/>
        </p:blipFill>
        <p:spPr>
          <a:xfrm>
            <a:off x="4441987" y="2438176"/>
            <a:ext cx="1047458" cy="1463219"/>
          </a:xfrm>
          <a:prstGeom prst="rect">
            <a:avLst/>
          </a:prstGeom>
          <a:ln w="3175">
            <a:solidFill>
              <a:schemeClr val="tx1"/>
            </a:solidFill>
          </a:ln>
        </p:spPr>
      </p:pic>
      <p:sp>
        <p:nvSpPr>
          <p:cNvPr id="29" name="TextBox 28">
            <a:extLst>
              <a:ext uri="{FF2B5EF4-FFF2-40B4-BE49-F238E27FC236}">
                <a16:creationId xmlns:a16="http://schemas.microsoft.com/office/drawing/2014/main" id="{48E52C9A-329D-4C63-92BC-660AA8C3EF09}"/>
              </a:ext>
            </a:extLst>
          </p:cNvPr>
          <p:cNvSpPr txBox="1"/>
          <p:nvPr/>
        </p:nvSpPr>
        <p:spPr>
          <a:xfrm>
            <a:off x="4441986" y="3901396"/>
            <a:ext cx="1047459" cy="279307"/>
          </a:xfrm>
          <a:prstGeom prst="rect">
            <a:avLst/>
          </a:prstGeom>
          <a:noFill/>
        </p:spPr>
        <p:txBody>
          <a:bodyPr wrap="square" rtlCol="0">
            <a:spAutoFit/>
          </a:bodyPr>
          <a:lstStyle/>
          <a:p>
            <a:pPr defTabSz="617220" fontAlgn="auto">
              <a:spcBef>
                <a:spcPts val="0"/>
              </a:spcBef>
              <a:spcAft>
                <a:spcPts val="0"/>
              </a:spcAft>
              <a:defRPr/>
            </a:pPr>
            <a:r>
              <a:rPr lang="en-GB" sz="1215" dirty="0">
                <a:solidFill>
                  <a:prstClr val="black"/>
                </a:solidFill>
                <a:latin typeface="Calibri" panose="020F0502020204030204"/>
                <a:ea typeface="+mn-ea"/>
              </a:rPr>
              <a:t>Board Toolkit</a:t>
            </a:r>
          </a:p>
        </p:txBody>
      </p:sp>
      <p:pic>
        <p:nvPicPr>
          <p:cNvPr id="3" name="Picture 2">
            <a:extLst>
              <a:ext uri="{FF2B5EF4-FFF2-40B4-BE49-F238E27FC236}">
                <a16:creationId xmlns:a16="http://schemas.microsoft.com/office/drawing/2014/main" id="{5A57EC7A-8AE5-48CD-8A16-5AC10B7CCCB1}"/>
              </a:ext>
            </a:extLst>
          </p:cNvPr>
          <p:cNvPicPr>
            <a:picLocks noChangeAspect="1"/>
          </p:cNvPicPr>
          <p:nvPr/>
        </p:nvPicPr>
        <p:blipFill rotWithShape="1">
          <a:blip r:embed="rId12"/>
          <a:srcRect l="38571" t="12301" r="38760" b="11645"/>
          <a:stretch/>
        </p:blipFill>
        <p:spPr>
          <a:xfrm>
            <a:off x="7049344" y="2399309"/>
            <a:ext cx="1047458" cy="1471144"/>
          </a:xfrm>
          <a:prstGeom prst="rect">
            <a:avLst/>
          </a:prstGeom>
          <a:ln>
            <a:solidFill>
              <a:schemeClr val="tx1"/>
            </a:solidFill>
          </a:ln>
        </p:spPr>
      </p:pic>
      <p:sp>
        <p:nvSpPr>
          <p:cNvPr id="30" name="TextBox 29">
            <a:extLst>
              <a:ext uri="{FF2B5EF4-FFF2-40B4-BE49-F238E27FC236}">
                <a16:creationId xmlns:a16="http://schemas.microsoft.com/office/drawing/2014/main" id="{AC7526BC-54EB-4003-9C0A-91D5F086F20F}"/>
              </a:ext>
            </a:extLst>
          </p:cNvPr>
          <p:cNvSpPr txBox="1"/>
          <p:nvPr/>
        </p:nvSpPr>
        <p:spPr>
          <a:xfrm>
            <a:off x="6984821" y="3870452"/>
            <a:ext cx="1225469" cy="653256"/>
          </a:xfrm>
          <a:prstGeom prst="rect">
            <a:avLst/>
          </a:prstGeom>
          <a:noFill/>
        </p:spPr>
        <p:txBody>
          <a:bodyPr wrap="square" rtlCol="0">
            <a:spAutoFit/>
          </a:bodyPr>
          <a:lstStyle/>
          <a:p>
            <a:pPr defTabSz="617220" fontAlgn="auto">
              <a:spcBef>
                <a:spcPts val="0"/>
              </a:spcBef>
              <a:spcAft>
                <a:spcPts val="0"/>
              </a:spcAft>
              <a:defRPr/>
            </a:pPr>
            <a:r>
              <a:rPr lang="en-GB" sz="1215" dirty="0">
                <a:solidFill>
                  <a:prstClr val="black"/>
                </a:solidFill>
                <a:latin typeface="Calibri" panose="020F0502020204030204"/>
                <a:ea typeface="+mn-ea"/>
              </a:rPr>
              <a:t>Response &amp; Recovery Small Business Guide</a:t>
            </a:r>
          </a:p>
        </p:txBody>
      </p:sp>
      <p:pic>
        <p:nvPicPr>
          <p:cNvPr id="4" name="Picture 3">
            <a:extLst>
              <a:ext uri="{FF2B5EF4-FFF2-40B4-BE49-F238E27FC236}">
                <a16:creationId xmlns:a16="http://schemas.microsoft.com/office/drawing/2014/main" id="{A88FB117-1DD7-44EF-A372-9F236071F9B3}"/>
              </a:ext>
            </a:extLst>
          </p:cNvPr>
          <p:cNvPicPr>
            <a:picLocks noChangeAspect="1"/>
          </p:cNvPicPr>
          <p:nvPr/>
        </p:nvPicPr>
        <p:blipFill rotWithShape="1">
          <a:blip r:embed="rId13"/>
          <a:srcRect l="41772" t="34165" r="39620" b="27331"/>
          <a:stretch/>
        </p:blipFill>
        <p:spPr>
          <a:xfrm>
            <a:off x="2787221" y="2691792"/>
            <a:ext cx="1139369" cy="986937"/>
          </a:xfrm>
          <a:prstGeom prst="rect">
            <a:avLst/>
          </a:prstGeom>
        </p:spPr>
      </p:pic>
      <p:sp>
        <p:nvSpPr>
          <p:cNvPr id="32" name="TextBox 31">
            <a:extLst>
              <a:ext uri="{FF2B5EF4-FFF2-40B4-BE49-F238E27FC236}">
                <a16:creationId xmlns:a16="http://schemas.microsoft.com/office/drawing/2014/main" id="{F160712F-C47B-428C-B09E-03ECD5B27995}"/>
              </a:ext>
            </a:extLst>
          </p:cNvPr>
          <p:cNvSpPr txBox="1"/>
          <p:nvPr/>
        </p:nvSpPr>
        <p:spPr>
          <a:xfrm>
            <a:off x="2740605" y="3653097"/>
            <a:ext cx="1232600" cy="279307"/>
          </a:xfrm>
          <a:prstGeom prst="rect">
            <a:avLst/>
          </a:prstGeom>
          <a:noFill/>
        </p:spPr>
        <p:txBody>
          <a:bodyPr wrap="square" rtlCol="0">
            <a:spAutoFit/>
          </a:bodyPr>
          <a:lstStyle/>
          <a:p>
            <a:pPr defTabSz="617220" fontAlgn="auto">
              <a:spcBef>
                <a:spcPts val="0"/>
              </a:spcBef>
              <a:spcAft>
                <a:spcPts val="0"/>
              </a:spcAft>
              <a:defRPr/>
            </a:pPr>
            <a:r>
              <a:rPr lang="en-GB" sz="1215" dirty="0">
                <a:solidFill>
                  <a:prstClr val="black"/>
                </a:solidFill>
                <a:latin typeface="Calibri" panose="020F0502020204030204"/>
                <a:ea typeface="+mn-ea"/>
              </a:rPr>
              <a:t>Top Tips for Staff</a:t>
            </a:r>
          </a:p>
        </p:txBody>
      </p:sp>
      <p:pic>
        <p:nvPicPr>
          <p:cNvPr id="5" name="Picture 4">
            <a:extLst>
              <a:ext uri="{FF2B5EF4-FFF2-40B4-BE49-F238E27FC236}">
                <a16:creationId xmlns:a16="http://schemas.microsoft.com/office/drawing/2014/main" id="{FA320C43-89AA-4307-9986-8895E1304F95}"/>
              </a:ext>
            </a:extLst>
          </p:cNvPr>
          <p:cNvPicPr>
            <a:picLocks noChangeAspect="1"/>
          </p:cNvPicPr>
          <p:nvPr/>
        </p:nvPicPr>
        <p:blipFill rotWithShape="1">
          <a:blip r:embed="rId14"/>
          <a:srcRect t="7641" r="92773" b="84396"/>
          <a:stretch/>
        </p:blipFill>
        <p:spPr>
          <a:xfrm>
            <a:off x="1213057" y="2240517"/>
            <a:ext cx="981266" cy="452583"/>
          </a:xfrm>
          <a:prstGeom prst="rect">
            <a:avLst/>
          </a:prstGeom>
        </p:spPr>
      </p:pic>
    </p:spTree>
    <p:extLst>
      <p:ext uri="{BB962C8B-B14F-4D97-AF65-F5344CB8AC3E}">
        <p14:creationId xmlns:p14="http://schemas.microsoft.com/office/powerpoint/2010/main" val="37246407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9" y="289"/>
            <a:ext cx="9148501" cy="5143211"/>
          </a:xfrm>
          <a:custGeom>
            <a:avLst/>
            <a:gdLst/>
            <a:ahLst/>
            <a:cxnLst/>
            <a:rect l="l" t="t" r="r" b="b"/>
            <a:pathLst>
              <a:path w="20104100" h="11308715">
                <a:moveTo>
                  <a:pt x="0" y="11308556"/>
                </a:moveTo>
                <a:lnTo>
                  <a:pt x="20104099" y="11308556"/>
                </a:lnTo>
                <a:lnTo>
                  <a:pt x="20104099" y="0"/>
                </a:lnTo>
                <a:lnTo>
                  <a:pt x="0" y="0"/>
                </a:lnTo>
                <a:lnTo>
                  <a:pt x="0" y="11308556"/>
                </a:lnTo>
                <a:close/>
              </a:path>
            </a:pathLst>
          </a:custGeom>
          <a:solidFill>
            <a:srgbClr val="051C49"/>
          </a:solidFill>
        </p:spPr>
        <p:txBody>
          <a:bodyPr wrap="square" lIns="0" tIns="0" rIns="0" bIns="0" rtlCol="0"/>
          <a:lstStyle/>
          <a:p>
            <a:pPr algn="l" defTabSz="685800" fontAlgn="auto">
              <a:spcBef>
                <a:spcPts val="0"/>
              </a:spcBef>
              <a:spcAft>
                <a:spcPts val="0"/>
              </a:spcAft>
            </a:pPr>
            <a:endParaRPr sz="1637" dirty="0">
              <a:solidFill>
                <a:prstClr val="black"/>
              </a:solidFill>
              <a:latin typeface="Calibri" panose="020F0502020204030204"/>
              <a:ea typeface="+mn-ea"/>
            </a:endParaRPr>
          </a:p>
        </p:txBody>
      </p:sp>
      <p:sp>
        <p:nvSpPr>
          <p:cNvPr id="3" name="object 3"/>
          <p:cNvSpPr/>
          <p:nvPr/>
        </p:nvSpPr>
        <p:spPr>
          <a:xfrm>
            <a:off x="594316" y="385932"/>
            <a:ext cx="866684" cy="125627"/>
          </a:xfrm>
          <a:custGeom>
            <a:avLst/>
            <a:gdLst/>
            <a:ahLst/>
            <a:cxnLst/>
            <a:rect l="l" t="t" r="r" b="b"/>
            <a:pathLst>
              <a:path w="1905635" h="276225">
                <a:moveTo>
                  <a:pt x="1836551" y="59474"/>
                </a:moveTo>
                <a:lnTo>
                  <a:pt x="1804672" y="66562"/>
                </a:lnTo>
                <a:lnTo>
                  <a:pt x="1782858" y="85192"/>
                </a:lnTo>
                <a:lnTo>
                  <a:pt x="1770335" y="111410"/>
                </a:lnTo>
                <a:lnTo>
                  <a:pt x="1766333" y="141262"/>
                </a:lnTo>
                <a:lnTo>
                  <a:pt x="1770335" y="172869"/>
                </a:lnTo>
                <a:lnTo>
                  <a:pt x="1782858" y="198891"/>
                </a:lnTo>
                <a:lnTo>
                  <a:pt x="1804672" y="216547"/>
                </a:lnTo>
                <a:lnTo>
                  <a:pt x="1836551" y="223050"/>
                </a:lnTo>
                <a:lnTo>
                  <a:pt x="1862357" y="219283"/>
                </a:lnTo>
                <a:lnTo>
                  <a:pt x="1881887" y="208392"/>
                </a:lnTo>
                <a:lnTo>
                  <a:pt x="1882719" y="207344"/>
                </a:lnTo>
                <a:lnTo>
                  <a:pt x="1836551" y="207344"/>
                </a:lnTo>
                <a:lnTo>
                  <a:pt x="1813216" y="201745"/>
                </a:lnTo>
                <a:lnTo>
                  <a:pt x="1797315" y="187320"/>
                </a:lnTo>
                <a:lnTo>
                  <a:pt x="1788229" y="167627"/>
                </a:lnTo>
                <a:lnTo>
                  <a:pt x="1785338" y="146225"/>
                </a:lnTo>
                <a:lnTo>
                  <a:pt x="1905039" y="146225"/>
                </a:lnTo>
                <a:lnTo>
                  <a:pt x="1903614" y="130519"/>
                </a:lnTo>
                <a:lnTo>
                  <a:pt x="1785338" y="130519"/>
                </a:lnTo>
                <a:lnTo>
                  <a:pt x="1790314" y="110026"/>
                </a:lnTo>
                <a:lnTo>
                  <a:pt x="1800409" y="92312"/>
                </a:lnTo>
                <a:lnTo>
                  <a:pt x="1815772" y="79862"/>
                </a:lnTo>
                <a:lnTo>
                  <a:pt x="1836551" y="75160"/>
                </a:lnTo>
                <a:lnTo>
                  <a:pt x="1877644" y="75160"/>
                </a:lnTo>
                <a:lnTo>
                  <a:pt x="1868765" y="67002"/>
                </a:lnTo>
                <a:lnTo>
                  <a:pt x="1836551" y="59474"/>
                </a:lnTo>
                <a:close/>
              </a:path>
              <a:path w="1905635" h="276225">
                <a:moveTo>
                  <a:pt x="1904308" y="167701"/>
                </a:moveTo>
                <a:lnTo>
                  <a:pt x="1885282" y="167701"/>
                </a:lnTo>
                <a:lnTo>
                  <a:pt x="1879189" y="183658"/>
                </a:lnTo>
                <a:lnTo>
                  <a:pt x="1869292" y="196200"/>
                </a:lnTo>
                <a:lnTo>
                  <a:pt x="1855207" y="204404"/>
                </a:lnTo>
                <a:lnTo>
                  <a:pt x="1836551" y="207344"/>
                </a:lnTo>
                <a:lnTo>
                  <a:pt x="1882719" y="207344"/>
                </a:lnTo>
                <a:lnTo>
                  <a:pt x="1895688" y="190993"/>
                </a:lnTo>
                <a:lnTo>
                  <a:pt x="1904308" y="167701"/>
                </a:lnTo>
                <a:close/>
              </a:path>
              <a:path w="1905635" h="276225">
                <a:moveTo>
                  <a:pt x="1905114" y="146225"/>
                </a:moveTo>
                <a:lnTo>
                  <a:pt x="1905114" y="147053"/>
                </a:lnTo>
                <a:lnTo>
                  <a:pt x="1905114" y="146225"/>
                </a:lnTo>
                <a:close/>
              </a:path>
              <a:path w="1905635" h="276225">
                <a:moveTo>
                  <a:pt x="1877644" y="75160"/>
                </a:moveTo>
                <a:lnTo>
                  <a:pt x="1836551" y="75160"/>
                </a:lnTo>
                <a:lnTo>
                  <a:pt x="1857077" y="79742"/>
                </a:lnTo>
                <a:lnTo>
                  <a:pt x="1872488" y="91994"/>
                </a:lnTo>
                <a:lnTo>
                  <a:pt x="1882326" y="109668"/>
                </a:lnTo>
                <a:lnTo>
                  <a:pt x="1886131" y="130519"/>
                </a:lnTo>
                <a:lnTo>
                  <a:pt x="1903614" y="130519"/>
                </a:lnTo>
                <a:lnTo>
                  <a:pt x="1902196" y="114899"/>
                </a:lnTo>
                <a:lnTo>
                  <a:pt x="1890363" y="86846"/>
                </a:lnTo>
                <a:lnTo>
                  <a:pt x="1877644" y="75160"/>
                </a:lnTo>
                <a:close/>
              </a:path>
              <a:path w="1905635" h="276225">
                <a:moveTo>
                  <a:pt x="1706031" y="64437"/>
                </a:moveTo>
                <a:lnTo>
                  <a:pt x="1688681" y="64437"/>
                </a:lnTo>
                <a:lnTo>
                  <a:pt x="1688681" y="218914"/>
                </a:lnTo>
                <a:lnTo>
                  <a:pt x="1707665" y="218914"/>
                </a:lnTo>
                <a:lnTo>
                  <a:pt x="1707665" y="136320"/>
                </a:lnTo>
                <a:lnTo>
                  <a:pt x="1711824" y="113720"/>
                </a:lnTo>
                <a:lnTo>
                  <a:pt x="1720218" y="100792"/>
                </a:lnTo>
                <a:lnTo>
                  <a:pt x="1706031" y="100792"/>
                </a:lnTo>
                <a:lnTo>
                  <a:pt x="1706031" y="64437"/>
                </a:lnTo>
                <a:close/>
              </a:path>
              <a:path w="1905635" h="276225">
                <a:moveTo>
                  <a:pt x="1765506" y="61956"/>
                </a:moveTo>
                <a:lnTo>
                  <a:pt x="1745886" y="64070"/>
                </a:lnTo>
                <a:lnTo>
                  <a:pt x="1729359" y="71452"/>
                </a:lnTo>
                <a:lnTo>
                  <a:pt x="1716239" y="83794"/>
                </a:lnTo>
                <a:lnTo>
                  <a:pt x="1706838" y="100792"/>
                </a:lnTo>
                <a:lnTo>
                  <a:pt x="1720218" y="100792"/>
                </a:lnTo>
                <a:lnTo>
                  <a:pt x="1723577" y="95620"/>
                </a:lnTo>
                <a:lnTo>
                  <a:pt x="1741833" y="84030"/>
                </a:lnTo>
                <a:lnTo>
                  <a:pt x="1765506" y="80960"/>
                </a:lnTo>
                <a:lnTo>
                  <a:pt x="1765506" y="61956"/>
                </a:lnTo>
                <a:close/>
              </a:path>
              <a:path w="1905635" h="276225">
                <a:moveTo>
                  <a:pt x="1637447" y="17350"/>
                </a:moveTo>
                <a:lnTo>
                  <a:pt x="1619270" y="17350"/>
                </a:lnTo>
                <a:lnTo>
                  <a:pt x="1619270" y="63600"/>
                </a:lnTo>
                <a:lnTo>
                  <a:pt x="1592014" y="63600"/>
                </a:lnTo>
                <a:lnTo>
                  <a:pt x="1592014" y="79306"/>
                </a:lnTo>
                <a:lnTo>
                  <a:pt x="1619270" y="79306"/>
                </a:lnTo>
                <a:lnTo>
                  <a:pt x="1619270" y="185889"/>
                </a:lnTo>
                <a:lnTo>
                  <a:pt x="1620962" y="202453"/>
                </a:lnTo>
                <a:lnTo>
                  <a:pt x="1626606" y="213136"/>
                </a:lnTo>
                <a:lnTo>
                  <a:pt x="1637050" y="218865"/>
                </a:lnTo>
                <a:lnTo>
                  <a:pt x="1653143" y="220569"/>
                </a:lnTo>
                <a:lnTo>
                  <a:pt x="1658933" y="220569"/>
                </a:lnTo>
                <a:lnTo>
                  <a:pt x="1663886" y="219762"/>
                </a:lnTo>
                <a:lnTo>
                  <a:pt x="1669666" y="219762"/>
                </a:lnTo>
                <a:lnTo>
                  <a:pt x="1669666" y="204067"/>
                </a:lnTo>
                <a:lnTo>
                  <a:pt x="1653143" y="204067"/>
                </a:lnTo>
                <a:lnTo>
                  <a:pt x="1645116" y="202224"/>
                </a:lnTo>
                <a:lnTo>
                  <a:pt x="1640340" y="198068"/>
                </a:lnTo>
                <a:lnTo>
                  <a:pt x="1638041" y="191746"/>
                </a:lnTo>
                <a:lnTo>
                  <a:pt x="1637447" y="183408"/>
                </a:lnTo>
                <a:lnTo>
                  <a:pt x="1637447" y="78479"/>
                </a:lnTo>
                <a:lnTo>
                  <a:pt x="1668849" y="78479"/>
                </a:lnTo>
                <a:lnTo>
                  <a:pt x="1668849" y="62783"/>
                </a:lnTo>
                <a:lnTo>
                  <a:pt x="1637447" y="62783"/>
                </a:lnTo>
                <a:lnTo>
                  <a:pt x="1637447" y="17350"/>
                </a:lnTo>
                <a:close/>
              </a:path>
              <a:path w="1905635" h="276225">
                <a:moveTo>
                  <a:pt x="1669666" y="203218"/>
                </a:moveTo>
                <a:lnTo>
                  <a:pt x="1663886" y="204067"/>
                </a:lnTo>
                <a:lnTo>
                  <a:pt x="1669666" y="204067"/>
                </a:lnTo>
                <a:lnTo>
                  <a:pt x="1669666" y="203218"/>
                </a:lnTo>
                <a:close/>
              </a:path>
              <a:path w="1905635" h="276225">
                <a:moveTo>
                  <a:pt x="1473850" y="64437"/>
                </a:moveTo>
                <a:lnTo>
                  <a:pt x="1454866" y="64437"/>
                </a:lnTo>
                <a:lnTo>
                  <a:pt x="1454866" y="218914"/>
                </a:lnTo>
                <a:lnTo>
                  <a:pt x="1473850" y="218914"/>
                </a:lnTo>
                <a:lnTo>
                  <a:pt x="1473850" y="128048"/>
                </a:lnTo>
                <a:lnTo>
                  <a:pt x="1477645" y="106881"/>
                </a:lnTo>
                <a:lnTo>
                  <a:pt x="1486977" y="90855"/>
                </a:lnTo>
                <a:lnTo>
                  <a:pt x="1473850" y="90855"/>
                </a:lnTo>
                <a:lnTo>
                  <a:pt x="1473850" y="64437"/>
                </a:lnTo>
                <a:close/>
              </a:path>
              <a:path w="1905635" h="276225">
                <a:moveTo>
                  <a:pt x="1569025" y="75160"/>
                </a:moveTo>
                <a:lnTo>
                  <a:pt x="1522602" y="75160"/>
                </a:lnTo>
                <a:lnTo>
                  <a:pt x="1541699" y="78684"/>
                </a:lnTo>
                <a:lnTo>
                  <a:pt x="1553900" y="88484"/>
                </a:lnTo>
                <a:lnTo>
                  <a:pt x="1560368" y="103396"/>
                </a:lnTo>
                <a:lnTo>
                  <a:pt x="1562266" y="122258"/>
                </a:lnTo>
                <a:lnTo>
                  <a:pt x="1562266" y="218914"/>
                </a:lnTo>
                <a:lnTo>
                  <a:pt x="1581271" y="218914"/>
                </a:lnTo>
                <a:lnTo>
                  <a:pt x="1581271" y="118970"/>
                </a:lnTo>
                <a:lnTo>
                  <a:pt x="1578522" y="93978"/>
                </a:lnTo>
                <a:lnTo>
                  <a:pt x="1569191" y="75271"/>
                </a:lnTo>
                <a:lnTo>
                  <a:pt x="1569025" y="75160"/>
                </a:lnTo>
                <a:close/>
              </a:path>
              <a:path w="1905635" h="276225">
                <a:moveTo>
                  <a:pt x="1524278" y="59474"/>
                </a:moveTo>
                <a:lnTo>
                  <a:pt x="1508047" y="61708"/>
                </a:lnTo>
                <a:lnTo>
                  <a:pt x="1493598" y="68046"/>
                </a:lnTo>
                <a:lnTo>
                  <a:pt x="1482094" y="77943"/>
                </a:lnTo>
                <a:lnTo>
                  <a:pt x="1474698" y="90855"/>
                </a:lnTo>
                <a:lnTo>
                  <a:pt x="1486977" y="90855"/>
                </a:lnTo>
                <a:lnTo>
                  <a:pt x="1487397" y="90134"/>
                </a:lnTo>
                <a:lnTo>
                  <a:pt x="1502563" y="79122"/>
                </a:lnTo>
                <a:lnTo>
                  <a:pt x="1522602" y="75160"/>
                </a:lnTo>
                <a:lnTo>
                  <a:pt x="1569025" y="75160"/>
                </a:lnTo>
                <a:lnTo>
                  <a:pt x="1551652" y="63539"/>
                </a:lnTo>
                <a:lnTo>
                  <a:pt x="1524278" y="59474"/>
                </a:lnTo>
                <a:close/>
              </a:path>
              <a:path w="1905635" h="276225">
                <a:moveTo>
                  <a:pt x="1364817" y="59474"/>
                </a:moveTo>
                <a:lnTo>
                  <a:pt x="1332937" y="66562"/>
                </a:lnTo>
                <a:lnTo>
                  <a:pt x="1311123" y="85192"/>
                </a:lnTo>
                <a:lnTo>
                  <a:pt x="1298601" y="111410"/>
                </a:lnTo>
                <a:lnTo>
                  <a:pt x="1294599" y="141262"/>
                </a:lnTo>
                <a:lnTo>
                  <a:pt x="1298601" y="172869"/>
                </a:lnTo>
                <a:lnTo>
                  <a:pt x="1311123" y="198891"/>
                </a:lnTo>
                <a:lnTo>
                  <a:pt x="1332937" y="216547"/>
                </a:lnTo>
                <a:lnTo>
                  <a:pt x="1364817" y="223050"/>
                </a:lnTo>
                <a:lnTo>
                  <a:pt x="1390614" y="219283"/>
                </a:lnTo>
                <a:lnTo>
                  <a:pt x="1410142" y="208392"/>
                </a:lnTo>
                <a:lnTo>
                  <a:pt x="1410974" y="207344"/>
                </a:lnTo>
                <a:lnTo>
                  <a:pt x="1364817" y="207344"/>
                </a:lnTo>
                <a:lnTo>
                  <a:pt x="1341478" y="201745"/>
                </a:lnTo>
                <a:lnTo>
                  <a:pt x="1325570" y="187320"/>
                </a:lnTo>
                <a:lnTo>
                  <a:pt x="1316477" y="167627"/>
                </a:lnTo>
                <a:lnTo>
                  <a:pt x="1313583" y="146225"/>
                </a:lnTo>
                <a:lnTo>
                  <a:pt x="1433305" y="146225"/>
                </a:lnTo>
                <a:lnTo>
                  <a:pt x="1431874" y="130519"/>
                </a:lnTo>
                <a:lnTo>
                  <a:pt x="1313583" y="130519"/>
                </a:lnTo>
                <a:lnTo>
                  <a:pt x="1318577" y="110026"/>
                </a:lnTo>
                <a:lnTo>
                  <a:pt x="1328672" y="92312"/>
                </a:lnTo>
                <a:lnTo>
                  <a:pt x="1344032" y="79862"/>
                </a:lnTo>
                <a:lnTo>
                  <a:pt x="1364817" y="75160"/>
                </a:lnTo>
                <a:lnTo>
                  <a:pt x="1405896" y="75160"/>
                </a:lnTo>
                <a:lnTo>
                  <a:pt x="1397019" y="67002"/>
                </a:lnTo>
                <a:lnTo>
                  <a:pt x="1364817" y="59474"/>
                </a:lnTo>
                <a:close/>
              </a:path>
              <a:path w="1905635" h="276225">
                <a:moveTo>
                  <a:pt x="1432553" y="167701"/>
                </a:moveTo>
                <a:lnTo>
                  <a:pt x="1413569" y="167701"/>
                </a:lnTo>
                <a:lnTo>
                  <a:pt x="1407456" y="183658"/>
                </a:lnTo>
                <a:lnTo>
                  <a:pt x="1397549" y="196200"/>
                </a:lnTo>
                <a:lnTo>
                  <a:pt x="1383463" y="204404"/>
                </a:lnTo>
                <a:lnTo>
                  <a:pt x="1364817" y="207344"/>
                </a:lnTo>
                <a:lnTo>
                  <a:pt x="1410974" y="207344"/>
                </a:lnTo>
                <a:lnTo>
                  <a:pt x="1423942" y="190993"/>
                </a:lnTo>
                <a:lnTo>
                  <a:pt x="1432553" y="167701"/>
                </a:lnTo>
                <a:close/>
              </a:path>
              <a:path w="1905635" h="276225">
                <a:moveTo>
                  <a:pt x="1433380" y="146225"/>
                </a:moveTo>
                <a:lnTo>
                  <a:pt x="1433380" y="147053"/>
                </a:lnTo>
                <a:lnTo>
                  <a:pt x="1433380" y="146225"/>
                </a:lnTo>
                <a:close/>
              </a:path>
              <a:path w="1905635" h="276225">
                <a:moveTo>
                  <a:pt x="1405896" y="75160"/>
                </a:moveTo>
                <a:lnTo>
                  <a:pt x="1364817" y="75160"/>
                </a:lnTo>
                <a:lnTo>
                  <a:pt x="1385346" y="79742"/>
                </a:lnTo>
                <a:lnTo>
                  <a:pt x="1400759" y="91994"/>
                </a:lnTo>
                <a:lnTo>
                  <a:pt x="1410591" y="109668"/>
                </a:lnTo>
                <a:lnTo>
                  <a:pt x="1414375" y="130519"/>
                </a:lnTo>
                <a:lnTo>
                  <a:pt x="1431874" y="130519"/>
                </a:lnTo>
                <a:lnTo>
                  <a:pt x="1430450" y="114899"/>
                </a:lnTo>
                <a:lnTo>
                  <a:pt x="1418613" y="86846"/>
                </a:lnTo>
                <a:lnTo>
                  <a:pt x="1405896" y="75160"/>
                </a:lnTo>
                <a:close/>
              </a:path>
              <a:path w="1905635" h="276225">
                <a:moveTo>
                  <a:pt x="1190476" y="0"/>
                </a:moveTo>
                <a:lnTo>
                  <a:pt x="1146025" y="9177"/>
                </a:lnTo>
                <a:lnTo>
                  <a:pt x="1114276" y="33767"/>
                </a:lnTo>
                <a:lnTo>
                  <a:pt x="1095222" y="69390"/>
                </a:lnTo>
                <a:lnTo>
                  <a:pt x="1088877" y="111535"/>
                </a:lnTo>
                <a:lnTo>
                  <a:pt x="1095227" y="153701"/>
                </a:lnTo>
                <a:lnTo>
                  <a:pt x="1114276" y="189286"/>
                </a:lnTo>
                <a:lnTo>
                  <a:pt x="1146025" y="213873"/>
                </a:lnTo>
                <a:lnTo>
                  <a:pt x="1190476" y="223050"/>
                </a:lnTo>
                <a:lnTo>
                  <a:pt x="1224870" y="216946"/>
                </a:lnTo>
                <a:lnTo>
                  <a:pt x="1242359" y="205700"/>
                </a:lnTo>
                <a:lnTo>
                  <a:pt x="1190476" y="205700"/>
                </a:lnTo>
                <a:lnTo>
                  <a:pt x="1153784" y="197491"/>
                </a:lnTo>
                <a:lnTo>
                  <a:pt x="1128629" y="175961"/>
                </a:lnTo>
                <a:lnTo>
                  <a:pt x="1114160" y="145760"/>
                </a:lnTo>
                <a:lnTo>
                  <a:pt x="1109526" y="111535"/>
                </a:lnTo>
                <a:lnTo>
                  <a:pt x="1114160" y="76949"/>
                </a:lnTo>
                <a:lnTo>
                  <a:pt x="1128629" y="46781"/>
                </a:lnTo>
                <a:lnTo>
                  <a:pt x="1153784" y="25443"/>
                </a:lnTo>
                <a:lnTo>
                  <a:pt x="1190476" y="17350"/>
                </a:lnTo>
                <a:lnTo>
                  <a:pt x="1245849" y="17350"/>
                </a:lnTo>
                <a:lnTo>
                  <a:pt x="1220173" y="4453"/>
                </a:lnTo>
                <a:lnTo>
                  <a:pt x="1190476" y="0"/>
                </a:lnTo>
                <a:close/>
              </a:path>
              <a:path w="1905635" h="276225">
                <a:moveTo>
                  <a:pt x="1279720" y="137137"/>
                </a:moveTo>
                <a:lnTo>
                  <a:pt x="1259071" y="137137"/>
                </a:lnTo>
                <a:lnTo>
                  <a:pt x="1252186" y="163880"/>
                </a:lnTo>
                <a:lnTo>
                  <a:pt x="1238097" y="185668"/>
                </a:lnTo>
                <a:lnTo>
                  <a:pt x="1217346" y="200331"/>
                </a:lnTo>
                <a:lnTo>
                  <a:pt x="1190476" y="205700"/>
                </a:lnTo>
                <a:lnTo>
                  <a:pt x="1242359" y="205700"/>
                </a:lnTo>
                <a:lnTo>
                  <a:pt x="1251825" y="199613"/>
                </a:lnTo>
                <a:lnTo>
                  <a:pt x="1270417" y="172520"/>
                </a:lnTo>
                <a:lnTo>
                  <a:pt x="1279720" y="137137"/>
                </a:lnTo>
                <a:close/>
              </a:path>
              <a:path w="1905635" h="276225">
                <a:moveTo>
                  <a:pt x="1245849" y="17350"/>
                </a:moveTo>
                <a:lnTo>
                  <a:pt x="1190476" y="17350"/>
                </a:lnTo>
                <a:lnTo>
                  <a:pt x="1213007" y="20832"/>
                </a:lnTo>
                <a:lnTo>
                  <a:pt x="1232517" y="30974"/>
                </a:lnTo>
                <a:lnTo>
                  <a:pt x="1247534" y="47313"/>
                </a:lnTo>
                <a:lnTo>
                  <a:pt x="1256590" y="69390"/>
                </a:lnTo>
                <a:lnTo>
                  <a:pt x="1276421" y="69390"/>
                </a:lnTo>
                <a:lnTo>
                  <a:pt x="1266244" y="39381"/>
                </a:lnTo>
                <a:lnTo>
                  <a:pt x="1246462" y="17657"/>
                </a:lnTo>
                <a:lnTo>
                  <a:pt x="1245849" y="17350"/>
                </a:lnTo>
                <a:close/>
              </a:path>
              <a:path w="1905635" h="276225">
                <a:moveTo>
                  <a:pt x="876549" y="258578"/>
                </a:moveTo>
                <a:lnTo>
                  <a:pt x="876549" y="274284"/>
                </a:lnTo>
                <a:lnTo>
                  <a:pt x="879858" y="275091"/>
                </a:lnTo>
                <a:lnTo>
                  <a:pt x="883166" y="275091"/>
                </a:lnTo>
                <a:lnTo>
                  <a:pt x="890601" y="275939"/>
                </a:lnTo>
                <a:lnTo>
                  <a:pt x="905538" y="274363"/>
                </a:lnTo>
                <a:lnTo>
                  <a:pt x="915898" y="268914"/>
                </a:lnTo>
                <a:lnTo>
                  <a:pt x="922605" y="260232"/>
                </a:lnTo>
                <a:lnTo>
                  <a:pt x="885637" y="260232"/>
                </a:lnTo>
                <a:lnTo>
                  <a:pt x="881512" y="259405"/>
                </a:lnTo>
                <a:lnTo>
                  <a:pt x="876549" y="258578"/>
                </a:lnTo>
                <a:close/>
              </a:path>
              <a:path w="1905635" h="276225">
                <a:moveTo>
                  <a:pt x="881512" y="62783"/>
                </a:moveTo>
                <a:lnTo>
                  <a:pt x="861680" y="62783"/>
                </a:lnTo>
                <a:lnTo>
                  <a:pt x="923657" y="218914"/>
                </a:lnTo>
                <a:lnTo>
                  <a:pt x="917040" y="236275"/>
                </a:lnTo>
                <a:lnTo>
                  <a:pt x="912430" y="245942"/>
                </a:lnTo>
                <a:lnTo>
                  <a:pt x="907431" y="253519"/>
                </a:lnTo>
                <a:lnTo>
                  <a:pt x="900420" y="258464"/>
                </a:lnTo>
                <a:lnTo>
                  <a:pt x="889773" y="260232"/>
                </a:lnTo>
                <a:lnTo>
                  <a:pt x="922605" y="260232"/>
                </a:lnTo>
                <a:lnTo>
                  <a:pt x="923958" y="258464"/>
                </a:lnTo>
                <a:lnTo>
                  <a:pt x="931898" y="242076"/>
                </a:lnTo>
                <a:lnTo>
                  <a:pt x="949697" y="194978"/>
                </a:lnTo>
                <a:lnTo>
                  <a:pt x="932746" y="194978"/>
                </a:lnTo>
                <a:lnTo>
                  <a:pt x="881512" y="62783"/>
                </a:lnTo>
                <a:close/>
              </a:path>
              <a:path w="1905635" h="276225">
                <a:moveTo>
                  <a:pt x="999655" y="62783"/>
                </a:moveTo>
                <a:lnTo>
                  <a:pt x="980650" y="62783"/>
                </a:lnTo>
                <a:lnTo>
                  <a:pt x="932746" y="194978"/>
                </a:lnTo>
                <a:lnTo>
                  <a:pt x="949697" y="194978"/>
                </a:lnTo>
                <a:lnTo>
                  <a:pt x="999655" y="62783"/>
                </a:lnTo>
                <a:close/>
              </a:path>
              <a:path w="1905635" h="276225">
                <a:moveTo>
                  <a:pt x="818708" y="17350"/>
                </a:moveTo>
                <a:lnTo>
                  <a:pt x="800551" y="17350"/>
                </a:lnTo>
                <a:lnTo>
                  <a:pt x="800551" y="63600"/>
                </a:lnTo>
                <a:lnTo>
                  <a:pt x="773285" y="63600"/>
                </a:lnTo>
                <a:lnTo>
                  <a:pt x="773285" y="79306"/>
                </a:lnTo>
                <a:lnTo>
                  <a:pt x="800551" y="79306"/>
                </a:lnTo>
                <a:lnTo>
                  <a:pt x="800551" y="185889"/>
                </a:lnTo>
                <a:lnTo>
                  <a:pt x="802242" y="202453"/>
                </a:lnTo>
                <a:lnTo>
                  <a:pt x="807882" y="213136"/>
                </a:lnTo>
                <a:lnTo>
                  <a:pt x="818322" y="218865"/>
                </a:lnTo>
                <a:lnTo>
                  <a:pt x="834414" y="220569"/>
                </a:lnTo>
                <a:lnTo>
                  <a:pt x="840215" y="220569"/>
                </a:lnTo>
                <a:lnTo>
                  <a:pt x="845157" y="219762"/>
                </a:lnTo>
                <a:lnTo>
                  <a:pt x="850937" y="219762"/>
                </a:lnTo>
                <a:lnTo>
                  <a:pt x="850937" y="204067"/>
                </a:lnTo>
                <a:lnTo>
                  <a:pt x="834414" y="204067"/>
                </a:lnTo>
                <a:lnTo>
                  <a:pt x="826381" y="202224"/>
                </a:lnTo>
                <a:lnTo>
                  <a:pt x="821601" y="198068"/>
                </a:lnTo>
                <a:lnTo>
                  <a:pt x="819302" y="191746"/>
                </a:lnTo>
                <a:lnTo>
                  <a:pt x="818708" y="183408"/>
                </a:lnTo>
                <a:lnTo>
                  <a:pt x="818708" y="78479"/>
                </a:lnTo>
                <a:lnTo>
                  <a:pt x="850110" y="78479"/>
                </a:lnTo>
                <a:lnTo>
                  <a:pt x="850110" y="62783"/>
                </a:lnTo>
                <a:lnTo>
                  <a:pt x="818708" y="62783"/>
                </a:lnTo>
                <a:lnTo>
                  <a:pt x="818708" y="17350"/>
                </a:lnTo>
                <a:close/>
              </a:path>
              <a:path w="1905635" h="276225">
                <a:moveTo>
                  <a:pt x="850937" y="203218"/>
                </a:moveTo>
                <a:lnTo>
                  <a:pt x="845157" y="204067"/>
                </a:lnTo>
                <a:lnTo>
                  <a:pt x="850937" y="204067"/>
                </a:lnTo>
                <a:lnTo>
                  <a:pt x="850937" y="203218"/>
                </a:lnTo>
                <a:close/>
              </a:path>
              <a:path w="1905635" h="276225">
                <a:moveTo>
                  <a:pt x="759212" y="4115"/>
                </a:moveTo>
                <a:lnTo>
                  <a:pt x="740228" y="4115"/>
                </a:lnTo>
                <a:lnTo>
                  <a:pt x="740228" y="34690"/>
                </a:lnTo>
                <a:lnTo>
                  <a:pt x="759212" y="34690"/>
                </a:lnTo>
                <a:lnTo>
                  <a:pt x="759212" y="4115"/>
                </a:lnTo>
                <a:close/>
              </a:path>
              <a:path w="1905635" h="276225">
                <a:moveTo>
                  <a:pt x="759212" y="63600"/>
                </a:moveTo>
                <a:lnTo>
                  <a:pt x="740228" y="63600"/>
                </a:lnTo>
                <a:lnTo>
                  <a:pt x="740228" y="218914"/>
                </a:lnTo>
                <a:lnTo>
                  <a:pt x="759212" y="218914"/>
                </a:lnTo>
                <a:lnTo>
                  <a:pt x="759212" y="63600"/>
                </a:lnTo>
                <a:close/>
              </a:path>
              <a:path w="1905635" h="276225">
                <a:moveTo>
                  <a:pt x="666702" y="64437"/>
                </a:moveTo>
                <a:lnTo>
                  <a:pt x="649372" y="64437"/>
                </a:lnTo>
                <a:lnTo>
                  <a:pt x="649372" y="218914"/>
                </a:lnTo>
                <a:lnTo>
                  <a:pt x="668356" y="218914"/>
                </a:lnTo>
                <a:lnTo>
                  <a:pt x="668356" y="136320"/>
                </a:lnTo>
                <a:lnTo>
                  <a:pt x="672511" y="113720"/>
                </a:lnTo>
                <a:lnTo>
                  <a:pt x="680900" y="100792"/>
                </a:lnTo>
                <a:lnTo>
                  <a:pt x="666702" y="100792"/>
                </a:lnTo>
                <a:lnTo>
                  <a:pt x="666702" y="64437"/>
                </a:lnTo>
                <a:close/>
              </a:path>
              <a:path w="1905635" h="276225">
                <a:moveTo>
                  <a:pt x="726197" y="61956"/>
                </a:moveTo>
                <a:lnTo>
                  <a:pt x="706564" y="64070"/>
                </a:lnTo>
                <a:lnTo>
                  <a:pt x="690039" y="71452"/>
                </a:lnTo>
                <a:lnTo>
                  <a:pt x="676926" y="83794"/>
                </a:lnTo>
                <a:lnTo>
                  <a:pt x="667529" y="100792"/>
                </a:lnTo>
                <a:lnTo>
                  <a:pt x="680900" y="100792"/>
                </a:lnTo>
                <a:lnTo>
                  <a:pt x="684256" y="95620"/>
                </a:lnTo>
                <a:lnTo>
                  <a:pt x="702511" y="84030"/>
                </a:lnTo>
                <a:lnTo>
                  <a:pt x="726197" y="80960"/>
                </a:lnTo>
                <a:lnTo>
                  <a:pt x="726197" y="61956"/>
                </a:lnTo>
                <a:close/>
              </a:path>
              <a:path w="1905635" h="276225">
                <a:moveTo>
                  <a:pt x="512225" y="63600"/>
                </a:moveTo>
                <a:lnTo>
                  <a:pt x="493220" y="63600"/>
                </a:lnTo>
                <a:lnTo>
                  <a:pt x="493220" y="164403"/>
                </a:lnTo>
                <a:lnTo>
                  <a:pt x="496276" y="188895"/>
                </a:lnTo>
                <a:lnTo>
                  <a:pt x="505915" y="207352"/>
                </a:lnTo>
                <a:lnTo>
                  <a:pt x="522839" y="218996"/>
                </a:lnTo>
                <a:lnTo>
                  <a:pt x="547752" y="223050"/>
                </a:lnTo>
                <a:lnTo>
                  <a:pt x="564501" y="220920"/>
                </a:lnTo>
                <a:lnTo>
                  <a:pt x="579549" y="214685"/>
                </a:lnTo>
                <a:lnTo>
                  <a:pt x="588680" y="207344"/>
                </a:lnTo>
                <a:lnTo>
                  <a:pt x="553522" y="207344"/>
                </a:lnTo>
                <a:lnTo>
                  <a:pt x="534633" y="204581"/>
                </a:lnTo>
                <a:lnTo>
                  <a:pt x="522028" y="196408"/>
                </a:lnTo>
                <a:lnTo>
                  <a:pt x="514840" y="182964"/>
                </a:lnTo>
                <a:lnTo>
                  <a:pt x="512225" y="164403"/>
                </a:lnTo>
                <a:lnTo>
                  <a:pt x="512225" y="63600"/>
                </a:lnTo>
                <a:close/>
              </a:path>
              <a:path w="1905635" h="276225">
                <a:moveTo>
                  <a:pt x="619604" y="190842"/>
                </a:moveTo>
                <a:lnTo>
                  <a:pt x="602274" y="190842"/>
                </a:lnTo>
                <a:lnTo>
                  <a:pt x="602274" y="218914"/>
                </a:lnTo>
                <a:lnTo>
                  <a:pt x="619604" y="218914"/>
                </a:lnTo>
                <a:lnTo>
                  <a:pt x="619604" y="190842"/>
                </a:lnTo>
                <a:close/>
              </a:path>
              <a:path w="1905635" h="276225">
                <a:moveTo>
                  <a:pt x="619604" y="63600"/>
                </a:moveTo>
                <a:lnTo>
                  <a:pt x="599793" y="63600"/>
                </a:lnTo>
                <a:lnTo>
                  <a:pt x="599793" y="145419"/>
                </a:lnTo>
                <a:lnTo>
                  <a:pt x="597092" y="168334"/>
                </a:lnTo>
                <a:lnTo>
                  <a:pt x="588736" y="188150"/>
                </a:lnTo>
                <a:lnTo>
                  <a:pt x="574340" y="202081"/>
                </a:lnTo>
                <a:lnTo>
                  <a:pt x="553522" y="207344"/>
                </a:lnTo>
                <a:lnTo>
                  <a:pt x="588680" y="207344"/>
                </a:lnTo>
                <a:lnTo>
                  <a:pt x="592116" y="204581"/>
                </a:lnTo>
                <a:lnTo>
                  <a:pt x="601426" y="190842"/>
                </a:lnTo>
                <a:lnTo>
                  <a:pt x="619604" y="190842"/>
                </a:lnTo>
                <a:lnTo>
                  <a:pt x="619604" y="63600"/>
                </a:lnTo>
                <a:close/>
              </a:path>
              <a:path w="1905635" h="276225">
                <a:moveTo>
                  <a:pt x="408950" y="59474"/>
                </a:moveTo>
                <a:lnTo>
                  <a:pt x="377242" y="66094"/>
                </a:lnTo>
                <a:lnTo>
                  <a:pt x="354210" y="83943"/>
                </a:lnTo>
                <a:lnTo>
                  <a:pt x="340164" y="110005"/>
                </a:lnTo>
                <a:lnTo>
                  <a:pt x="335413" y="141262"/>
                </a:lnTo>
                <a:lnTo>
                  <a:pt x="340164" y="172869"/>
                </a:lnTo>
                <a:lnTo>
                  <a:pt x="354210" y="198891"/>
                </a:lnTo>
                <a:lnTo>
                  <a:pt x="377242" y="216547"/>
                </a:lnTo>
                <a:lnTo>
                  <a:pt x="408950" y="223050"/>
                </a:lnTo>
                <a:lnTo>
                  <a:pt x="432839" y="218857"/>
                </a:lnTo>
                <a:lnTo>
                  <a:pt x="451206" y="207344"/>
                </a:lnTo>
                <a:lnTo>
                  <a:pt x="408950" y="207344"/>
                </a:lnTo>
                <a:lnTo>
                  <a:pt x="385094" y="201667"/>
                </a:lnTo>
                <a:lnTo>
                  <a:pt x="368056" y="186699"/>
                </a:lnTo>
                <a:lnTo>
                  <a:pt x="357835" y="165533"/>
                </a:lnTo>
                <a:lnTo>
                  <a:pt x="354428" y="141262"/>
                </a:lnTo>
                <a:lnTo>
                  <a:pt x="357835" y="116988"/>
                </a:lnTo>
                <a:lnTo>
                  <a:pt x="368056" y="95815"/>
                </a:lnTo>
                <a:lnTo>
                  <a:pt x="385094" y="80839"/>
                </a:lnTo>
                <a:lnTo>
                  <a:pt x="408950" y="75160"/>
                </a:lnTo>
                <a:lnTo>
                  <a:pt x="453303" y="75160"/>
                </a:lnTo>
                <a:lnTo>
                  <a:pt x="451179" y="72590"/>
                </a:lnTo>
                <a:lnTo>
                  <a:pt x="432116" y="62740"/>
                </a:lnTo>
                <a:lnTo>
                  <a:pt x="408950" y="59474"/>
                </a:lnTo>
                <a:close/>
              </a:path>
              <a:path w="1905635" h="276225">
                <a:moveTo>
                  <a:pt x="473378" y="162748"/>
                </a:moveTo>
                <a:lnTo>
                  <a:pt x="454384" y="162748"/>
                </a:lnTo>
                <a:lnTo>
                  <a:pt x="449605" y="180521"/>
                </a:lnTo>
                <a:lnTo>
                  <a:pt x="439716" y="194651"/>
                </a:lnTo>
                <a:lnTo>
                  <a:pt x="425803" y="203978"/>
                </a:lnTo>
                <a:lnTo>
                  <a:pt x="408950" y="207344"/>
                </a:lnTo>
                <a:lnTo>
                  <a:pt x="451206" y="207344"/>
                </a:lnTo>
                <a:lnTo>
                  <a:pt x="452005" y="206843"/>
                </a:lnTo>
                <a:lnTo>
                  <a:pt x="465751" y="187857"/>
                </a:lnTo>
                <a:lnTo>
                  <a:pt x="473378" y="162748"/>
                </a:lnTo>
                <a:close/>
              </a:path>
              <a:path w="1905635" h="276225">
                <a:moveTo>
                  <a:pt x="453303" y="75160"/>
                </a:moveTo>
                <a:lnTo>
                  <a:pt x="408950" y="75160"/>
                </a:lnTo>
                <a:lnTo>
                  <a:pt x="425549" y="77718"/>
                </a:lnTo>
                <a:lnTo>
                  <a:pt x="438273" y="85082"/>
                </a:lnTo>
                <a:lnTo>
                  <a:pt x="447280" y="96783"/>
                </a:lnTo>
                <a:lnTo>
                  <a:pt x="452729" y="112352"/>
                </a:lnTo>
                <a:lnTo>
                  <a:pt x="471734" y="112352"/>
                </a:lnTo>
                <a:lnTo>
                  <a:pt x="464825" y="89102"/>
                </a:lnTo>
                <a:lnTo>
                  <a:pt x="453303" y="75160"/>
                </a:lnTo>
                <a:close/>
              </a:path>
              <a:path w="1905635" h="276225">
                <a:moveTo>
                  <a:pt x="252798" y="59474"/>
                </a:moveTo>
                <a:lnTo>
                  <a:pt x="220910" y="66562"/>
                </a:lnTo>
                <a:lnTo>
                  <a:pt x="199097" y="85192"/>
                </a:lnTo>
                <a:lnTo>
                  <a:pt x="186580" y="111410"/>
                </a:lnTo>
                <a:lnTo>
                  <a:pt x="182580" y="141262"/>
                </a:lnTo>
                <a:lnTo>
                  <a:pt x="186580" y="172869"/>
                </a:lnTo>
                <a:lnTo>
                  <a:pt x="199097" y="198891"/>
                </a:lnTo>
                <a:lnTo>
                  <a:pt x="220910" y="216547"/>
                </a:lnTo>
                <a:lnTo>
                  <a:pt x="252798" y="223050"/>
                </a:lnTo>
                <a:lnTo>
                  <a:pt x="278607" y="219283"/>
                </a:lnTo>
                <a:lnTo>
                  <a:pt x="298140" y="208392"/>
                </a:lnTo>
                <a:lnTo>
                  <a:pt x="298971" y="207344"/>
                </a:lnTo>
                <a:lnTo>
                  <a:pt x="252798" y="207344"/>
                </a:lnTo>
                <a:lnTo>
                  <a:pt x="229454" y="201745"/>
                </a:lnTo>
                <a:lnTo>
                  <a:pt x="213555" y="187320"/>
                </a:lnTo>
                <a:lnTo>
                  <a:pt x="204473" y="167627"/>
                </a:lnTo>
                <a:lnTo>
                  <a:pt x="201585" y="146225"/>
                </a:lnTo>
                <a:lnTo>
                  <a:pt x="321307" y="146225"/>
                </a:lnTo>
                <a:lnTo>
                  <a:pt x="319873" y="130519"/>
                </a:lnTo>
                <a:lnTo>
                  <a:pt x="201585" y="130519"/>
                </a:lnTo>
                <a:lnTo>
                  <a:pt x="206563" y="110026"/>
                </a:lnTo>
                <a:lnTo>
                  <a:pt x="216653" y="92312"/>
                </a:lnTo>
                <a:lnTo>
                  <a:pt x="232012" y="79862"/>
                </a:lnTo>
                <a:lnTo>
                  <a:pt x="252798" y="75160"/>
                </a:lnTo>
                <a:lnTo>
                  <a:pt x="293885" y="75160"/>
                </a:lnTo>
                <a:lnTo>
                  <a:pt x="285007" y="67002"/>
                </a:lnTo>
                <a:lnTo>
                  <a:pt x="252798" y="59474"/>
                </a:lnTo>
                <a:close/>
              </a:path>
              <a:path w="1905635" h="276225">
                <a:moveTo>
                  <a:pt x="320534" y="167701"/>
                </a:moveTo>
                <a:lnTo>
                  <a:pt x="301551" y="167701"/>
                </a:lnTo>
                <a:lnTo>
                  <a:pt x="295436" y="183658"/>
                </a:lnTo>
                <a:lnTo>
                  <a:pt x="285534" y="196200"/>
                </a:lnTo>
                <a:lnTo>
                  <a:pt x="271452" y="204404"/>
                </a:lnTo>
                <a:lnTo>
                  <a:pt x="252798" y="207344"/>
                </a:lnTo>
                <a:lnTo>
                  <a:pt x="298971" y="207344"/>
                </a:lnTo>
                <a:lnTo>
                  <a:pt x="311935" y="190993"/>
                </a:lnTo>
                <a:lnTo>
                  <a:pt x="320534" y="167701"/>
                </a:lnTo>
                <a:close/>
              </a:path>
              <a:path w="1905635" h="276225">
                <a:moveTo>
                  <a:pt x="321382" y="146225"/>
                </a:moveTo>
                <a:lnTo>
                  <a:pt x="321382" y="147053"/>
                </a:lnTo>
                <a:lnTo>
                  <a:pt x="321382" y="146225"/>
                </a:lnTo>
                <a:close/>
              </a:path>
              <a:path w="1905635" h="276225">
                <a:moveTo>
                  <a:pt x="293885" y="75160"/>
                </a:moveTo>
                <a:lnTo>
                  <a:pt x="252798" y="75160"/>
                </a:lnTo>
                <a:lnTo>
                  <a:pt x="273327" y="79742"/>
                </a:lnTo>
                <a:lnTo>
                  <a:pt x="288741" y="91994"/>
                </a:lnTo>
                <a:lnTo>
                  <a:pt x="298573" y="109668"/>
                </a:lnTo>
                <a:lnTo>
                  <a:pt x="302357" y="130519"/>
                </a:lnTo>
                <a:lnTo>
                  <a:pt x="319873" y="130519"/>
                </a:lnTo>
                <a:lnTo>
                  <a:pt x="318447" y="114899"/>
                </a:lnTo>
                <a:lnTo>
                  <a:pt x="306605" y="86846"/>
                </a:lnTo>
                <a:lnTo>
                  <a:pt x="293885" y="75160"/>
                </a:lnTo>
                <a:close/>
              </a:path>
              <a:path w="1905635" h="276225">
                <a:moveTo>
                  <a:pt x="21465" y="148697"/>
                </a:moveTo>
                <a:lnTo>
                  <a:pt x="0" y="148697"/>
                </a:lnTo>
                <a:lnTo>
                  <a:pt x="5172" y="182401"/>
                </a:lnTo>
                <a:lnTo>
                  <a:pt x="22813" y="205813"/>
                </a:lnTo>
                <a:lnTo>
                  <a:pt x="50526" y="219466"/>
                </a:lnTo>
                <a:lnTo>
                  <a:pt x="85913" y="223898"/>
                </a:lnTo>
                <a:lnTo>
                  <a:pt x="130758" y="216435"/>
                </a:lnTo>
                <a:lnTo>
                  <a:pt x="144615" y="206538"/>
                </a:lnTo>
                <a:lnTo>
                  <a:pt x="91704" y="206538"/>
                </a:lnTo>
                <a:lnTo>
                  <a:pt x="64230" y="203776"/>
                </a:lnTo>
                <a:lnTo>
                  <a:pt x="41714" y="194352"/>
                </a:lnTo>
                <a:lnTo>
                  <a:pt x="26634" y="176561"/>
                </a:lnTo>
                <a:lnTo>
                  <a:pt x="21465" y="148697"/>
                </a:lnTo>
                <a:close/>
              </a:path>
              <a:path w="1905635" h="276225">
                <a:moveTo>
                  <a:pt x="81788" y="0"/>
                </a:moveTo>
                <a:lnTo>
                  <a:pt x="44721" y="6519"/>
                </a:lnTo>
                <a:lnTo>
                  <a:pt x="21990" y="22411"/>
                </a:lnTo>
                <a:lnTo>
                  <a:pt x="10569" y="42172"/>
                </a:lnTo>
                <a:lnTo>
                  <a:pt x="7434" y="60301"/>
                </a:lnTo>
                <a:lnTo>
                  <a:pt x="11446" y="81444"/>
                </a:lnTo>
                <a:lnTo>
                  <a:pt x="22195" y="96241"/>
                </a:lnTo>
                <a:lnTo>
                  <a:pt x="37746" y="106082"/>
                </a:lnTo>
                <a:lnTo>
                  <a:pt x="56165" y="112352"/>
                </a:lnTo>
                <a:lnTo>
                  <a:pt x="104091" y="123912"/>
                </a:lnTo>
                <a:lnTo>
                  <a:pt x="119427" y="128583"/>
                </a:lnTo>
                <a:lnTo>
                  <a:pt x="133831" y="135889"/>
                </a:lnTo>
                <a:lnTo>
                  <a:pt x="144516" y="146916"/>
                </a:lnTo>
                <a:lnTo>
                  <a:pt x="148697" y="162748"/>
                </a:lnTo>
                <a:lnTo>
                  <a:pt x="142928" y="182830"/>
                </a:lnTo>
                <a:lnTo>
                  <a:pt x="128564" y="196411"/>
                </a:lnTo>
                <a:lnTo>
                  <a:pt x="110018" y="204109"/>
                </a:lnTo>
                <a:lnTo>
                  <a:pt x="91704" y="206538"/>
                </a:lnTo>
                <a:lnTo>
                  <a:pt x="144615" y="206538"/>
                </a:lnTo>
                <a:lnTo>
                  <a:pt x="155310" y="198899"/>
                </a:lnTo>
                <a:lnTo>
                  <a:pt x="165610" y="178576"/>
                </a:lnTo>
                <a:lnTo>
                  <a:pt x="167701" y="162748"/>
                </a:lnTo>
                <a:lnTo>
                  <a:pt x="163235" y="140034"/>
                </a:lnTo>
                <a:lnTo>
                  <a:pt x="151178" y="124132"/>
                </a:lnTo>
                <a:lnTo>
                  <a:pt x="133546" y="113491"/>
                </a:lnTo>
                <a:lnTo>
                  <a:pt x="112352" y="106562"/>
                </a:lnTo>
                <a:lnTo>
                  <a:pt x="60312" y="93347"/>
                </a:lnTo>
                <a:lnTo>
                  <a:pt x="47950" y="89349"/>
                </a:lnTo>
                <a:lnTo>
                  <a:pt x="37682" y="83024"/>
                </a:lnTo>
                <a:lnTo>
                  <a:pt x="30668" y="73600"/>
                </a:lnTo>
                <a:lnTo>
                  <a:pt x="28072" y="60301"/>
                </a:lnTo>
                <a:lnTo>
                  <a:pt x="32516" y="39993"/>
                </a:lnTo>
                <a:lnTo>
                  <a:pt x="44399" y="26740"/>
                </a:lnTo>
                <a:lnTo>
                  <a:pt x="61547" y="19529"/>
                </a:lnTo>
                <a:lnTo>
                  <a:pt x="81788" y="17350"/>
                </a:lnTo>
                <a:lnTo>
                  <a:pt x="137503" y="17350"/>
                </a:lnTo>
                <a:lnTo>
                  <a:pt x="137241" y="17034"/>
                </a:lnTo>
                <a:lnTo>
                  <a:pt x="111955" y="4296"/>
                </a:lnTo>
                <a:lnTo>
                  <a:pt x="81788" y="0"/>
                </a:lnTo>
                <a:close/>
              </a:path>
              <a:path w="1905635" h="276225">
                <a:moveTo>
                  <a:pt x="137503" y="17350"/>
                </a:moveTo>
                <a:lnTo>
                  <a:pt x="81788" y="17350"/>
                </a:lnTo>
                <a:lnTo>
                  <a:pt x="103729" y="20446"/>
                </a:lnTo>
                <a:lnTo>
                  <a:pt x="122263" y="29738"/>
                </a:lnTo>
                <a:lnTo>
                  <a:pt x="135221" y="45228"/>
                </a:lnTo>
                <a:lnTo>
                  <a:pt x="140435" y="66919"/>
                </a:lnTo>
                <a:lnTo>
                  <a:pt x="161094" y="66919"/>
                </a:lnTo>
                <a:lnTo>
                  <a:pt x="154628" y="37985"/>
                </a:lnTo>
                <a:lnTo>
                  <a:pt x="137503" y="17350"/>
                </a:lnTo>
                <a:close/>
              </a:path>
            </a:pathLst>
          </a:custGeom>
          <a:solidFill>
            <a:srgbClr val="FFFFFF"/>
          </a:solidFill>
        </p:spPr>
        <p:txBody>
          <a:bodyPr wrap="square" lIns="0" tIns="0" rIns="0" bIns="0" rtlCol="0"/>
          <a:lstStyle/>
          <a:p>
            <a:pPr algn="l" defTabSz="685800" fontAlgn="auto">
              <a:spcBef>
                <a:spcPts val="0"/>
              </a:spcBef>
              <a:spcAft>
                <a:spcPts val="0"/>
              </a:spcAft>
            </a:pPr>
            <a:endParaRPr sz="819" dirty="0">
              <a:solidFill>
                <a:prstClr val="black"/>
              </a:solidFill>
              <a:latin typeface="Calibri" panose="020F0502020204030204"/>
              <a:ea typeface="+mn-ea"/>
            </a:endParaRPr>
          </a:p>
        </p:txBody>
      </p:sp>
      <p:sp>
        <p:nvSpPr>
          <p:cNvPr id="4" name="object 4"/>
          <p:cNvSpPr/>
          <p:nvPr/>
        </p:nvSpPr>
        <p:spPr>
          <a:xfrm>
            <a:off x="598816" y="239838"/>
            <a:ext cx="830296" cy="125627"/>
          </a:xfrm>
          <a:custGeom>
            <a:avLst/>
            <a:gdLst/>
            <a:ahLst/>
            <a:cxnLst/>
            <a:rect l="l" t="t" r="r" b="b"/>
            <a:pathLst>
              <a:path w="1825625" h="276225">
                <a:moveTo>
                  <a:pt x="1765527" y="64406"/>
                </a:moveTo>
                <a:lnTo>
                  <a:pt x="1748177" y="64406"/>
                </a:lnTo>
                <a:lnTo>
                  <a:pt x="1748177" y="218914"/>
                </a:lnTo>
                <a:lnTo>
                  <a:pt x="1767160" y="218914"/>
                </a:lnTo>
                <a:lnTo>
                  <a:pt x="1767160" y="136299"/>
                </a:lnTo>
                <a:lnTo>
                  <a:pt x="1771321" y="113706"/>
                </a:lnTo>
                <a:lnTo>
                  <a:pt x="1779718" y="100782"/>
                </a:lnTo>
                <a:lnTo>
                  <a:pt x="1765527" y="100782"/>
                </a:lnTo>
                <a:lnTo>
                  <a:pt x="1765527" y="64406"/>
                </a:lnTo>
                <a:close/>
              </a:path>
              <a:path w="1825625" h="276225">
                <a:moveTo>
                  <a:pt x="1825002" y="61935"/>
                </a:moveTo>
                <a:lnTo>
                  <a:pt x="1805386" y="64060"/>
                </a:lnTo>
                <a:lnTo>
                  <a:pt x="1788859" y="71444"/>
                </a:lnTo>
                <a:lnTo>
                  <a:pt x="1775736" y="83785"/>
                </a:lnTo>
                <a:lnTo>
                  <a:pt x="1766333" y="100782"/>
                </a:lnTo>
                <a:lnTo>
                  <a:pt x="1779718" y="100782"/>
                </a:lnTo>
                <a:lnTo>
                  <a:pt x="1783076" y="95612"/>
                </a:lnTo>
                <a:lnTo>
                  <a:pt x="1801333" y="84023"/>
                </a:lnTo>
                <a:lnTo>
                  <a:pt x="1825002" y="80950"/>
                </a:lnTo>
                <a:lnTo>
                  <a:pt x="1825002" y="61935"/>
                </a:lnTo>
                <a:close/>
              </a:path>
              <a:path w="1825625" h="276225">
                <a:moveTo>
                  <a:pt x="1658127" y="59474"/>
                </a:moveTo>
                <a:lnTo>
                  <a:pt x="1626239" y="66561"/>
                </a:lnTo>
                <a:lnTo>
                  <a:pt x="1604426" y="85185"/>
                </a:lnTo>
                <a:lnTo>
                  <a:pt x="1591909" y="111396"/>
                </a:lnTo>
                <a:lnTo>
                  <a:pt x="1587909" y="141241"/>
                </a:lnTo>
                <a:lnTo>
                  <a:pt x="1591909" y="172846"/>
                </a:lnTo>
                <a:lnTo>
                  <a:pt x="1604426" y="198877"/>
                </a:lnTo>
                <a:lnTo>
                  <a:pt x="1626239" y="216542"/>
                </a:lnTo>
                <a:lnTo>
                  <a:pt x="1658127" y="223050"/>
                </a:lnTo>
                <a:lnTo>
                  <a:pt x="1683924" y="219281"/>
                </a:lnTo>
                <a:lnTo>
                  <a:pt x="1703453" y="208386"/>
                </a:lnTo>
                <a:lnTo>
                  <a:pt x="1704279" y="207344"/>
                </a:lnTo>
                <a:lnTo>
                  <a:pt x="1658127" y="207344"/>
                </a:lnTo>
                <a:lnTo>
                  <a:pt x="1634784" y="201742"/>
                </a:lnTo>
                <a:lnTo>
                  <a:pt x="1618877" y="187311"/>
                </a:lnTo>
                <a:lnTo>
                  <a:pt x="1609786" y="167614"/>
                </a:lnTo>
                <a:lnTo>
                  <a:pt x="1606893" y="146215"/>
                </a:lnTo>
                <a:lnTo>
                  <a:pt x="1726605" y="146215"/>
                </a:lnTo>
                <a:lnTo>
                  <a:pt x="1725177" y="130519"/>
                </a:lnTo>
                <a:lnTo>
                  <a:pt x="1606893" y="130519"/>
                </a:lnTo>
                <a:lnTo>
                  <a:pt x="1611883" y="110011"/>
                </a:lnTo>
                <a:lnTo>
                  <a:pt x="1621979" y="92295"/>
                </a:lnTo>
                <a:lnTo>
                  <a:pt x="1637341" y="79849"/>
                </a:lnTo>
                <a:lnTo>
                  <a:pt x="1658127" y="75149"/>
                </a:lnTo>
                <a:lnTo>
                  <a:pt x="1699198" y="75149"/>
                </a:lnTo>
                <a:lnTo>
                  <a:pt x="1690329" y="67000"/>
                </a:lnTo>
                <a:lnTo>
                  <a:pt x="1658127" y="59474"/>
                </a:lnTo>
                <a:close/>
              </a:path>
              <a:path w="1825625" h="276225">
                <a:moveTo>
                  <a:pt x="1725863" y="167680"/>
                </a:moveTo>
                <a:lnTo>
                  <a:pt x="1706879" y="167680"/>
                </a:lnTo>
                <a:lnTo>
                  <a:pt x="1700762" y="183649"/>
                </a:lnTo>
                <a:lnTo>
                  <a:pt x="1690855" y="196198"/>
                </a:lnTo>
                <a:lnTo>
                  <a:pt x="1676772" y="204404"/>
                </a:lnTo>
                <a:lnTo>
                  <a:pt x="1658127" y="207344"/>
                </a:lnTo>
                <a:lnTo>
                  <a:pt x="1704279" y="207344"/>
                </a:lnTo>
                <a:lnTo>
                  <a:pt x="1717253" y="190980"/>
                </a:lnTo>
                <a:lnTo>
                  <a:pt x="1725863" y="167680"/>
                </a:lnTo>
                <a:close/>
              </a:path>
              <a:path w="1825625" h="276225">
                <a:moveTo>
                  <a:pt x="1726680" y="146215"/>
                </a:moveTo>
                <a:lnTo>
                  <a:pt x="1726680" y="147042"/>
                </a:lnTo>
                <a:lnTo>
                  <a:pt x="1726680" y="146215"/>
                </a:lnTo>
                <a:close/>
              </a:path>
              <a:path w="1825625" h="276225">
                <a:moveTo>
                  <a:pt x="1699198" y="75149"/>
                </a:moveTo>
                <a:lnTo>
                  <a:pt x="1658127" y="75149"/>
                </a:lnTo>
                <a:lnTo>
                  <a:pt x="1678656" y="79734"/>
                </a:lnTo>
                <a:lnTo>
                  <a:pt x="1694070" y="91989"/>
                </a:lnTo>
                <a:lnTo>
                  <a:pt x="1703902" y="109667"/>
                </a:lnTo>
                <a:lnTo>
                  <a:pt x="1707686" y="130519"/>
                </a:lnTo>
                <a:lnTo>
                  <a:pt x="1725177" y="130519"/>
                </a:lnTo>
                <a:lnTo>
                  <a:pt x="1723756" y="114890"/>
                </a:lnTo>
                <a:lnTo>
                  <a:pt x="1711923" y="86841"/>
                </a:lnTo>
                <a:lnTo>
                  <a:pt x="1699198" y="75149"/>
                </a:lnTo>
                <a:close/>
              </a:path>
              <a:path w="1825625" h="276225">
                <a:moveTo>
                  <a:pt x="1461804" y="189177"/>
                </a:moveTo>
                <a:lnTo>
                  <a:pt x="1446626" y="189177"/>
                </a:lnTo>
                <a:lnTo>
                  <a:pt x="1455622" y="203181"/>
                </a:lnTo>
                <a:lnTo>
                  <a:pt x="1468412" y="213857"/>
                </a:lnTo>
                <a:lnTo>
                  <a:pt x="1484149" y="220661"/>
                </a:lnTo>
                <a:lnTo>
                  <a:pt x="1501985" y="223050"/>
                </a:lnTo>
                <a:lnTo>
                  <a:pt x="1532682" y="216426"/>
                </a:lnTo>
                <a:lnTo>
                  <a:pt x="1543690" y="207344"/>
                </a:lnTo>
                <a:lnTo>
                  <a:pt x="1501148" y="207344"/>
                </a:lnTo>
                <a:lnTo>
                  <a:pt x="1475551" y="201551"/>
                </a:lnTo>
                <a:lnTo>
                  <a:pt x="1461804" y="189177"/>
                </a:lnTo>
                <a:close/>
              </a:path>
              <a:path w="1825625" h="276225">
                <a:moveTo>
                  <a:pt x="1447453" y="4104"/>
                </a:moveTo>
                <a:lnTo>
                  <a:pt x="1428448" y="4104"/>
                </a:lnTo>
                <a:lnTo>
                  <a:pt x="1428448" y="218914"/>
                </a:lnTo>
                <a:lnTo>
                  <a:pt x="1445798" y="218914"/>
                </a:lnTo>
                <a:lnTo>
                  <a:pt x="1445798" y="189177"/>
                </a:lnTo>
                <a:lnTo>
                  <a:pt x="1461804" y="189177"/>
                </a:lnTo>
                <a:lnTo>
                  <a:pt x="1458706" y="186389"/>
                </a:lnTo>
                <a:lnTo>
                  <a:pt x="1449452" y="165184"/>
                </a:lnTo>
                <a:lnTo>
                  <a:pt x="1446626" y="141262"/>
                </a:lnTo>
                <a:lnTo>
                  <a:pt x="1449452" y="117335"/>
                </a:lnTo>
                <a:lnTo>
                  <a:pt x="1458706" y="96120"/>
                </a:lnTo>
                <a:lnTo>
                  <a:pt x="1461796" y="93337"/>
                </a:lnTo>
                <a:lnTo>
                  <a:pt x="1447453" y="93337"/>
                </a:lnTo>
                <a:lnTo>
                  <a:pt x="1447453" y="4104"/>
                </a:lnTo>
                <a:close/>
              </a:path>
              <a:path w="1825625" h="276225">
                <a:moveTo>
                  <a:pt x="1543662" y="75149"/>
                </a:moveTo>
                <a:lnTo>
                  <a:pt x="1501148" y="75149"/>
                </a:lnTo>
                <a:lnTo>
                  <a:pt x="1524488" y="80947"/>
                </a:lnTo>
                <a:lnTo>
                  <a:pt x="1540392" y="96120"/>
                </a:lnTo>
                <a:lnTo>
                  <a:pt x="1549480" y="117335"/>
                </a:lnTo>
                <a:lnTo>
                  <a:pt x="1552371" y="141262"/>
                </a:lnTo>
                <a:lnTo>
                  <a:pt x="1549480" y="165184"/>
                </a:lnTo>
                <a:lnTo>
                  <a:pt x="1540392" y="186389"/>
                </a:lnTo>
                <a:lnTo>
                  <a:pt x="1524488" y="201551"/>
                </a:lnTo>
                <a:lnTo>
                  <a:pt x="1501148" y="207344"/>
                </a:lnTo>
                <a:lnTo>
                  <a:pt x="1543690" y="207344"/>
                </a:lnTo>
                <a:lnTo>
                  <a:pt x="1554325" y="198569"/>
                </a:lnTo>
                <a:lnTo>
                  <a:pt x="1567143" y="172506"/>
                </a:lnTo>
                <a:lnTo>
                  <a:pt x="1571365" y="141262"/>
                </a:lnTo>
                <a:lnTo>
                  <a:pt x="1567143" y="110005"/>
                </a:lnTo>
                <a:lnTo>
                  <a:pt x="1554325" y="83943"/>
                </a:lnTo>
                <a:lnTo>
                  <a:pt x="1543662" y="75149"/>
                </a:lnTo>
                <a:close/>
              </a:path>
              <a:path w="1825625" h="276225">
                <a:moveTo>
                  <a:pt x="1501985" y="59474"/>
                </a:moveTo>
                <a:lnTo>
                  <a:pt x="1484986" y="61627"/>
                </a:lnTo>
                <a:lnTo>
                  <a:pt x="1469541" y="68038"/>
                </a:lnTo>
                <a:lnTo>
                  <a:pt x="1456892" y="78632"/>
                </a:lnTo>
                <a:lnTo>
                  <a:pt x="1448280" y="93337"/>
                </a:lnTo>
                <a:lnTo>
                  <a:pt x="1461796" y="93337"/>
                </a:lnTo>
                <a:lnTo>
                  <a:pt x="1475551" y="80947"/>
                </a:lnTo>
                <a:lnTo>
                  <a:pt x="1501148" y="75149"/>
                </a:lnTo>
                <a:lnTo>
                  <a:pt x="1543662" y="75149"/>
                </a:lnTo>
                <a:lnTo>
                  <a:pt x="1532682" y="66094"/>
                </a:lnTo>
                <a:lnTo>
                  <a:pt x="1501985" y="59474"/>
                </a:lnTo>
                <a:close/>
              </a:path>
              <a:path w="1825625" h="276225">
                <a:moveTo>
                  <a:pt x="1290473" y="258578"/>
                </a:moveTo>
                <a:lnTo>
                  <a:pt x="1290473" y="274274"/>
                </a:lnTo>
                <a:lnTo>
                  <a:pt x="1293782" y="275080"/>
                </a:lnTo>
                <a:lnTo>
                  <a:pt x="1297080" y="275080"/>
                </a:lnTo>
                <a:lnTo>
                  <a:pt x="1304536" y="275918"/>
                </a:lnTo>
                <a:lnTo>
                  <a:pt x="1319464" y="274345"/>
                </a:lnTo>
                <a:lnTo>
                  <a:pt x="1329826" y="268900"/>
                </a:lnTo>
                <a:lnTo>
                  <a:pt x="1336540" y="260211"/>
                </a:lnTo>
                <a:lnTo>
                  <a:pt x="1299562" y="260211"/>
                </a:lnTo>
                <a:lnTo>
                  <a:pt x="1295447" y="259405"/>
                </a:lnTo>
                <a:lnTo>
                  <a:pt x="1290473" y="258578"/>
                </a:lnTo>
                <a:close/>
              </a:path>
              <a:path w="1825625" h="276225">
                <a:moveTo>
                  <a:pt x="1295447" y="62772"/>
                </a:moveTo>
                <a:lnTo>
                  <a:pt x="1275615" y="62772"/>
                </a:lnTo>
                <a:lnTo>
                  <a:pt x="1337550" y="218914"/>
                </a:lnTo>
                <a:lnTo>
                  <a:pt x="1330943" y="236265"/>
                </a:lnTo>
                <a:lnTo>
                  <a:pt x="1326352" y="245934"/>
                </a:lnTo>
                <a:lnTo>
                  <a:pt x="1321360" y="253507"/>
                </a:lnTo>
                <a:lnTo>
                  <a:pt x="1314346" y="258446"/>
                </a:lnTo>
                <a:lnTo>
                  <a:pt x="1303688" y="260211"/>
                </a:lnTo>
                <a:lnTo>
                  <a:pt x="1336540" y="260211"/>
                </a:lnTo>
                <a:lnTo>
                  <a:pt x="1337891" y="258446"/>
                </a:lnTo>
                <a:lnTo>
                  <a:pt x="1345833" y="242044"/>
                </a:lnTo>
                <a:lnTo>
                  <a:pt x="1363628" y="194946"/>
                </a:lnTo>
                <a:lnTo>
                  <a:pt x="1346639" y="194946"/>
                </a:lnTo>
                <a:lnTo>
                  <a:pt x="1295447" y="62772"/>
                </a:lnTo>
                <a:close/>
              </a:path>
              <a:path w="1825625" h="276225">
                <a:moveTo>
                  <a:pt x="1413569" y="62772"/>
                </a:moveTo>
                <a:lnTo>
                  <a:pt x="1394585" y="62772"/>
                </a:lnTo>
                <a:lnTo>
                  <a:pt x="1346639" y="194946"/>
                </a:lnTo>
                <a:lnTo>
                  <a:pt x="1363628" y="194946"/>
                </a:lnTo>
                <a:lnTo>
                  <a:pt x="1413569" y="62772"/>
                </a:lnTo>
                <a:close/>
              </a:path>
              <a:path w="1825625" h="276225">
                <a:moveTo>
                  <a:pt x="1178110" y="0"/>
                </a:moveTo>
                <a:lnTo>
                  <a:pt x="1133656" y="9176"/>
                </a:lnTo>
                <a:lnTo>
                  <a:pt x="1101899" y="33764"/>
                </a:lnTo>
                <a:lnTo>
                  <a:pt x="1082843" y="69348"/>
                </a:lnTo>
                <a:lnTo>
                  <a:pt x="1076490" y="111514"/>
                </a:lnTo>
                <a:lnTo>
                  <a:pt x="1082843" y="153684"/>
                </a:lnTo>
                <a:lnTo>
                  <a:pt x="1101899" y="189275"/>
                </a:lnTo>
                <a:lnTo>
                  <a:pt x="1133656" y="213870"/>
                </a:lnTo>
                <a:lnTo>
                  <a:pt x="1178110" y="223050"/>
                </a:lnTo>
                <a:lnTo>
                  <a:pt x="1212505" y="216944"/>
                </a:lnTo>
                <a:lnTo>
                  <a:pt x="1230004" y="205690"/>
                </a:lnTo>
                <a:lnTo>
                  <a:pt x="1178110" y="205690"/>
                </a:lnTo>
                <a:lnTo>
                  <a:pt x="1141416" y="197482"/>
                </a:lnTo>
                <a:lnTo>
                  <a:pt x="1116257" y="175954"/>
                </a:lnTo>
                <a:lnTo>
                  <a:pt x="1101785" y="145750"/>
                </a:lnTo>
                <a:lnTo>
                  <a:pt x="1097149" y="111514"/>
                </a:lnTo>
                <a:lnTo>
                  <a:pt x="1101785" y="76924"/>
                </a:lnTo>
                <a:lnTo>
                  <a:pt x="1116257" y="46756"/>
                </a:lnTo>
                <a:lnTo>
                  <a:pt x="1141416" y="25421"/>
                </a:lnTo>
                <a:lnTo>
                  <a:pt x="1178110" y="17329"/>
                </a:lnTo>
                <a:lnTo>
                  <a:pt x="1233456" y="17329"/>
                </a:lnTo>
                <a:lnTo>
                  <a:pt x="1207807" y="4450"/>
                </a:lnTo>
                <a:lnTo>
                  <a:pt x="1178110" y="0"/>
                </a:lnTo>
                <a:close/>
              </a:path>
              <a:path w="1825625" h="276225">
                <a:moveTo>
                  <a:pt x="1267333" y="137126"/>
                </a:moveTo>
                <a:lnTo>
                  <a:pt x="1246695" y="137126"/>
                </a:lnTo>
                <a:lnTo>
                  <a:pt x="1239811" y="163874"/>
                </a:lnTo>
                <a:lnTo>
                  <a:pt x="1225725" y="185661"/>
                </a:lnTo>
                <a:lnTo>
                  <a:pt x="1204978" y="200322"/>
                </a:lnTo>
                <a:lnTo>
                  <a:pt x="1178110" y="205690"/>
                </a:lnTo>
                <a:lnTo>
                  <a:pt x="1230004" y="205690"/>
                </a:lnTo>
                <a:lnTo>
                  <a:pt x="1239460" y="199607"/>
                </a:lnTo>
                <a:lnTo>
                  <a:pt x="1258046" y="172511"/>
                </a:lnTo>
                <a:lnTo>
                  <a:pt x="1267333" y="137126"/>
                </a:lnTo>
                <a:close/>
              </a:path>
              <a:path w="1825625" h="276225">
                <a:moveTo>
                  <a:pt x="1233456" y="17329"/>
                </a:moveTo>
                <a:lnTo>
                  <a:pt x="1178110" y="17329"/>
                </a:lnTo>
                <a:lnTo>
                  <a:pt x="1200641" y="20815"/>
                </a:lnTo>
                <a:lnTo>
                  <a:pt x="1220150" y="30963"/>
                </a:lnTo>
                <a:lnTo>
                  <a:pt x="1235164" y="47310"/>
                </a:lnTo>
                <a:lnTo>
                  <a:pt x="1244213" y="69390"/>
                </a:lnTo>
                <a:lnTo>
                  <a:pt x="1264045" y="69390"/>
                </a:lnTo>
                <a:lnTo>
                  <a:pt x="1253873" y="39372"/>
                </a:lnTo>
                <a:lnTo>
                  <a:pt x="1234094" y="17649"/>
                </a:lnTo>
                <a:lnTo>
                  <a:pt x="1233456" y="17329"/>
                </a:lnTo>
                <a:close/>
              </a:path>
              <a:path w="1825625" h="276225">
                <a:moveTo>
                  <a:pt x="969080" y="4104"/>
                </a:moveTo>
                <a:lnTo>
                  <a:pt x="950096" y="4104"/>
                </a:lnTo>
                <a:lnTo>
                  <a:pt x="950096" y="218914"/>
                </a:lnTo>
                <a:lnTo>
                  <a:pt x="969080" y="218914"/>
                </a:lnTo>
                <a:lnTo>
                  <a:pt x="969080" y="4104"/>
                </a:lnTo>
                <a:close/>
              </a:path>
              <a:path w="1825625" h="276225">
                <a:moveTo>
                  <a:pt x="904351" y="75149"/>
                </a:moveTo>
                <a:lnTo>
                  <a:pt x="856748" y="75149"/>
                </a:lnTo>
                <a:lnTo>
                  <a:pt x="872480" y="76583"/>
                </a:lnTo>
                <a:lnTo>
                  <a:pt x="885353" y="81659"/>
                </a:lnTo>
                <a:lnTo>
                  <a:pt x="894047" y="91538"/>
                </a:lnTo>
                <a:lnTo>
                  <a:pt x="897239" y="107378"/>
                </a:lnTo>
                <a:lnTo>
                  <a:pt x="895584" y="117698"/>
                </a:lnTo>
                <a:lnTo>
                  <a:pt x="890827" y="123598"/>
                </a:lnTo>
                <a:lnTo>
                  <a:pt x="883285" y="126553"/>
                </a:lnTo>
                <a:lnTo>
                  <a:pt x="873271" y="128037"/>
                </a:lnTo>
                <a:lnTo>
                  <a:pt x="842798" y="131835"/>
                </a:lnTo>
                <a:lnTo>
                  <a:pt x="816052" y="138574"/>
                </a:lnTo>
                <a:lnTo>
                  <a:pt x="797055" y="152439"/>
                </a:lnTo>
                <a:lnTo>
                  <a:pt x="789829" y="177617"/>
                </a:lnTo>
                <a:lnTo>
                  <a:pt x="793893" y="197964"/>
                </a:lnTo>
                <a:lnTo>
                  <a:pt x="805004" y="212110"/>
                </a:lnTo>
                <a:lnTo>
                  <a:pt x="821537" y="220367"/>
                </a:lnTo>
                <a:lnTo>
                  <a:pt x="841869" y="223050"/>
                </a:lnTo>
                <a:lnTo>
                  <a:pt x="861328" y="220933"/>
                </a:lnTo>
                <a:lnTo>
                  <a:pt x="876146" y="214786"/>
                </a:lnTo>
                <a:lnTo>
                  <a:pt x="884990" y="207344"/>
                </a:lnTo>
                <a:lnTo>
                  <a:pt x="843524" y="207344"/>
                </a:lnTo>
                <a:lnTo>
                  <a:pt x="830782" y="205242"/>
                </a:lnTo>
                <a:lnTo>
                  <a:pt x="819667" y="199191"/>
                </a:lnTo>
                <a:lnTo>
                  <a:pt x="811805" y="189573"/>
                </a:lnTo>
                <a:lnTo>
                  <a:pt x="808823" y="176769"/>
                </a:lnTo>
                <a:lnTo>
                  <a:pt x="815524" y="159144"/>
                </a:lnTo>
                <a:lnTo>
                  <a:pt x="832680" y="149725"/>
                </a:lnTo>
                <a:lnTo>
                  <a:pt x="855873" y="144952"/>
                </a:lnTo>
                <a:lnTo>
                  <a:pt x="880685" y="141262"/>
                </a:lnTo>
                <a:lnTo>
                  <a:pt x="885648" y="140425"/>
                </a:lnTo>
                <a:lnTo>
                  <a:pt x="893909" y="138760"/>
                </a:lnTo>
                <a:lnTo>
                  <a:pt x="896391" y="134645"/>
                </a:lnTo>
                <a:lnTo>
                  <a:pt x="917050" y="134645"/>
                </a:lnTo>
                <a:lnTo>
                  <a:pt x="917050" y="109033"/>
                </a:lnTo>
                <a:lnTo>
                  <a:pt x="911976" y="83867"/>
                </a:lnTo>
                <a:lnTo>
                  <a:pt x="904351" y="75149"/>
                </a:lnTo>
                <a:close/>
              </a:path>
              <a:path w="1825625" h="276225">
                <a:moveTo>
                  <a:pt x="917050" y="191648"/>
                </a:moveTo>
                <a:lnTo>
                  <a:pt x="898873" y="191648"/>
                </a:lnTo>
                <a:lnTo>
                  <a:pt x="899688" y="202879"/>
                </a:lnTo>
                <a:lnTo>
                  <a:pt x="902905" y="211477"/>
                </a:lnTo>
                <a:lnTo>
                  <a:pt x="909682" y="216978"/>
                </a:lnTo>
                <a:lnTo>
                  <a:pt x="921176" y="218914"/>
                </a:lnTo>
                <a:lnTo>
                  <a:pt x="929437" y="218914"/>
                </a:lnTo>
                <a:lnTo>
                  <a:pt x="933573" y="218087"/>
                </a:lnTo>
                <a:lnTo>
                  <a:pt x="933573" y="203218"/>
                </a:lnTo>
                <a:lnTo>
                  <a:pt x="920348" y="203218"/>
                </a:lnTo>
                <a:lnTo>
                  <a:pt x="917137" y="199191"/>
                </a:lnTo>
                <a:lnTo>
                  <a:pt x="917050" y="191648"/>
                </a:lnTo>
                <a:close/>
              </a:path>
              <a:path w="1825625" h="276225">
                <a:moveTo>
                  <a:pt x="917050" y="134645"/>
                </a:moveTo>
                <a:lnTo>
                  <a:pt x="897239" y="134645"/>
                </a:lnTo>
                <a:lnTo>
                  <a:pt x="897239" y="158612"/>
                </a:lnTo>
                <a:lnTo>
                  <a:pt x="898045" y="158612"/>
                </a:lnTo>
                <a:lnTo>
                  <a:pt x="893590" y="179121"/>
                </a:lnTo>
                <a:lnTo>
                  <a:pt x="881622" y="194440"/>
                </a:lnTo>
                <a:lnTo>
                  <a:pt x="864235" y="204028"/>
                </a:lnTo>
                <a:lnTo>
                  <a:pt x="843524" y="207344"/>
                </a:lnTo>
                <a:lnTo>
                  <a:pt x="884990" y="207344"/>
                </a:lnTo>
                <a:lnTo>
                  <a:pt x="887869" y="204921"/>
                </a:lnTo>
                <a:lnTo>
                  <a:pt x="898045" y="191648"/>
                </a:lnTo>
                <a:lnTo>
                  <a:pt x="917050" y="191648"/>
                </a:lnTo>
                <a:lnTo>
                  <a:pt x="917050" y="134645"/>
                </a:lnTo>
                <a:close/>
              </a:path>
              <a:path w="1825625" h="276225">
                <a:moveTo>
                  <a:pt x="933573" y="202402"/>
                </a:moveTo>
                <a:lnTo>
                  <a:pt x="931919" y="203218"/>
                </a:lnTo>
                <a:lnTo>
                  <a:pt x="933573" y="203218"/>
                </a:lnTo>
                <a:lnTo>
                  <a:pt x="933573" y="202402"/>
                </a:lnTo>
                <a:close/>
              </a:path>
              <a:path w="1825625" h="276225">
                <a:moveTo>
                  <a:pt x="860047" y="59474"/>
                </a:moveTo>
                <a:lnTo>
                  <a:pt x="835481" y="62492"/>
                </a:lnTo>
                <a:lnTo>
                  <a:pt x="815951" y="71857"/>
                </a:lnTo>
                <a:lnTo>
                  <a:pt x="802771" y="88041"/>
                </a:lnTo>
                <a:lnTo>
                  <a:pt x="797253" y="111514"/>
                </a:lnTo>
                <a:lnTo>
                  <a:pt x="815430" y="111514"/>
                </a:lnTo>
                <a:lnTo>
                  <a:pt x="818981" y="95032"/>
                </a:lnTo>
                <a:lnTo>
                  <a:pt x="827722" y="83731"/>
                </a:lnTo>
                <a:lnTo>
                  <a:pt x="840646" y="77231"/>
                </a:lnTo>
                <a:lnTo>
                  <a:pt x="856748" y="75149"/>
                </a:lnTo>
                <a:lnTo>
                  <a:pt x="904351" y="75149"/>
                </a:lnTo>
                <a:lnTo>
                  <a:pt x="898769" y="68767"/>
                </a:lnTo>
                <a:lnTo>
                  <a:pt x="880452" y="61410"/>
                </a:lnTo>
                <a:lnTo>
                  <a:pt x="860047" y="59474"/>
                </a:lnTo>
                <a:close/>
              </a:path>
              <a:path w="1825625" h="276225">
                <a:moveTo>
                  <a:pt x="661770" y="64406"/>
                </a:moveTo>
                <a:lnTo>
                  <a:pt x="642765" y="64406"/>
                </a:lnTo>
                <a:lnTo>
                  <a:pt x="642765" y="218914"/>
                </a:lnTo>
                <a:lnTo>
                  <a:pt x="661770" y="218914"/>
                </a:lnTo>
                <a:lnTo>
                  <a:pt x="661770" y="128037"/>
                </a:lnTo>
                <a:lnTo>
                  <a:pt x="665550" y="106875"/>
                </a:lnTo>
                <a:lnTo>
                  <a:pt x="674867" y="90855"/>
                </a:lnTo>
                <a:lnTo>
                  <a:pt x="661770" y="90855"/>
                </a:lnTo>
                <a:lnTo>
                  <a:pt x="661770" y="64406"/>
                </a:lnTo>
                <a:close/>
              </a:path>
              <a:path w="1825625" h="276225">
                <a:moveTo>
                  <a:pt x="756906" y="75149"/>
                </a:moveTo>
                <a:lnTo>
                  <a:pt x="710501" y="75149"/>
                </a:lnTo>
                <a:lnTo>
                  <a:pt x="729598" y="78675"/>
                </a:lnTo>
                <a:lnTo>
                  <a:pt x="741799" y="88478"/>
                </a:lnTo>
                <a:lnTo>
                  <a:pt x="748267" y="103394"/>
                </a:lnTo>
                <a:lnTo>
                  <a:pt x="750165" y="122258"/>
                </a:lnTo>
                <a:lnTo>
                  <a:pt x="750165" y="218914"/>
                </a:lnTo>
                <a:lnTo>
                  <a:pt x="769170" y="218914"/>
                </a:lnTo>
                <a:lnTo>
                  <a:pt x="769170" y="118970"/>
                </a:lnTo>
                <a:lnTo>
                  <a:pt x="766421" y="93978"/>
                </a:lnTo>
                <a:lnTo>
                  <a:pt x="757088" y="75271"/>
                </a:lnTo>
                <a:lnTo>
                  <a:pt x="756906" y="75149"/>
                </a:lnTo>
                <a:close/>
              </a:path>
              <a:path w="1825625" h="276225">
                <a:moveTo>
                  <a:pt x="712156" y="59474"/>
                </a:moveTo>
                <a:lnTo>
                  <a:pt x="695932" y="61708"/>
                </a:lnTo>
                <a:lnTo>
                  <a:pt x="681491" y="68046"/>
                </a:lnTo>
                <a:lnTo>
                  <a:pt x="669992" y="77943"/>
                </a:lnTo>
                <a:lnTo>
                  <a:pt x="662597" y="90855"/>
                </a:lnTo>
                <a:lnTo>
                  <a:pt x="674867" y="90855"/>
                </a:lnTo>
                <a:lnTo>
                  <a:pt x="675290" y="90128"/>
                </a:lnTo>
                <a:lnTo>
                  <a:pt x="690454" y="79113"/>
                </a:lnTo>
                <a:lnTo>
                  <a:pt x="710501" y="75149"/>
                </a:lnTo>
                <a:lnTo>
                  <a:pt x="756906" y="75149"/>
                </a:lnTo>
                <a:lnTo>
                  <a:pt x="739542" y="63539"/>
                </a:lnTo>
                <a:lnTo>
                  <a:pt x="712156" y="59474"/>
                </a:lnTo>
                <a:close/>
              </a:path>
              <a:path w="1825625" h="276225">
                <a:moveTo>
                  <a:pt x="546109" y="59474"/>
                </a:moveTo>
                <a:lnTo>
                  <a:pt x="514402" y="66094"/>
                </a:lnTo>
                <a:lnTo>
                  <a:pt x="491373" y="83943"/>
                </a:lnTo>
                <a:lnTo>
                  <a:pt x="477331" y="110005"/>
                </a:lnTo>
                <a:lnTo>
                  <a:pt x="472582" y="141262"/>
                </a:lnTo>
                <a:lnTo>
                  <a:pt x="477331" y="172506"/>
                </a:lnTo>
                <a:lnTo>
                  <a:pt x="491373" y="198569"/>
                </a:lnTo>
                <a:lnTo>
                  <a:pt x="514402" y="216426"/>
                </a:lnTo>
                <a:lnTo>
                  <a:pt x="546109" y="223050"/>
                </a:lnTo>
                <a:lnTo>
                  <a:pt x="577814" y="216426"/>
                </a:lnTo>
                <a:lnTo>
                  <a:pt x="589524" y="207344"/>
                </a:lnTo>
                <a:lnTo>
                  <a:pt x="546109" y="207344"/>
                </a:lnTo>
                <a:lnTo>
                  <a:pt x="522245" y="201664"/>
                </a:lnTo>
                <a:lnTo>
                  <a:pt x="505200" y="186691"/>
                </a:lnTo>
                <a:lnTo>
                  <a:pt x="494974" y="165524"/>
                </a:lnTo>
                <a:lnTo>
                  <a:pt x="491566" y="141262"/>
                </a:lnTo>
                <a:lnTo>
                  <a:pt x="494974" y="116986"/>
                </a:lnTo>
                <a:lnTo>
                  <a:pt x="505200" y="95809"/>
                </a:lnTo>
                <a:lnTo>
                  <a:pt x="522245" y="80831"/>
                </a:lnTo>
                <a:lnTo>
                  <a:pt x="546109" y="75149"/>
                </a:lnTo>
                <a:lnTo>
                  <a:pt x="589494" y="75149"/>
                </a:lnTo>
                <a:lnTo>
                  <a:pt x="577814" y="66094"/>
                </a:lnTo>
                <a:lnTo>
                  <a:pt x="546109" y="59474"/>
                </a:lnTo>
                <a:close/>
              </a:path>
              <a:path w="1825625" h="276225">
                <a:moveTo>
                  <a:pt x="589494" y="75149"/>
                </a:moveTo>
                <a:lnTo>
                  <a:pt x="546109" y="75149"/>
                </a:lnTo>
                <a:lnTo>
                  <a:pt x="569958" y="80831"/>
                </a:lnTo>
                <a:lnTo>
                  <a:pt x="587000" y="95809"/>
                </a:lnTo>
                <a:lnTo>
                  <a:pt x="597230" y="116986"/>
                </a:lnTo>
                <a:lnTo>
                  <a:pt x="600641" y="141262"/>
                </a:lnTo>
                <a:lnTo>
                  <a:pt x="597230" y="165524"/>
                </a:lnTo>
                <a:lnTo>
                  <a:pt x="587000" y="186691"/>
                </a:lnTo>
                <a:lnTo>
                  <a:pt x="569958" y="201664"/>
                </a:lnTo>
                <a:lnTo>
                  <a:pt x="546109" y="207344"/>
                </a:lnTo>
                <a:lnTo>
                  <a:pt x="589524" y="207344"/>
                </a:lnTo>
                <a:lnTo>
                  <a:pt x="600839" y="198569"/>
                </a:lnTo>
                <a:lnTo>
                  <a:pt x="614877" y="172506"/>
                </a:lnTo>
                <a:lnTo>
                  <a:pt x="619625" y="141262"/>
                </a:lnTo>
                <a:lnTo>
                  <a:pt x="614877" y="110005"/>
                </a:lnTo>
                <a:lnTo>
                  <a:pt x="600839" y="83943"/>
                </a:lnTo>
                <a:lnTo>
                  <a:pt x="589494" y="75149"/>
                </a:lnTo>
                <a:close/>
              </a:path>
              <a:path w="1825625" h="276225">
                <a:moveTo>
                  <a:pt x="450248" y="4104"/>
                </a:moveTo>
                <a:lnTo>
                  <a:pt x="431264" y="4104"/>
                </a:lnTo>
                <a:lnTo>
                  <a:pt x="431264" y="34679"/>
                </a:lnTo>
                <a:lnTo>
                  <a:pt x="450248" y="34679"/>
                </a:lnTo>
                <a:lnTo>
                  <a:pt x="450248" y="4104"/>
                </a:lnTo>
                <a:close/>
              </a:path>
              <a:path w="1825625" h="276225">
                <a:moveTo>
                  <a:pt x="450248" y="63600"/>
                </a:moveTo>
                <a:lnTo>
                  <a:pt x="431264" y="63600"/>
                </a:lnTo>
                <a:lnTo>
                  <a:pt x="431264" y="218914"/>
                </a:lnTo>
                <a:lnTo>
                  <a:pt x="450248" y="218914"/>
                </a:lnTo>
                <a:lnTo>
                  <a:pt x="450248" y="63600"/>
                </a:lnTo>
                <a:close/>
              </a:path>
              <a:path w="1825625" h="276225">
                <a:moveTo>
                  <a:pt x="309510" y="75149"/>
                </a:moveTo>
                <a:lnTo>
                  <a:pt x="261908" y="75149"/>
                </a:lnTo>
                <a:lnTo>
                  <a:pt x="277645" y="76583"/>
                </a:lnTo>
                <a:lnTo>
                  <a:pt x="290510" y="81659"/>
                </a:lnTo>
                <a:lnTo>
                  <a:pt x="299192" y="91538"/>
                </a:lnTo>
                <a:lnTo>
                  <a:pt x="302378" y="107378"/>
                </a:lnTo>
                <a:lnTo>
                  <a:pt x="300728" y="117698"/>
                </a:lnTo>
                <a:lnTo>
                  <a:pt x="295983" y="123598"/>
                </a:lnTo>
                <a:lnTo>
                  <a:pt x="288445" y="126553"/>
                </a:lnTo>
                <a:lnTo>
                  <a:pt x="278420" y="128037"/>
                </a:lnTo>
                <a:lnTo>
                  <a:pt x="247956" y="131835"/>
                </a:lnTo>
                <a:lnTo>
                  <a:pt x="221209" y="138574"/>
                </a:lnTo>
                <a:lnTo>
                  <a:pt x="202207" y="152439"/>
                </a:lnTo>
                <a:lnTo>
                  <a:pt x="194978" y="177617"/>
                </a:lnTo>
                <a:lnTo>
                  <a:pt x="199044" y="197964"/>
                </a:lnTo>
                <a:lnTo>
                  <a:pt x="210158" y="212110"/>
                </a:lnTo>
                <a:lnTo>
                  <a:pt x="226695" y="220367"/>
                </a:lnTo>
                <a:lnTo>
                  <a:pt x="247029" y="223050"/>
                </a:lnTo>
                <a:lnTo>
                  <a:pt x="266492" y="220933"/>
                </a:lnTo>
                <a:lnTo>
                  <a:pt x="281309" y="214786"/>
                </a:lnTo>
                <a:lnTo>
                  <a:pt x="290151" y="207344"/>
                </a:lnTo>
                <a:lnTo>
                  <a:pt x="248683" y="207344"/>
                </a:lnTo>
                <a:lnTo>
                  <a:pt x="235945" y="205242"/>
                </a:lnTo>
                <a:lnTo>
                  <a:pt x="224837" y="199191"/>
                </a:lnTo>
                <a:lnTo>
                  <a:pt x="216982" y="189573"/>
                </a:lnTo>
                <a:lnTo>
                  <a:pt x="214003" y="176769"/>
                </a:lnTo>
                <a:lnTo>
                  <a:pt x="220701" y="159144"/>
                </a:lnTo>
                <a:lnTo>
                  <a:pt x="237852" y="149725"/>
                </a:lnTo>
                <a:lnTo>
                  <a:pt x="261044" y="144952"/>
                </a:lnTo>
                <a:lnTo>
                  <a:pt x="285865" y="141262"/>
                </a:lnTo>
                <a:lnTo>
                  <a:pt x="290828" y="140425"/>
                </a:lnTo>
                <a:lnTo>
                  <a:pt x="299069" y="138760"/>
                </a:lnTo>
                <a:lnTo>
                  <a:pt x="301571" y="134645"/>
                </a:lnTo>
                <a:lnTo>
                  <a:pt x="322210" y="134645"/>
                </a:lnTo>
                <a:lnTo>
                  <a:pt x="322210" y="109033"/>
                </a:lnTo>
                <a:lnTo>
                  <a:pt x="317135" y="83867"/>
                </a:lnTo>
                <a:lnTo>
                  <a:pt x="309510" y="75149"/>
                </a:lnTo>
                <a:close/>
              </a:path>
              <a:path w="1825625" h="276225">
                <a:moveTo>
                  <a:pt x="380878" y="17329"/>
                </a:moveTo>
                <a:lnTo>
                  <a:pt x="362700" y="17329"/>
                </a:lnTo>
                <a:lnTo>
                  <a:pt x="362700" y="63600"/>
                </a:lnTo>
                <a:lnTo>
                  <a:pt x="335434" y="63600"/>
                </a:lnTo>
                <a:lnTo>
                  <a:pt x="335434" y="79306"/>
                </a:lnTo>
                <a:lnTo>
                  <a:pt x="362700" y="79306"/>
                </a:lnTo>
                <a:lnTo>
                  <a:pt x="362700" y="185858"/>
                </a:lnTo>
                <a:lnTo>
                  <a:pt x="364389" y="202435"/>
                </a:lnTo>
                <a:lnTo>
                  <a:pt x="370025" y="213128"/>
                </a:lnTo>
                <a:lnTo>
                  <a:pt x="380467" y="218863"/>
                </a:lnTo>
                <a:lnTo>
                  <a:pt x="396574" y="220569"/>
                </a:lnTo>
                <a:lnTo>
                  <a:pt x="402343" y="220569"/>
                </a:lnTo>
                <a:lnTo>
                  <a:pt x="407317" y="219742"/>
                </a:lnTo>
                <a:lnTo>
                  <a:pt x="413086" y="219742"/>
                </a:lnTo>
                <a:lnTo>
                  <a:pt x="413086" y="204035"/>
                </a:lnTo>
                <a:lnTo>
                  <a:pt x="396541" y="204028"/>
                </a:lnTo>
                <a:lnTo>
                  <a:pt x="388547" y="202209"/>
                </a:lnTo>
                <a:lnTo>
                  <a:pt x="383771" y="198058"/>
                </a:lnTo>
                <a:lnTo>
                  <a:pt x="381472" y="191733"/>
                </a:lnTo>
                <a:lnTo>
                  <a:pt x="380878" y="183387"/>
                </a:lnTo>
                <a:lnTo>
                  <a:pt x="380878" y="78479"/>
                </a:lnTo>
                <a:lnTo>
                  <a:pt x="412259" y="78479"/>
                </a:lnTo>
                <a:lnTo>
                  <a:pt x="412259" y="62772"/>
                </a:lnTo>
                <a:lnTo>
                  <a:pt x="380878" y="62772"/>
                </a:lnTo>
                <a:lnTo>
                  <a:pt x="380878" y="17329"/>
                </a:lnTo>
                <a:close/>
              </a:path>
              <a:path w="1825625" h="276225">
                <a:moveTo>
                  <a:pt x="322210" y="191648"/>
                </a:moveTo>
                <a:lnTo>
                  <a:pt x="304043" y="191648"/>
                </a:lnTo>
                <a:lnTo>
                  <a:pt x="304855" y="202879"/>
                </a:lnTo>
                <a:lnTo>
                  <a:pt x="308069" y="211477"/>
                </a:lnTo>
                <a:lnTo>
                  <a:pt x="314848" y="216978"/>
                </a:lnTo>
                <a:lnTo>
                  <a:pt x="326356" y="218914"/>
                </a:lnTo>
                <a:lnTo>
                  <a:pt x="334607" y="218914"/>
                </a:lnTo>
                <a:lnTo>
                  <a:pt x="338733" y="218087"/>
                </a:lnTo>
                <a:lnTo>
                  <a:pt x="338733" y="203218"/>
                </a:lnTo>
                <a:lnTo>
                  <a:pt x="325518" y="203218"/>
                </a:lnTo>
                <a:lnTo>
                  <a:pt x="322296" y="199191"/>
                </a:lnTo>
                <a:lnTo>
                  <a:pt x="322210" y="191648"/>
                </a:lnTo>
                <a:close/>
              </a:path>
              <a:path w="1825625" h="276225">
                <a:moveTo>
                  <a:pt x="322210" y="134645"/>
                </a:moveTo>
                <a:lnTo>
                  <a:pt x="302378" y="134645"/>
                </a:lnTo>
                <a:lnTo>
                  <a:pt x="302378" y="158612"/>
                </a:lnTo>
                <a:lnTo>
                  <a:pt x="303205" y="158612"/>
                </a:lnTo>
                <a:lnTo>
                  <a:pt x="298753" y="179121"/>
                </a:lnTo>
                <a:lnTo>
                  <a:pt x="286789" y="194440"/>
                </a:lnTo>
                <a:lnTo>
                  <a:pt x="269403" y="204028"/>
                </a:lnTo>
                <a:lnTo>
                  <a:pt x="248683" y="207344"/>
                </a:lnTo>
                <a:lnTo>
                  <a:pt x="290151" y="207344"/>
                </a:lnTo>
                <a:lnTo>
                  <a:pt x="293030" y="204921"/>
                </a:lnTo>
                <a:lnTo>
                  <a:pt x="303205" y="191648"/>
                </a:lnTo>
                <a:lnTo>
                  <a:pt x="322210" y="191648"/>
                </a:lnTo>
                <a:lnTo>
                  <a:pt x="322210" y="134645"/>
                </a:lnTo>
                <a:close/>
              </a:path>
              <a:path w="1825625" h="276225">
                <a:moveTo>
                  <a:pt x="413086" y="203218"/>
                </a:moveTo>
                <a:lnTo>
                  <a:pt x="407317" y="204035"/>
                </a:lnTo>
                <a:lnTo>
                  <a:pt x="413086" y="204035"/>
                </a:lnTo>
                <a:lnTo>
                  <a:pt x="413086" y="203218"/>
                </a:lnTo>
                <a:close/>
              </a:path>
              <a:path w="1825625" h="276225">
                <a:moveTo>
                  <a:pt x="338733" y="202402"/>
                </a:moveTo>
                <a:lnTo>
                  <a:pt x="337078" y="203218"/>
                </a:lnTo>
                <a:lnTo>
                  <a:pt x="338733" y="203218"/>
                </a:lnTo>
                <a:lnTo>
                  <a:pt x="338733" y="202402"/>
                </a:lnTo>
                <a:close/>
              </a:path>
              <a:path w="1825625" h="276225">
                <a:moveTo>
                  <a:pt x="265196" y="59474"/>
                </a:moveTo>
                <a:lnTo>
                  <a:pt x="240643" y="62492"/>
                </a:lnTo>
                <a:lnTo>
                  <a:pt x="221113" y="71857"/>
                </a:lnTo>
                <a:lnTo>
                  <a:pt x="207928" y="88041"/>
                </a:lnTo>
                <a:lnTo>
                  <a:pt x="202412" y="111514"/>
                </a:lnTo>
                <a:lnTo>
                  <a:pt x="220611" y="111514"/>
                </a:lnTo>
                <a:lnTo>
                  <a:pt x="224149" y="95032"/>
                </a:lnTo>
                <a:lnTo>
                  <a:pt x="232884" y="83731"/>
                </a:lnTo>
                <a:lnTo>
                  <a:pt x="245806" y="77231"/>
                </a:lnTo>
                <a:lnTo>
                  <a:pt x="261908" y="75149"/>
                </a:lnTo>
                <a:lnTo>
                  <a:pt x="309510" y="75149"/>
                </a:lnTo>
                <a:lnTo>
                  <a:pt x="303927" y="68767"/>
                </a:lnTo>
                <a:lnTo>
                  <a:pt x="285607" y="61410"/>
                </a:lnTo>
                <a:lnTo>
                  <a:pt x="265196" y="59474"/>
                </a:lnTo>
                <a:close/>
              </a:path>
              <a:path w="1825625" h="276225">
                <a:moveTo>
                  <a:pt x="23151" y="4104"/>
                </a:moveTo>
                <a:lnTo>
                  <a:pt x="0" y="4104"/>
                </a:lnTo>
                <a:lnTo>
                  <a:pt x="0" y="218914"/>
                </a:lnTo>
                <a:lnTo>
                  <a:pt x="20679" y="218914"/>
                </a:lnTo>
                <a:lnTo>
                  <a:pt x="20679" y="37161"/>
                </a:lnTo>
                <a:lnTo>
                  <a:pt x="45838" y="37161"/>
                </a:lnTo>
                <a:lnTo>
                  <a:pt x="23151" y="4104"/>
                </a:lnTo>
                <a:close/>
              </a:path>
              <a:path w="1825625" h="276225">
                <a:moveTo>
                  <a:pt x="45838" y="37161"/>
                </a:moveTo>
                <a:lnTo>
                  <a:pt x="21486" y="37161"/>
                </a:lnTo>
                <a:lnTo>
                  <a:pt x="146225" y="218914"/>
                </a:lnTo>
                <a:lnTo>
                  <a:pt x="169377" y="218914"/>
                </a:lnTo>
                <a:lnTo>
                  <a:pt x="169377" y="185858"/>
                </a:lnTo>
                <a:lnTo>
                  <a:pt x="147890" y="185858"/>
                </a:lnTo>
                <a:lnTo>
                  <a:pt x="45838" y="37161"/>
                </a:lnTo>
                <a:close/>
              </a:path>
              <a:path w="1825625" h="276225">
                <a:moveTo>
                  <a:pt x="169377" y="4104"/>
                </a:moveTo>
                <a:lnTo>
                  <a:pt x="148707" y="4104"/>
                </a:lnTo>
                <a:lnTo>
                  <a:pt x="148707" y="185858"/>
                </a:lnTo>
                <a:lnTo>
                  <a:pt x="169377" y="185858"/>
                </a:lnTo>
                <a:lnTo>
                  <a:pt x="169377" y="4104"/>
                </a:lnTo>
                <a:close/>
              </a:path>
            </a:pathLst>
          </a:custGeom>
          <a:solidFill>
            <a:srgbClr val="FFFFFF"/>
          </a:solidFill>
        </p:spPr>
        <p:txBody>
          <a:bodyPr wrap="square" lIns="0" tIns="0" rIns="0" bIns="0" rtlCol="0"/>
          <a:lstStyle/>
          <a:p>
            <a:pPr algn="l" defTabSz="685800" fontAlgn="auto">
              <a:spcBef>
                <a:spcPts val="0"/>
              </a:spcBef>
              <a:spcAft>
                <a:spcPts val="0"/>
              </a:spcAft>
            </a:pPr>
            <a:endParaRPr sz="819" dirty="0">
              <a:solidFill>
                <a:prstClr val="black"/>
              </a:solidFill>
              <a:latin typeface="Calibri" panose="020F0502020204030204"/>
              <a:ea typeface="+mn-ea"/>
            </a:endParaRPr>
          </a:p>
        </p:txBody>
      </p:sp>
      <p:sp>
        <p:nvSpPr>
          <p:cNvPr id="5" name="object 5"/>
          <p:cNvSpPr/>
          <p:nvPr/>
        </p:nvSpPr>
        <p:spPr>
          <a:xfrm>
            <a:off x="595435" y="535311"/>
            <a:ext cx="509729" cy="70756"/>
          </a:xfrm>
          <a:custGeom>
            <a:avLst/>
            <a:gdLst/>
            <a:ahLst/>
            <a:cxnLst/>
            <a:rect l="l" t="t" r="r" b="b"/>
            <a:pathLst>
              <a:path w="1120775" h="155575">
                <a:moveTo>
                  <a:pt x="1077160" y="91463"/>
                </a:moveTo>
                <a:lnTo>
                  <a:pt x="1071360" y="98729"/>
                </a:lnTo>
                <a:lnTo>
                  <a:pt x="1087338" y="110321"/>
                </a:lnTo>
                <a:lnTo>
                  <a:pt x="1081527" y="114687"/>
                </a:lnTo>
                <a:lnTo>
                  <a:pt x="1074270" y="116143"/>
                </a:lnTo>
                <a:lnTo>
                  <a:pt x="1094594" y="116143"/>
                </a:lnTo>
                <a:lnTo>
                  <a:pt x="1113463" y="130655"/>
                </a:lnTo>
                <a:lnTo>
                  <a:pt x="1120730" y="123409"/>
                </a:lnTo>
                <a:lnTo>
                  <a:pt x="1103296" y="110321"/>
                </a:lnTo>
                <a:lnTo>
                  <a:pt x="1107829" y="104541"/>
                </a:lnTo>
                <a:lnTo>
                  <a:pt x="1094594" y="104541"/>
                </a:lnTo>
                <a:lnTo>
                  <a:pt x="1077160" y="91463"/>
                </a:lnTo>
                <a:close/>
              </a:path>
              <a:path w="1120775" h="155575">
                <a:moveTo>
                  <a:pt x="1064114" y="0"/>
                </a:moveTo>
                <a:lnTo>
                  <a:pt x="1039345" y="5061"/>
                </a:lnTo>
                <a:lnTo>
                  <a:pt x="1021649" y="18701"/>
                </a:lnTo>
                <a:lnTo>
                  <a:pt x="1011028" y="38599"/>
                </a:lnTo>
                <a:lnTo>
                  <a:pt x="1007487" y="62437"/>
                </a:lnTo>
                <a:lnTo>
                  <a:pt x="1011028" y="86277"/>
                </a:lnTo>
                <a:lnTo>
                  <a:pt x="1021649" y="106168"/>
                </a:lnTo>
                <a:lnTo>
                  <a:pt x="1039345" y="119797"/>
                </a:lnTo>
                <a:lnTo>
                  <a:pt x="1064114" y="124854"/>
                </a:lnTo>
                <a:lnTo>
                  <a:pt x="1073360" y="124309"/>
                </a:lnTo>
                <a:lnTo>
                  <a:pt x="1081525" y="122674"/>
                </a:lnTo>
                <a:lnTo>
                  <a:pt x="1088605" y="119951"/>
                </a:lnTo>
                <a:lnTo>
                  <a:pt x="1094594" y="116143"/>
                </a:lnTo>
                <a:lnTo>
                  <a:pt x="1065538" y="116143"/>
                </a:lnTo>
                <a:lnTo>
                  <a:pt x="1045036" y="111652"/>
                </a:lnTo>
                <a:lnTo>
                  <a:pt x="1031070" y="99813"/>
                </a:lnTo>
                <a:lnTo>
                  <a:pt x="1023092" y="83074"/>
                </a:lnTo>
                <a:lnTo>
                  <a:pt x="1020555" y="63882"/>
                </a:lnTo>
                <a:lnTo>
                  <a:pt x="1023092" y="44689"/>
                </a:lnTo>
                <a:lnTo>
                  <a:pt x="1031070" y="27946"/>
                </a:lnTo>
                <a:lnTo>
                  <a:pt x="1045036" y="16104"/>
                </a:lnTo>
                <a:lnTo>
                  <a:pt x="1065538" y="11612"/>
                </a:lnTo>
                <a:lnTo>
                  <a:pt x="1097382" y="11612"/>
                </a:lnTo>
                <a:lnTo>
                  <a:pt x="1088885" y="5061"/>
                </a:lnTo>
                <a:lnTo>
                  <a:pt x="1064114" y="0"/>
                </a:lnTo>
                <a:close/>
              </a:path>
              <a:path w="1120775" h="155575">
                <a:moveTo>
                  <a:pt x="1097382" y="11612"/>
                </a:moveTo>
                <a:lnTo>
                  <a:pt x="1065538" y="11612"/>
                </a:lnTo>
                <a:lnTo>
                  <a:pt x="1086058" y="16104"/>
                </a:lnTo>
                <a:lnTo>
                  <a:pt x="1100033" y="27946"/>
                </a:lnTo>
                <a:lnTo>
                  <a:pt x="1108014" y="44689"/>
                </a:lnTo>
                <a:lnTo>
                  <a:pt x="1110552" y="63882"/>
                </a:lnTo>
                <a:lnTo>
                  <a:pt x="1109690" y="75538"/>
                </a:lnTo>
                <a:lnTo>
                  <a:pt x="1106924" y="86383"/>
                </a:lnTo>
                <a:lnTo>
                  <a:pt x="1101982" y="96143"/>
                </a:lnTo>
                <a:lnTo>
                  <a:pt x="1094594" y="104541"/>
                </a:lnTo>
                <a:lnTo>
                  <a:pt x="1107829" y="104541"/>
                </a:lnTo>
                <a:lnTo>
                  <a:pt x="1110919" y="100602"/>
                </a:lnTo>
                <a:lnTo>
                  <a:pt x="1116367" y="89108"/>
                </a:lnTo>
                <a:lnTo>
                  <a:pt x="1119639" y="76249"/>
                </a:lnTo>
                <a:lnTo>
                  <a:pt x="1120730" y="62437"/>
                </a:lnTo>
                <a:lnTo>
                  <a:pt x="1117192" y="38599"/>
                </a:lnTo>
                <a:lnTo>
                  <a:pt x="1106577" y="18701"/>
                </a:lnTo>
                <a:lnTo>
                  <a:pt x="1097382" y="11612"/>
                </a:lnTo>
                <a:close/>
              </a:path>
              <a:path w="1120775" h="155575">
                <a:moveTo>
                  <a:pt x="908789" y="2900"/>
                </a:moveTo>
                <a:lnTo>
                  <a:pt x="897166" y="2900"/>
                </a:lnTo>
                <a:lnTo>
                  <a:pt x="897166" y="123409"/>
                </a:lnTo>
                <a:lnTo>
                  <a:pt x="908789" y="123409"/>
                </a:lnTo>
                <a:lnTo>
                  <a:pt x="908789" y="65348"/>
                </a:lnTo>
                <a:lnTo>
                  <a:pt x="991519" y="65348"/>
                </a:lnTo>
                <a:lnTo>
                  <a:pt x="991519" y="55171"/>
                </a:lnTo>
                <a:lnTo>
                  <a:pt x="908789" y="55171"/>
                </a:lnTo>
                <a:lnTo>
                  <a:pt x="908789" y="2900"/>
                </a:lnTo>
                <a:close/>
              </a:path>
              <a:path w="1120775" h="155575">
                <a:moveTo>
                  <a:pt x="991519" y="65348"/>
                </a:moveTo>
                <a:lnTo>
                  <a:pt x="979917" y="65348"/>
                </a:lnTo>
                <a:lnTo>
                  <a:pt x="979917" y="123409"/>
                </a:lnTo>
                <a:lnTo>
                  <a:pt x="991519" y="123409"/>
                </a:lnTo>
                <a:lnTo>
                  <a:pt x="991519" y="65348"/>
                </a:lnTo>
                <a:close/>
              </a:path>
              <a:path w="1120775" h="155575">
                <a:moveTo>
                  <a:pt x="991519" y="2900"/>
                </a:moveTo>
                <a:lnTo>
                  <a:pt x="979917" y="2900"/>
                </a:lnTo>
                <a:lnTo>
                  <a:pt x="979917" y="55171"/>
                </a:lnTo>
                <a:lnTo>
                  <a:pt x="991519" y="55171"/>
                </a:lnTo>
                <a:lnTo>
                  <a:pt x="991519" y="2900"/>
                </a:lnTo>
                <a:close/>
              </a:path>
              <a:path w="1120775" h="155575">
                <a:moveTo>
                  <a:pt x="830383" y="0"/>
                </a:moveTo>
                <a:lnTo>
                  <a:pt x="805608" y="5061"/>
                </a:lnTo>
                <a:lnTo>
                  <a:pt x="787909" y="18701"/>
                </a:lnTo>
                <a:lnTo>
                  <a:pt x="777287" y="38599"/>
                </a:lnTo>
                <a:lnTo>
                  <a:pt x="773746" y="62437"/>
                </a:lnTo>
                <a:lnTo>
                  <a:pt x="777287" y="86277"/>
                </a:lnTo>
                <a:lnTo>
                  <a:pt x="787909" y="106168"/>
                </a:lnTo>
                <a:lnTo>
                  <a:pt x="805608" y="119797"/>
                </a:lnTo>
                <a:lnTo>
                  <a:pt x="830383" y="124854"/>
                </a:lnTo>
                <a:lnTo>
                  <a:pt x="849324" y="121451"/>
                </a:lnTo>
                <a:lnTo>
                  <a:pt x="859820" y="114687"/>
                </a:lnTo>
                <a:lnTo>
                  <a:pt x="830383" y="114687"/>
                </a:lnTo>
                <a:lnTo>
                  <a:pt x="809880" y="110197"/>
                </a:lnTo>
                <a:lnTo>
                  <a:pt x="795903" y="98359"/>
                </a:lnTo>
                <a:lnTo>
                  <a:pt x="787912" y="81623"/>
                </a:lnTo>
                <a:lnTo>
                  <a:pt x="785368" y="62437"/>
                </a:lnTo>
                <a:lnTo>
                  <a:pt x="787912" y="43235"/>
                </a:lnTo>
                <a:lnTo>
                  <a:pt x="795903" y="26493"/>
                </a:lnTo>
                <a:lnTo>
                  <a:pt x="809880" y="14656"/>
                </a:lnTo>
                <a:lnTo>
                  <a:pt x="830383" y="10167"/>
                </a:lnTo>
                <a:lnTo>
                  <a:pt x="861064" y="10167"/>
                </a:lnTo>
                <a:lnTo>
                  <a:pt x="846639" y="2654"/>
                </a:lnTo>
                <a:lnTo>
                  <a:pt x="830383" y="0"/>
                </a:lnTo>
                <a:close/>
              </a:path>
              <a:path w="1120775" h="155575">
                <a:moveTo>
                  <a:pt x="879742" y="76950"/>
                </a:moveTo>
                <a:lnTo>
                  <a:pt x="868120" y="76950"/>
                </a:lnTo>
                <a:lnTo>
                  <a:pt x="864064" y="92035"/>
                </a:lnTo>
                <a:lnTo>
                  <a:pt x="856327" y="103986"/>
                </a:lnTo>
                <a:lnTo>
                  <a:pt x="845052" y="111853"/>
                </a:lnTo>
                <a:lnTo>
                  <a:pt x="830383" y="114687"/>
                </a:lnTo>
                <a:lnTo>
                  <a:pt x="859820" y="114687"/>
                </a:lnTo>
                <a:lnTo>
                  <a:pt x="864321" y="111787"/>
                </a:lnTo>
                <a:lnTo>
                  <a:pt x="874689" y="96680"/>
                </a:lnTo>
                <a:lnTo>
                  <a:pt x="879742" y="76950"/>
                </a:lnTo>
                <a:close/>
              </a:path>
              <a:path w="1120775" h="155575">
                <a:moveTo>
                  <a:pt x="861064" y="10167"/>
                </a:moveTo>
                <a:lnTo>
                  <a:pt x="830383" y="10167"/>
                </a:lnTo>
                <a:lnTo>
                  <a:pt x="842986" y="12049"/>
                </a:lnTo>
                <a:lnTo>
                  <a:pt x="853963" y="17605"/>
                </a:lnTo>
                <a:lnTo>
                  <a:pt x="862223" y="26701"/>
                </a:lnTo>
                <a:lnTo>
                  <a:pt x="866675" y="39202"/>
                </a:lnTo>
                <a:lnTo>
                  <a:pt x="878297" y="39202"/>
                </a:lnTo>
                <a:lnTo>
                  <a:pt x="872642" y="22665"/>
                </a:lnTo>
                <a:lnTo>
                  <a:pt x="861408" y="10346"/>
                </a:lnTo>
                <a:lnTo>
                  <a:pt x="861064" y="10167"/>
                </a:lnTo>
                <a:close/>
              </a:path>
              <a:path w="1120775" h="155575">
                <a:moveTo>
                  <a:pt x="706994" y="2900"/>
                </a:moveTo>
                <a:lnTo>
                  <a:pt x="682218" y="7960"/>
                </a:lnTo>
                <a:lnTo>
                  <a:pt x="664526" y="21598"/>
                </a:lnTo>
                <a:lnTo>
                  <a:pt x="653914" y="41499"/>
                </a:lnTo>
                <a:lnTo>
                  <a:pt x="650378" y="65348"/>
                </a:lnTo>
                <a:lnTo>
                  <a:pt x="653914" y="89184"/>
                </a:lnTo>
                <a:lnTo>
                  <a:pt x="664526" y="109075"/>
                </a:lnTo>
                <a:lnTo>
                  <a:pt x="682218" y="122707"/>
                </a:lnTo>
                <a:lnTo>
                  <a:pt x="706994" y="127765"/>
                </a:lnTo>
                <a:lnTo>
                  <a:pt x="719696" y="126358"/>
                </a:lnTo>
                <a:lnTo>
                  <a:pt x="731306" y="121957"/>
                </a:lnTo>
                <a:lnTo>
                  <a:pt x="738872" y="116143"/>
                </a:lnTo>
                <a:lnTo>
                  <a:pt x="705528" y="116143"/>
                </a:lnTo>
                <a:lnTo>
                  <a:pt x="685023" y="111652"/>
                </a:lnTo>
                <a:lnTo>
                  <a:pt x="671050" y="99813"/>
                </a:lnTo>
                <a:lnTo>
                  <a:pt x="663065" y="83074"/>
                </a:lnTo>
                <a:lnTo>
                  <a:pt x="660524" y="63882"/>
                </a:lnTo>
                <a:lnTo>
                  <a:pt x="663065" y="44689"/>
                </a:lnTo>
                <a:lnTo>
                  <a:pt x="671050" y="27946"/>
                </a:lnTo>
                <a:lnTo>
                  <a:pt x="685023" y="16104"/>
                </a:lnTo>
                <a:lnTo>
                  <a:pt x="705528" y="11612"/>
                </a:lnTo>
                <a:lnTo>
                  <a:pt x="737088" y="11612"/>
                </a:lnTo>
                <a:lnTo>
                  <a:pt x="724499" y="5352"/>
                </a:lnTo>
                <a:lnTo>
                  <a:pt x="706994" y="2900"/>
                </a:lnTo>
                <a:close/>
              </a:path>
              <a:path w="1120775" h="155575">
                <a:moveTo>
                  <a:pt x="759254" y="103096"/>
                </a:moveTo>
                <a:lnTo>
                  <a:pt x="749076" y="103096"/>
                </a:lnTo>
                <a:lnTo>
                  <a:pt x="750542" y="124854"/>
                </a:lnTo>
                <a:lnTo>
                  <a:pt x="759254" y="124854"/>
                </a:lnTo>
                <a:lnTo>
                  <a:pt x="759254" y="103096"/>
                </a:lnTo>
                <a:close/>
              </a:path>
              <a:path w="1120775" h="155575">
                <a:moveTo>
                  <a:pt x="759254" y="62437"/>
                </a:moveTo>
                <a:lnTo>
                  <a:pt x="706994" y="62437"/>
                </a:lnTo>
                <a:lnTo>
                  <a:pt x="706994" y="72594"/>
                </a:lnTo>
                <a:lnTo>
                  <a:pt x="747631" y="72594"/>
                </a:lnTo>
                <a:lnTo>
                  <a:pt x="744931" y="89810"/>
                </a:lnTo>
                <a:lnTo>
                  <a:pt x="736922" y="103623"/>
                </a:lnTo>
                <a:lnTo>
                  <a:pt x="723742" y="112809"/>
                </a:lnTo>
                <a:lnTo>
                  <a:pt x="705528" y="116143"/>
                </a:lnTo>
                <a:lnTo>
                  <a:pt x="738872" y="116143"/>
                </a:lnTo>
                <a:lnTo>
                  <a:pt x="741280" y="114292"/>
                </a:lnTo>
                <a:lnTo>
                  <a:pt x="749076" y="103096"/>
                </a:lnTo>
                <a:lnTo>
                  <a:pt x="759254" y="103096"/>
                </a:lnTo>
                <a:lnTo>
                  <a:pt x="759254" y="62437"/>
                </a:lnTo>
                <a:close/>
              </a:path>
              <a:path w="1120775" h="155575">
                <a:moveTo>
                  <a:pt x="737088" y="11612"/>
                </a:moveTo>
                <a:lnTo>
                  <a:pt x="705528" y="11612"/>
                </a:lnTo>
                <a:lnTo>
                  <a:pt x="721255" y="14335"/>
                </a:lnTo>
                <a:lnTo>
                  <a:pt x="733299" y="21415"/>
                </a:lnTo>
                <a:lnTo>
                  <a:pt x="741256" y="31216"/>
                </a:lnTo>
                <a:lnTo>
                  <a:pt x="744720" y="42103"/>
                </a:lnTo>
                <a:lnTo>
                  <a:pt x="756343" y="42103"/>
                </a:lnTo>
                <a:lnTo>
                  <a:pt x="750264" y="24956"/>
                </a:lnTo>
                <a:lnTo>
                  <a:pt x="739286" y="12705"/>
                </a:lnTo>
                <a:lnTo>
                  <a:pt x="737088" y="11612"/>
                </a:lnTo>
                <a:close/>
              </a:path>
              <a:path w="1120775" h="155575">
                <a:moveTo>
                  <a:pt x="579238" y="45014"/>
                </a:moveTo>
                <a:lnTo>
                  <a:pt x="569082" y="45014"/>
                </a:lnTo>
                <a:lnTo>
                  <a:pt x="569082" y="123409"/>
                </a:lnTo>
                <a:lnTo>
                  <a:pt x="579238" y="123409"/>
                </a:lnTo>
                <a:lnTo>
                  <a:pt x="579238" y="45014"/>
                </a:lnTo>
                <a:close/>
              </a:path>
              <a:path w="1120775" h="155575">
                <a:moveTo>
                  <a:pt x="596662" y="36281"/>
                </a:moveTo>
                <a:lnTo>
                  <a:pt x="554559" y="36281"/>
                </a:lnTo>
                <a:lnTo>
                  <a:pt x="554559" y="45014"/>
                </a:lnTo>
                <a:lnTo>
                  <a:pt x="596662" y="45014"/>
                </a:lnTo>
                <a:lnTo>
                  <a:pt x="596662" y="36281"/>
                </a:lnTo>
                <a:close/>
              </a:path>
              <a:path w="1120775" h="155575">
                <a:moveTo>
                  <a:pt x="598107" y="4355"/>
                </a:moveTo>
                <a:lnTo>
                  <a:pt x="589395" y="4355"/>
                </a:lnTo>
                <a:lnTo>
                  <a:pt x="578664" y="6171"/>
                </a:lnTo>
                <a:lnTo>
                  <a:pt x="572155" y="11256"/>
                </a:lnTo>
                <a:lnTo>
                  <a:pt x="569187" y="19065"/>
                </a:lnTo>
                <a:lnTo>
                  <a:pt x="569082" y="36281"/>
                </a:lnTo>
                <a:lnTo>
                  <a:pt x="579238" y="36281"/>
                </a:lnTo>
                <a:lnTo>
                  <a:pt x="579238" y="11612"/>
                </a:lnTo>
                <a:lnTo>
                  <a:pt x="598107" y="11612"/>
                </a:lnTo>
                <a:lnTo>
                  <a:pt x="598107" y="4355"/>
                </a:lnTo>
                <a:close/>
              </a:path>
              <a:path w="1120775" h="155575">
                <a:moveTo>
                  <a:pt x="598107" y="11612"/>
                </a:moveTo>
                <a:lnTo>
                  <a:pt x="595196" y="11612"/>
                </a:lnTo>
                <a:lnTo>
                  <a:pt x="598107" y="13078"/>
                </a:lnTo>
                <a:lnTo>
                  <a:pt x="598107" y="11612"/>
                </a:lnTo>
                <a:close/>
              </a:path>
              <a:path w="1120775" h="155575">
                <a:moveTo>
                  <a:pt x="506665" y="33391"/>
                </a:moveTo>
                <a:lnTo>
                  <a:pt x="489276" y="36976"/>
                </a:lnTo>
                <a:lnTo>
                  <a:pt x="476522" y="46823"/>
                </a:lnTo>
                <a:lnTo>
                  <a:pt x="468672" y="61565"/>
                </a:lnTo>
                <a:lnTo>
                  <a:pt x="465996" y="79840"/>
                </a:lnTo>
                <a:lnTo>
                  <a:pt x="468672" y="98130"/>
                </a:lnTo>
                <a:lnTo>
                  <a:pt x="476522" y="112874"/>
                </a:lnTo>
                <a:lnTo>
                  <a:pt x="489276" y="122717"/>
                </a:lnTo>
                <a:lnTo>
                  <a:pt x="506665" y="126299"/>
                </a:lnTo>
                <a:lnTo>
                  <a:pt x="524030" y="122717"/>
                </a:lnTo>
                <a:lnTo>
                  <a:pt x="532540" y="116143"/>
                </a:lnTo>
                <a:lnTo>
                  <a:pt x="506665" y="116143"/>
                </a:lnTo>
                <a:lnTo>
                  <a:pt x="493320" y="112922"/>
                </a:lnTo>
                <a:lnTo>
                  <a:pt x="483788" y="104529"/>
                </a:lnTo>
                <a:lnTo>
                  <a:pt x="478069" y="92867"/>
                </a:lnTo>
                <a:lnTo>
                  <a:pt x="476163" y="79840"/>
                </a:lnTo>
                <a:lnTo>
                  <a:pt x="478069" y="66218"/>
                </a:lnTo>
                <a:lnTo>
                  <a:pt x="483788" y="54626"/>
                </a:lnTo>
                <a:lnTo>
                  <a:pt x="493320" y="46568"/>
                </a:lnTo>
                <a:lnTo>
                  <a:pt x="506665" y="43548"/>
                </a:lnTo>
                <a:lnTo>
                  <a:pt x="532533" y="43548"/>
                </a:lnTo>
                <a:lnTo>
                  <a:pt x="524030" y="36976"/>
                </a:lnTo>
                <a:lnTo>
                  <a:pt x="506665" y="33391"/>
                </a:lnTo>
                <a:close/>
              </a:path>
              <a:path w="1120775" h="155575">
                <a:moveTo>
                  <a:pt x="532533" y="43548"/>
                </a:moveTo>
                <a:lnTo>
                  <a:pt x="506665" y="43548"/>
                </a:lnTo>
                <a:lnTo>
                  <a:pt x="519997" y="46771"/>
                </a:lnTo>
                <a:lnTo>
                  <a:pt x="529523" y="55168"/>
                </a:lnTo>
                <a:lnTo>
                  <a:pt x="535239" y="66828"/>
                </a:lnTo>
                <a:lnTo>
                  <a:pt x="537145" y="79840"/>
                </a:lnTo>
                <a:lnTo>
                  <a:pt x="535239" y="93481"/>
                </a:lnTo>
                <a:lnTo>
                  <a:pt x="529523" y="105075"/>
                </a:lnTo>
                <a:lnTo>
                  <a:pt x="519997" y="113127"/>
                </a:lnTo>
                <a:lnTo>
                  <a:pt x="506665" y="116143"/>
                </a:lnTo>
                <a:lnTo>
                  <a:pt x="532540" y="116143"/>
                </a:lnTo>
                <a:lnTo>
                  <a:pt x="536771" y="112874"/>
                </a:lnTo>
                <a:lnTo>
                  <a:pt x="544616" y="98130"/>
                </a:lnTo>
                <a:lnTo>
                  <a:pt x="547292" y="79840"/>
                </a:lnTo>
                <a:lnTo>
                  <a:pt x="544616" y="61565"/>
                </a:lnTo>
                <a:lnTo>
                  <a:pt x="536771" y="46823"/>
                </a:lnTo>
                <a:lnTo>
                  <a:pt x="532533" y="43548"/>
                </a:lnTo>
                <a:close/>
              </a:path>
              <a:path w="1120775" h="155575">
                <a:moveTo>
                  <a:pt x="390511" y="45014"/>
                </a:moveTo>
                <a:lnTo>
                  <a:pt x="380354" y="45014"/>
                </a:lnTo>
                <a:lnTo>
                  <a:pt x="380354" y="104541"/>
                </a:lnTo>
                <a:lnTo>
                  <a:pt x="381262" y="113612"/>
                </a:lnTo>
                <a:lnTo>
                  <a:pt x="384345" y="119417"/>
                </a:lnTo>
                <a:lnTo>
                  <a:pt x="390148" y="122502"/>
                </a:lnTo>
                <a:lnTo>
                  <a:pt x="399212" y="123409"/>
                </a:lnTo>
                <a:lnTo>
                  <a:pt x="407935" y="123409"/>
                </a:lnTo>
                <a:lnTo>
                  <a:pt x="407935" y="114687"/>
                </a:lnTo>
                <a:lnTo>
                  <a:pt x="391977" y="114687"/>
                </a:lnTo>
                <a:lnTo>
                  <a:pt x="390511" y="110321"/>
                </a:lnTo>
                <a:lnTo>
                  <a:pt x="390511" y="45014"/>
                </a:lnTo>
                <a:close/>
              </a:path>
              <a:path w="1120775" h="155575">
                <a:moveTo>
                  <a:pt x="407935" y="36281"/>
                </a:moveTo>
                <a:lnTo>
                  <a:pt x="365831" y="36281"/>
                </a:lnTo>
                <a:lnTo>
                  <a:pt x="365831" y="45014"/>
                </a:lnTo>
                <a:lnTo>
                  <a:pt x="407935" y="45014"/>
                </a:lnTo>
                <a:lnTo>
                  <a:pt x="407935" y="36281"/>
                </a:lnTo>
                <a:close/>
              </a:path>
              <a:path w="1120775" h="155575">
                <a:moveTo>
                  <a:pt x="390511" y="10167"/>
                </a:moveTo>
                <a:lnTo>
                  <a:pt x="380354" y="10167"/>
                </a:lnTo>
                <a:lnTo>
                  <a:pt x="380354" y="36281"/>
                </a:lnTo>
                <a:lnTo>
                  <a:pt x="390511" y="36281"/>
                </a:lnTo>
                <a:lnTo>
                  <a:pt x="390511" y="10167"/>
                </a:lnTo>
                <a:close/>
              </a:path>
              <a:path w="1120775" h="155575">
                <a:moveTo>
                  <a:pt x="329539" y="37747"/>
                </a:moveTo>
                <a:lnTo>
                  <a:pt x="319382" y="37747"/>
                </a:lnTo>
                <a:lnTo>
                  <a:pt x="319382" y="123409"/>
                </a:lnTo>
                <a:lnTo>
                  <a:pt x="330984" y="123409"/>
                </a:lnTo>
                <a:lnTo>
                  <a:pt x="330984" y="76950"/>
                </a:lnTo>
                <a:lnTo>
                  <a:pt x="333324" y="64632"/>
                </a:lnTo>
                <a:lnTo>
                  <a:pt x="337620" y="58082"/>
                </a:lnTo>
                <a:lnTo>
                  <a:pt x="329539" y="58082"/>
                </a:lnTo>
                <a:lnTo>
                  <a:pt x="329539" y="37747"/>
                </a:lnTo>
                <a:close/>
              </a:path>
              <a:path w="1120775" h="155575">
                <a:moveTo>
                  <a:pt x="362920" y="36281"/>
                </a:moveTo>
                <a:lnTo>
                  <a:pt x="351788" y="37644"/>
                </a:lnTo>
                <a:lnTo>
                  <a:pt x="342421" y="41731"/>
                </a:lnTo>
                <a:lnTo>
                  <a:pt x="334958" y="48544"/>
                </a:lnTo>
                <a:lnTo>
                  <a:pt x="329539" y="58082"/>
                </a:lnTo>
                <a:lnTo>
                  <a:pt x="337620" y="58082"/>
                </a:lnTo>
                <a:lnTo>
                  <a:pt x="339884" y="54629"/>
                </a:lnTo>
                <a:lnTo>
                  <a:pt x="349979" y="48163"/>
                </a:lnTo>
                <a:lnTo>
                  <a:pt x="362920" y="46459"/>
                </a:lnTo>
                <a:lnTo>
                  <a:pt x="362920" y="36281"/>
                </a:lnTo>
                <a:close/>
              </a:path>
              <a:path w="1120775" h="155575">
                <a:moveTo>
                  <a:pt x="295108" y="42103"/>
                </a:moveTo>
                <a:lnTo>
                  <a:pt x="265677" y="42103"/>
                </a:lnTo>
                <a:lnTo>
                  <a:pt x="274817" y="42785"/>
                </a:lnTo>
                <a:lnTo>
                  <a:pt x="282185" y="45372"/>
                </a:lnTo>
                <a:lnTo>
                  <a:pt x="287102" y="50682"/>
                </a:lnTo>
                <a:lnTo>
                  <a:pt x="288891" y="59526"/>
                </a:lnTo>
                <a:lnTo>
                  <a:pt x="288891" y="69683"/>
                </a:lnTo>
                <a:lnTo>
                  <a:pt x="284546" y="69683"/>
                </a:lnTo>
                <a:lnTo>
                  <a:pt x="275834" y="71128"/>
                </a:lnTo>
                <a:lnTo>
                  <a:pt x="258766" y="73197"/>
                </a:lnTo>
                <a:lnTo>
                  <a:pt x="243882" y="76762"/>
                </a:lnTo>
                <a:lnTo>
                  <a:pt x="233356" y="84410"/>
                </a:lnTo>
                <a:lnTo>
                  <a:pt x="229364" y="98729"/>
                </a:lnTo>
                <a:lnTo>
                  <a:pt x="231659" y="109932"/>
                </a:lnTo>
                <a:lnTo>
                  <a:pt x="237903" y="117599"/>
                </a:lnTo>
                <a:lnTo>
                  <a:pt x="247140" y="122002"/>
                </a:lnTo>
                <a:lnTo>
                  <a:pt x="258410" y="123409"/>
                </a:lnTo>
                <a:lnTo>
                  <a:pt x="269121" y="122318"/>
                </a:lnTo>
                <a:lnTo>
                  <a:pt x="277648" y="119048"/>
                </a:lnTo>
                <a:lnTo>
                  <a:pt x="279496" y="117588"/>
                </a:lnTo>
                <a:lnTo>
                  <a:pt x="258410" y="117588"/>
                </a:lnTo>
                <a:lnTo>
                  <a:pt x="251177" y="116294"/>
                </a:lnTo>
                <a:lnTo>
                  <a:pt x="245167" y="112687"/>
                </a:lnTo>
                <a:lnTo>
                  <a:pt x="241062" y="107180"/>
                </a:lnTo>
                <a:lnTo>
                  <a:pt x="239542" y="100185"/>
                </a:lnTo>
                <a:lnTo>
                  <a:pt x="243240" y="90060"/>
                </a:lnTo>
                <a:lnTo>
                  <a:pt x="252790" y="84566"/>
                </a:lnTo>
                <a:lnTo>
                  <a:pt x="265879" y="81795"/>
                </a:lnTo>
                <a:lnTo>
                  <a:pt x="280190" y="79840"/>
                </a:lnTo>
                <a:lnTo>
                  <a:pt x="283090" y="79840"/>
                </a:lnTo>
                <a:lnTo>
                  <a:pt x="287436" y="78395"/>
                </a:lnTo>
                <a:lnTo>
                  <a:pt x="288891" y="75484"/>
                </a:lnTo>
                <a:lnTo>
                  <a:pt x="301959" y="75484"/>
                </a:lnTo>
                <a:lnTo>
                  <a:pt x="301959" y="60992"/>
                </a:lnTo>
                <a:lnTo>
                  <a:pt x="299216" y="46873"/>
                </a:lnTo>
                <a:lnTo>
                  <a:pt x="295108" y="42103"/>
                </a:lnTo>
                <a:close/>
              </a:path>
              <a:path w="1120775" h="155575">
                <a:moveTo>
                  <a:pt x="301959" y="105986"/>
                </a:moveTo>
                <a:lnTo>
                  <a:pt x="290336" y="105986"/>
                </a:lnTo>
                <a:lnTo>
                  <a:pt x="290336" y="114687"/>
                </a:lnTo>
                <a:lnTo>
                  <a:pt x="291792" y="120498"/>
                </a:lnTo>
                <a:lnTo>
                  <a:pt x="310671" y="120498"/>
                </a:lnTo>
                <a:lnTo>
                  <a:pt x="310671" y="113232"/>
                </a:lnTo>
                <a:lnTo>
                  <a:pt x="303404" y="113232"/>
                </a:lnTo>
                <a:lnTo>
                  <a:pt x="301963" y="110329"/>
                </a:lnTo>
                <a:lnTo>
                  <a:pt x="301959" y="105986"/>
                </a:lnTo>
                <a:close/>
              </a:path>
              <a:path w="1120775" h="155575">
                <a:moveTo>
                  <a:pt x="301959" y="75484"/>
                </a:moveTo>
                <a:lnTo>
                  <a:pt x="288891" y="75484"/>
                </a:lnTo>
                <a:lnTo>
                  <a:pt x="288882" y="90060"/>
                </a:lnTo>
                <a:lnTo>
                  <a:pt x="286376" y="101667"/>
                </a:lnTo>
                <a:lnTo>
                  <a:pt x="279643" y="110329"/>
                </a:lnTo>
                <a:lnTo>
                  <a:pt x="269914" y="115727"/>
                </a:lnTo>
                <a:lnTo>
                  <a:pt x="258410" y="117588"/>
                </a:lnTo>
                <a:lnTo>
                  <a:pt x="279496" y="117588"/>
                </a:lnTo>
                <a:lnTo>
                  <a:pt x="284538" y="113603"/>
                </a:lnTo>
                <a:lnTo>
                  <a:pt x="290336" y="105986"/>
                </a:lnTo>
                <a:lnTo>
                  <a:pt x="301959" y="105986"/>
                </a:lnTo>
                <a:lnTo>
                  <a:pt x="301959" y="75484"/>
                </a:lnTo>
                <a:close/>
              </a:path>
              <a:path w="1120775" h="155575">
                <a:moveTo>
                  <a:pt x="270033" y="33391"/>
                </a:moveTo>
                <a:lnTo>
                  <a:pt x="256213" y="35070"/>
                </a:lnTo>
                <a:lnTo>
                  <a:pt x="245526" y="40289"/>
                </a:lnTo>
                <a:lnTo>
                  <a:pt x="238381" y="49320"/>
                </a:lnTo>
                <a:lnTo>
                  <a:pt x="235186" y="62437"/>
                </a:lnTo>
                <a:lnTo>
                  <a:pt x="242453" y="62437"/>
                </a:lnTo>
                <a:lnTo>
                  <a:pt x="244241" y="53129"/>
                </a:lnTo>
                <a:lnTo>
                  <a:pt x="249157" y="46820"/>
                </a:lnTo>
                <a:lnTo>
                  <a:pt x="256527" y="43236"/>
                </a:lnTo>
                <a:lnTo>
                  <a:pt x="265677" y="42103"/>
                </a:lnTo>
                <a:lnTo>
                  <a:pt x="295108" y="42103"/>
                </a:lnTo>
                <a:lnTo>
                  <a:pt x="291984" y="38475"/>
                </a:lnTo>
                <a:lnTo>
                  <a:pt x="281758" y="34435"/>
                </a:lnTo>
                <a:lnTo>
                  <a:pt x="270033" y="33391"/>
                </a:lnTo>
                <a:close/>
              </a:path>
              <a:path w="1120775" h="155575">
                <a:moveTo>
                  <a:pt x="146613" y="36281"/>
                </a:moveTo>
                <a:lnTo>
                  <a:pt x="136477" y="36281"/>
                </a:lnTo>
                <a:lnTo>
                  <a:pt x="136477" y="155346"/>
                </a:lnTo>
                <a:lnTo>
                  <a:pt x="146613" y="155346"/>
                </a:lnTo>
                <a:lnTo>
                  <a:pt x="146613" y="107420"/>
                </a:lnTo>
                <a:lnTo>
                  <a:pt x="156958" y="107420"/>
                </a:lnTo>
                <a:lnTo>
                  <a:pt x="153699" y="104529"/>
                </a:lnTo>
                <a:lnTo>
                  <a:pt x="148317" y="92867"/>
                </a:lnTo>
                <a:lnTo>
                  <a:pt x="146613" y="79840"/>
                </a:lnTo>
                <a:lnTo>
                  <a:pt x="148111" y="65600"/>
                </a:lnTo>
                <a:lnTo>
                  <a:pt x="153149" y="54076"/>
                </a:lnTo>
                <a:lnTo>
                  <a:pt x="155336" y="52281"/>
                </a:lnTo>
                <a:lnTo>
                  <a:pt x="146613" y="52281"/>
                </a:lnTo>
                <a:lnTo>
                  <a:pt x="146613" y="36281"/>
                </a:lnTo>
                <a:close/>
              </a:path>
              <a:path w="1120775" h="155575">
                <a:moveTo>
                  <a:pt x="156958" y="107420"/>
                </a:moveTo>
                <a:lnTo>
                  <a:pt x="146613" y="107420"/>
                </a:lnTo>
                <a:lnTo>
                  <a:pt x="151389" y="115887"/>
                </a:lnTo>
                <a:lnTo>
                  <a:pt x="158607" y="121764"/>
                </a:lnTo>
                <a:lnTo>
                  <a:pt x="167451" y="125189"/>
                </a:lnTo>
                <a:lnTo>
                  <a:pt x="177104" y="126299"/>
                </a:lnTo>
                <a:lnTo>
                  <a:pt x="194260" y="122514"/>
                </a:lnTo>
                <a:lnTo>
                  <a:pt x="201926" y="116143"/>
                </a:lnTo>
                <a:lnTo>
                  <a:pt x="177104" y="116143"/>
                </a:lnTo>
                <a:lnTo>
                  <a:pt x="163160" y="112922"/>
                </a:lnTo>
                <a:lnTo>
                  <a:pt x="156958" y="107420"/>
                </a:lnTo>
                <a:close/>
              </a:path>
              <a:path w="1120775" h="155575">
                <a:moveTo>
                  <a:pt x="201920" y="43548"/>
                </a:moveTo>
                <a:lnTo>
                  <a:pt x="177104" y="43548"/>
                </a:lnTo>
                <a:lnTo>
                  <a:pt x="190223" y="46771"/>
                </a:lnTo>
                <a:lnTo>
                  <a:pt x="199258" y="55168"/>
                </a:lnTo>
                <a:lnTo>
                  <a:pt x="204480" y="66828"/>
                </a:lnTo>
                <a:lnTo>
                  <a:pt x="206161" y="79840"/>
                </a:lnTo>
                <a:lnTo>
                  <a:pt x="204480" y="92867"/>
                </a:lnTo>
                <a:lnTo>
                  <a:pt x="199258" y="104529"/>
                </a:lnTo>
                <a:lnTo>
                  <a:pt x="190223" y="112922"/>
                </a:lnTo>
                <a:lnTo>
                  <a:pt x="177104" y="116143"/>
                </a:lnTo>
                <a:lnTo>
                  <a:pt x="201926" y="116143"/>
                </a:lnTo>
                <a:lnTo>
                  <a:pt x="206510" y="112332"/>
                </a:lnTo>
                <a:lnTo>
                  <a:pt x="213858" y="97520"/>
                </a:lnTo>
                <a:lnTo>
                  <a:pt x="216307" y="79840"/>
                </a:lnTo>
                <a:lnTo>
                  <a:pt x="213858" y="62175"/>
                </a:lnTo>
                <a:lnTo>
                  <a:pt x="206510" y="47365"/>
                </a:lnTo>
                <a:lnTo>
                  <a:pt x="201920" y="43548"/>
                </a:lnTo>
                <a:close/>
              </a:path>
              <a:path w="1120775" h="155575">
                <a:moveTo>
                  <a:pt x="177104" y="33391"/>
                </a:moveTo>
                <a:lnTo>
                  <a:pt x="166842" y="34705"/>
                </a:lnTo>
                <a:lnTo>
                  <a:pt x="158065" y="38470"/>
                </a:lnTo>
                <a:lnTo>
                  <a:pt x="151186" y="44417"/>
                </a:lnTo>
                <a:lnTo>
                  <a:pt x="146613" y="52281"/>
                </a:lnTo>
                <a:lnTo>
                  <a:pt x="155336" y="52281"/>
                </a:lnTo>
                <a:lnTo>
                  <a:pt x="162542" y="46362"/>
                </a:lnTo>
                <a:lnTo>
                  <a:pt x="177104" y="43548"/>
                </a:lnTo>
                <a:lnTo>
                  <a:pt x="201920" y="43548"/>
                </a:lnTo>
                <a:lnTo>
                  <a:pt x="194260" y="37180"/>
                </a:lnTo>
                <a:lnTo>
                  <a:pt x="177104" y="33391"/>
                </a:lnTo>
                <a:close/>
              </a:path>
              <a:path w="1120775" h="155575">
                <a:moveTo>
                  <a:pt x="65743" y="42103"/>
                </a:moveTo>
                <a:lnTo>
                  <a:pt x="36292" y="42103"/>
                </a:lnTo>
                <a:lnTo>
                  <a:pt x="45439" y="42785"/>
                </a:lnTo>
                <a:lnTo>
                  <a:pt x="52813" y="45372"/>
                </a:lnTo>
                <a:lnTo>
                  <a:pt x="57735" y="50682"/>
                </a:lnTo>
                <a:lnTo>
                  <a:pt x="59526" y="59526"/>
                </a:lnTo>
                <a:lnTo>
                  <a:pt x="59526" y="69683"/>
                </a:lnTo>
                <a:lnTo>
                  <a:pt x="55171" y="69683"/>
                </a:lnTo>
                <a:lnTo>
                  <a:pt x="46459" y="71128"/>
                </a:lnTo>
                <a:lnTo>
                  <a:pt x="29402" y="73197"/>
                </a:lnTo>
                <a:lnTo>
                  <a:pt x="14520" y="76762"/>
                </a:lnTo>
                <a:lnTo>
                  <a:pt x="3993" y="84410"/>
                </a:lnTo>
                <a:lnTo>
                  <a:pt x="0" y="98729"/>
                </a:lnTo>
                <a:lnTo>
                  <a:pt x="2292" y="109932"/>
                </a:lnTo>
                <a:lnTo>
                  <a:pt x="8533" y="117599"/>
                </a:lnTo>
                <a:lnTo>
                  <a:pt x="17766" y="122002"/>
                </a:lnTo>
                <a:lnTo>
                  <a:pt x="29035" y="123409"/>
                </a:lnTo>
                <a:lnTo>
                  <a:pt x="39748" y="122318"/>
                </a:lnTo>
                <a:lnTo>
                  <a:pt x="48281" y="119048"/>
                </a:lnTo>
                <a:lnTo>
                  <a:pt x="50131" y="117588"/>
                </a:lnTo>
                <a:lnTo>
                  <a:pt x="27590" y="117588"/>
                </a:lnTo>
                <a:lnTo>
                  <a:pt x="20356" y="116294"/>
                </a:lnTo>
                <a:lnTo>
                  <a:pt x="14342" y="112687"/>
                </a:lnTo>
                <a:lnTo>
                  <a:pt x="10233" y="107180"/>
                </a:lnTo>
                <a:lnTo>
                  <a:pt x="8711" y="100185"/>
                </a:lnTo>
                <a:lnTo>
                  <a:pt x="12408" y="90060"/>
                </a:lnTo>
                <a:lnTo>
                  <a:pt x="21957" y="84566"/>
                </a:lnTo>
                <a:lnTo>
                  <a:pt x="35048" y="81795"/>
                </a:lnTo>
                <a:lnTo>
                  <a:pt x="49370" y="79840"/>
                </a:lnTo>
                <a:lnTo>
                  <a:pt x="52281" y="79840"/>
                </a:lnTo>
                <a:lnTo>
                  <a:pt x="56637" y="78395"/>
                </a:lnTo>
                <a:lnTo>
                  <a:pt x="58082" y="75484"/>
                </a:lnTo>
                <a:lnTo>
                  <a:pt x="72594" y="75484"/>
                </a:lnTo>
                <a:lnTo>
                  <a:pt x="72594" y="60992"/>
                </a:lnTo>
                <a:lnTo>
                  <a:pt x="69851" y="46873"/>
                </a:lnTo>
                <a:lnTo>
                  <a:pt x="65743" y="42103"/>
                </a:lnTo>
                <a:close/>
              </a:path>
              <a:path w="1120775" h="155575">
                <a:moveTo>
                  <a:pt x="72594" y="105986"/>
                </a:moveTo>
                <a:lnTo>
                  <a:pt x="60992" y="105986"/>
                </a:lnTo>
                <a:lnTo>
                  <a:pt x="60992" y="114687"/>
                </a:lnTo>
                <a:lnTo>
                  <a:pt x="62437" y="120498"/>
                </a:lnTo>
                <a:lnTo>
                  <a:pt x="81306" y="120498"/>
                </a:lnTo>
                <a:lnTo>
                  <a:pt x="81306" y="113232"/>
                </a:lnTo>
                <a:lnTo>
                  <a:pt x="74039" y="113232"/>
                </a:lnTo>
                <a:lnTo>
                  <a:pt x="72598" y="110329"/>
                </a:lnTo>
                <a:lnTo>
                  <a:pt x="72594" y="105986"/>
                </a:lnTo>
                <a:close/>
              </a:path>
              <a:path w="1120775" h="155575">
                <a:moveTo>
                  <a:pt x="72594" y="75484"/>
                </a:moveTo>
                <a:lnTo>
                  <a:pt x="58082" y="75484"/>
                </a:lnTo>
                <a:lnTo>
                  <a:pt x="58072" y="90060"/>
                </a:lnTo>
                <a:lnTo>
                  <a:pt x="55561" y="101667"/>
                </a:lnTo>
                <a:lnTo>
                  <a:pt x="48820" y="110329"/>
                </a:lnTo>
                <a:lnTo>
                  <a:pt x="39087" y="115727"/>
                </a:lnTo>
                <a:lnTo>
                  <a:pt x="27590" y="117588"/>
                </a:lnTo>
                <a:lnTo>
                  <a:pt x="50131" y="117588"/>
                </a:lnTo>
                <a:lnTo>
                  <a:pt x="55180" y="113603"/>
                </a:lnTo>
                <a:lnTo>
                  <a:pt x="60992" y="105986"/>
                </a:lnTo>
                <a:lnTo>
                  <a:pt x="72594" y="105986"/>
                </a:lnTo>
                <a:lnTo>
                  <a:pt x="72594" y="75484"/>
                </a:lnTo>
                <a:close/>
              </a:path>
              <a:path w="1120775" h="155575">
                <a:moveTo>
                  <a:pt x="40658" y="33391"/>
                </a:moveTo>
                <a:lnTo>
                  <a:pt x="26844" y="35070"/>
                </a:lnTo>
                <a:lnTo>
                  <a:pt x="16160" y="40289"/>
                </a:lnTo>
                <a:lnTo>
                  <a:pt x="9016" y="49320"/>
                </a:lnTo>
                <a:lnTo>
                  <a:pt x="5821" y="62437"/>
                </a:lnTo>
                <a:lnTo>
                  <a:pt x="13078" y="62437"/>
                </a:lnTo>
                <a:lnTo>
                  <a:pt x="14869" y="53129"/>
                </a:lnTo>
                <a:lnTo>
                  <a:pt x="19788" y="46820"/>
                </a:lnTo>
                <a:lnTo>
                  <a:pt x="27156" y="43236"/>
                </a:lnTo>
                <a:lnTo>
                  <a:pt x="36292" y="42103"/>
                </a:lnTo>
                <a:lnTo>
                  <a:pt x="65743" y="42103"/>
                </a:lnTo>
                <a:lnTo>
                  <a:pt x="62618" y="38475"/>
                </a:lnTo>
                <a:lnTo>
                  <a:pt x="52389" y="34435"/>
                </a:lnTo>
                <a:lnTo>
                  <a:pt x="40658" y="33391"/>
                </a:lnTo>
                <a:close/>
              </a:path>
            </a:pathLst>
          </a:custGeom>
          <a:solidFill>
            <a:srgbClr val="FFFFFF"/>
          </a:solidFill>
        </p:spPr>
        <p:txBody>
          <a:bodyPr wrap="square" lIns="0" tIns="0" rIns="0" bIns="0" rtlCol="0"/>
          <a:lstStyle/>
          <a:p>
            <a:pPr algn="l" defTabSz="685800" fontAlgn="auto">
              <a:spcBef>
                <a:spcPts val="0"/>
              </a:spcBef>
              <a:spcAft>
                <a:spcPts val="0"/>
              </a:spcAft>
            </a:pPr>
            <a:endParaRPr sz="819" dirty="0">
              <a:solidFill>
                <a:prstClr val="black"/>
              </a:solidFill>
              <a:latin typeface="Calibri" panose="020F0502020204030204"/>
              <a:ea typeface="+mn-ea"/>
            </a:endParaRPr>
          </a:p>
        </p:txBody>
      </p:sp>
      <p:sp>
        <p:nvSpPr>
          <p:cNvPr id="6" name="object 6"/>
          <p:cNvSpPr/>
          <p:nvPr/>
        </p:nvSpPr>
        <p:spPr>
          <a:xfrm>
            <a:off x="238486" y="238475"/>
            <a:ext cx="306979" cy="250619"/>
          </a:xfrm>
          <a:prstGeom prst="rect">
            <a:avLst/>
          </a:prstGeom>
          <a:blipFill>
            <a:blip r:embed="rId3" cstate="print"/>
            <a:stretch>
              <a:fillRect/>
            </a:stretch>
          </a:blipFill>
        </p:spPr>
        <p:txBody>
          <a:bodyPr wrap="square" lIns="0" tIns="0" rIns="0" bIns="0" rtlCol="0"/>
          <a:lstStyle/>
          <a:p>
            <a:pPr algn="l" defTabSz="685800" fontAlgn="auto">
              <a:spcBef>
                <a:spcPts val="0"/>
              </a:spcBef>
              <a:spcAft>
                <a:spcPts val="0"/>
              </a:spcAft>
            </a:pPr>
            <a:endParaRPr sz="819" dirty="0">
              <a:solidFill>
                <a:prstClr val="black"/>
              </a:solidFill>
              <a:latin typeface="Calibri" panose="020F0502020204030204"/>
              <a:ea typeface="+mn-ea"/>
            </a:endParaRPr>
          </a:p>
        </p:txBody>
      </p:sp>
      <p:sp>
        <p:nvSpPr>
          <p:cNvPr id="7" name="object 7"/>
          <p:cNvSpPr/>
          <p:nvPr/>
        </p:nvSpPr>
        <p:spPr>
          <a:xfrm>
            <a:off x="567911" y="238108"/>
            <a:ext cx="0" cy="251255"/>
          </a:xfrm>
          <a:custGeom>
            <a:avLst/>
            <a:gdLst/>
            <a:ahLst/>
            <a:cxnLst/>
            <a:rect l="l" t="t" r="r" b="b"/>
            <a:pathLst>
              <a:path h="552450">
                <a:moveTo>
                  <a:pt x="0" y="0"/>
                </a:moveTo>
                <a:lnTo>
                  <a:pt x="0" y="551868"/>
                </a:lnTo>
              </a:path>
            </a:pathLst>
          </a:custGeom>
          <a:ln w="32470">
            <a:solidFill>
              <a:srgbClr val="FFFFFF"/>
            </a:solidFill>
          </a:ln>
        </p:spPr>
        <p:txBody>
          <a:bodyPr wrap="square" lIns="0" tIns="0" rIns="0" bIns="0" rtlCol="0"/>
          <a:lstStyle/>
          <a:p>
            <a:pPr algn="l" defTabSz="685800" fontAlgn="auto">
              <a:spcBef>
                <a:spcPts val="0"/>
              </a:spcBef>
              <a:spcAft>
                <a:spcPts val="0"/>
              </a:spcAft>
            </a:pPr>
            <a:endParaRPr sz="819" dirty="0">
              <a:solidFill>
                <a:prstClr val="black"/>
              </a:solidFill>
              <a:latin typeface="Calibri" panose="020F0502020204030204"/>
              <a:ea typeface="+mn-ea"/>
            </a:endParaRPr>
          </a:p>
        </p:txBody>
      </p:sp>
      <p:sp>
        <p:nvSpPr>
          <p:cNvPr id="9" name="object 9"/>
          <p:cNvSpPr/>
          <p:nvPr/>
        </p:nvSpPr>
        <p:spPr>
          <a:xfrm>
            <a:off x="238429" y="4781215"/>
            <a:ext cx="8667419" cy="0"/>
          </a:xfrm>
          <a:custGeom>
            <a:avLst/>
            <a:gdLst/>
            <a:ahLst/>
            <a:cxnLst/>
            <a:rect l="l" t="t" r="r" b="b"/>
            <a:pathLst>
              <a:path w="19057620">
                <a:moveTo>
                  <a:pt x="0" y="0"/>
                </a:moveTo>
                <a:lnTo>
                  <a:pt x="19057011" y="0"/>
                </a:lnTo>
              </a:path>
            </a:pathLst>
          </a:custGeom>
          <a:ln w="41883">
            <a:solidFill>
              <a:srgbClr val="FFFFFF"/>
            </a:solidFill>
          </a:ln>
        </p:spPr>
        <p:txBody>
          <a:bodyPr wrap="square" lIns="0" tIns="0" rIns="0" bIns="0" rtlCol="0"/>
          <a:lstStyle/>
          <a:p>
            <a:pPr algn="l" defTabSz="685800" fontAlgn="auto">
              <a:spcBef>
                <a:spcPts val="0"/>
              </a:spcBef>
              <a:spcAft>
                <a:spcPts val="0"/>
              </a:spcAft>
            </a:pPr>
            <a:endParaRPr sz="819" dirty="0">
              <a:solidFill>
                <a:prstClr val="black"/>
              </a:solidFill>
              <a:latin typeface="Calibri" panose="020F0502020204030204"/>
              <a:ea typeface="+mn-ea"/>
            </a:endParaRPr>
          </a:p>
        </p:txBody>
      </p:sp>
      <p:sp>
        <p:nvSpPr>
          <p:cNvPr id="11" name="Rectangle 10">
            <a:extLst>
              <a:ext uri="{FF2B5EF4-FFF2-40B4-BE49-F238E27FC236}">
                <a16:creationId xmlns:a16="http://schemas.microsoft.com/office/drawing/2014/main" id="{2B2C30F6-AEE7-4357-92DE-4A342FF9D01A}"/>
              </a:ext>
            </a:extLst>
          </p:cNvPr>
          <p:cNvSpPr/>
          <p:nvPr/>
        </p:nvSpPr>
        <p:spPr>
          <a:xfrm>
            <a:off x="184080" y="4859034"/>
            <a:ext cx="8707192" cy="193771"/>
          </a:xfrm>
          <a:prstGeom prst="rect">
            <a:avLst/>
          </a:prstGeom>
        </p:spPr>
        <p:txBody>
          <a:bodyPr wrap="none">
            <a:spAutoFit/>
          </a:bodyPr>
          <a:lstStyle/>
          <a:p>
            <a:pPr marL="5776" algn="l" defTabSz="685800" fontAlgn="auto">
              <a:spcBef>
                <a:spcPts val="1362"/>
              </a:spcBef>
              <a:spcAft>
                <a:spcPts val="0"/>
              </a:spcAft>
            </a:pPr>
            <a:r>
              <a:rPr lang="en-GB" sz="659" dirty="0">
                <a:solidFill>
                  <a:prstClr val="white"/>
                </a:solidFill>
                <a:latin typeface="Arial" panose="020B0604020202020204" pitchFamily="34" charset="0"/>
                <a:ea typeface="+mn-ea"/>
                <a:cs typeface="Arial" panose="020B0604020202020204" pitchFamily="34" charset="0"/>
              </a:rPr>
              <a:t>This information is exempt under the freedom of Information Act 2000(FOIA) and may be exempt under other UK information legislation. Refer any FOIA queries to </a:t>
            </a:r>
            <a:r>
              <a:rPr lang="en-GB" sz="659" u="sng" dirty="0">
                <a:solidFill>
                  <a:prstClr val="white"/>
                </a:solidFill>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ncscinfoleg@ncsc.gov.uk</a:t>
            </a:r>
            <a:r>
              <a:rPr lang="en-GB" sz="659" dirty="0">
                <a:solidFill>
                  <a:prstClr val="white"/>
                </a:solidFill>
                <a:latin typeface="Arial" panose="020B0604020202020204" pitchFamily="34" charset="0"/>
                <a:ea typeface="+mn-ea"/>
                <a:cs typeface="Arial" panose="020B0604020202020204" pitchFamily="34" charset="0"/>
              </a:rPr>
              <a:t>.  All material is UK Crown copyright ©.</a:t>
            </a:r>
          </a:p>
        </p:txBody>
      </p:sp>
      <p:sp>
        <p:nvSpPr>
          <p:cNvPr id="18" name="Title 13">
            <a:extLst>
              <a:ext uri="{FF2B5EF4-FFF2-40B4-BE49-F238E27FC236}">
                <a16:creationId xmlns:a16="http://schemas.microsoft.com/office/drawing/2014/main" id="{AB74646C-DF17-4798-8129-210B495ABCD7}"/>
              </a:ext>
            </a:extLst>
          </p:cNvPr>
          <p:cNvSpPr>
            <a:spLocks noGrp="1"/>
          </p:cNvSpPr>
          <p:nvPr>
            <p:ph type="title"/>
          </p:nvPr>
        </p:nvSpPr>
        <p:spPr>
          <a:xfrm>
            <a:off x="232426" y="246615"/>
            <a:ext cx="8679149" cy="377938"/>
          </a:xfrm>
        </p:spPr>
        <p:txBody>
          <a:bodyPr/>
          <a:lstStyle/>
          <a:p>
            <a:pPr algn="r"/>
            <a:r>
              <a:rPr lang="en-GB" sz="2456" dirty="0">
                <a:solidFill>
                  <a:schemeClr val="bg1"/>
                </a:solidFill>
                <a:latin typeface="Arial" panose="020B0604020202020204" pitchFamily="34" charset="0"/>
                <a:cs typeface="Arial" panose="020B0604020202020204" pitchFamily="34" charset="0"/>
              </a:rPr>
              <a:t>Themes &amp; Scenarios</a:t>
            </a:r>
            <a:endParaRPr lang="en-GB" dirty="0">
              <a:solidFill>
                <a:schemeClr val="bg1"/>
              </a:solidFill>
            </a:endParaRPr>
          </a:p>
        </p:txBody>
      </p:sp>
      <p:sp>
        <p:nvSpPr>
          <p:cNvPr id="20" name="TextBox 7">
            <a:extLst>
              <a:ext uri="{FF2B5EF4-FFF2-40B4-BE49-F238E27FC236}">
                <a16:creationId xmlns:a16="http://schemas.microsoft.com/office/drawing/2014/main" id="{C208443C-2826-4D67-AA56-07E7C3416297}"/>
              </a:ext>
            </a:extLst>
          </p:cNvPr>
          <p:cNvSpPr txBox="1"/>
          <p:nvPr/>
        </p:nvSpPr>
        <p:spPr>
          <a:xfrm>
            <a:off x="191802" y="1373374"/>
            <a:ext cx="3516433" cy="3304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0793" rIns="20793">
            <a:spAutoFit/>
          </a:bodyPr>
          <a:lstStyle>
            <a:lvl1pPr marL="342900" indent="-342900" defTabSz="822960">
              <a:lnSpc>
                <a:spcPct val="85000"/>
              </a:lnSpc>
              <a:buSzPct val="100000"/>
              <a:buFont typeface="Arial"/>
              <a:buChar char="•"/>
              <a:defRPr sz="2400">
                <a:solidFill>
                  <a:srgbClr val="002060"/>
                </a:solidFill>
              </a:defRPr>
            </a:lvl1pPr>
          </a:lstStyle>
          <a:p>
            <a:pPr marL="257175" indent="-257175" algn="l" defTabSz="617220" fontAlgn="auto">
              <a:spcBef>
                <a:spcPts val="0"/>
              </a:spcBef>
              <a:spcAft>
                <a:spcPts val="0"/>
              </a:spcAft>
            </a:pPr>
            <a:r>
              <a:rPr sz="1820" dirty="0">
                <a:solidFill>
                  <a:prstClr val="white"/>
                </a:solidFill>
                <a:latin typeface="Arial" panose="020B0604020202020204" pitchFamily="34" charset="0"/>
                <a:ea typeface="+mn-ea"/>
                <a:cs typeface="Arial" panose="020B0604020202020204" pitchFamily="34" charset="0"/>
              </a:rPr>
              <a:t>Preventing malware damage</a:t>
            </a:r>
          </a:p>
        </p:txBody>
      </p:sp>
      <p:sp>
        <p:nvSpPr>
          <p:cNvPr id="21" name="TextBox 15">
            <a:extLst>
              <a:ext uri="{FF2B5EF4-FFF2-40B4-BE49-F238E27FC236}">
                <a16:creationId xmlns:a16="http://schemas.microsoft.com/office/drawing/2014/main" id="{61630805-DA85-4B0B-BCD0-0E4626DFCA61}"/>
              </a:ext>
            </a:extLst>
          </p:cNvPr>
          <p:cNvSpPr txBox="1"/>
          <p:nvPr/>
        </p:nvSpPr>
        <p:spPr>
          <a:xfrm>
            <a:off x="191802" y="1732885"/>
            <a:ext cx="3579703" cy="3304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0793" rIns="20793">
            <a:spAutoFit/>
          </a:bodyPr>
          <a:lstStyle>
            <a:lvl1pPr marL="342900" indent="-342900" defTabSz="822960">
              <a:lnSpc>
                <a:spcPct val="85000"/>
              </a:lnSpc>
              <a:buSzPct val="100000"/>
              <a:buFont typeface="Arial"/>
              <a:buChar char="•"/>
              <a:defRPr sz="2400">
                <a:solidFill>
                  <a:srgbClr val="002060"/>
                </a:solidFill>
              </a:defRPr>
            </a:lvl1pPr>
          </a:lstStyle>
          <a:p>
            <a:pPr marL="257175" indent="-257175" algn="l" defTabSz="617220" fontAlgn="auto">
              <a:spcBef>
                <a:spcPts val="0"/>
              </a:spcBef>
              <a:spcAft>
                <a:spcPts val="0"/>
              </a:spcAft>
            </a:pPr>
            <a:r>
              <a:rPr sz="1820" dirty="0">
                <a:solidFill>
                  <a:prstClr val="white"/>
                </a:solidFill>
                <a:latin typeface="Arial" panose="020B0604020202020204" pitchFamily="34" charset="0"/>
                <a:ea typeface="+mn-ea"/>
                <a:cs typeface="Arial" panose="020B0604020202020204" pitchFamily="34" charset="0"/>
              </a:rPr>
              <a:t>Backing up your data</a:t>
            </a:r>
          </a:p>
        </p:txBody>
      </p:sp>
      <p:sp>
        <p:nvSpPr>
          <p:cNvPr id="22" name="TextBox 16">
            <a:extLst>
              <a:ext uri="{FF2B5EF4-FFF2-40B4-BE49-F238E27FC236}">
                <a16:creationId xmlns:a16="http://schemas.microsoft.com/office/drawing/2014/main" id="{7FDCF734-E034-4FDD-9F37-18EEEEBCA866}"/>
              </a:ext>
            </a:extLst>
          </p:cNvPr>
          <p:cNvSpPr txBox="1"/>
          <p:nvPr/>
        </p:nvSpPr>
        <p:spPr>
          <a:xfrm>
            <a:off x="191802" y="2090602"/>
            <a:ext cx="3871472" cy="3304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0793" rIns="20793">
            <a:spAutoFit/>
          </a:bodyPr>
          <a:lstStyle>
            <a:lvl1pPr marL="342900" indent="-342900" defTabSz="822960">
              <a:lnSpc>
                <a:spcPct val="85000"/>
              </a:lnSpc>
              <a:buSzPct val="100000"/>
              <a:buFont typeface="Arial"/>
              <a:buChar char="•"/>
              <a:defRPr sz="2400">
                <a:solidFill>
                  <a:srgbClr val="002060"/>
                </a:solidFill>
              </a:defRPr>
            </a:lvl1pPr>
          </a:lstStyle>
          <a:p>
            <a:pPr marL="257175" indent="-257175" algn="l" defTabSz="617220" fontAlgn="auto">
              <a:spcBef>
                <a:spcPts val="0"/>
              </a:spcBef>
              <a:spcAft>
                <a:spcPts val="0"/>
              </a:spcAft>
            </a:pPr>
            <a:r>
              <a:rPr sz="1820" dirty="0">
                <a:solidFill>
                  <a:prstClr val="white"/>
                </a:solidFill>
                <a:latin typeface="Arial" panose="020B0604020202020204" pitchFamily="34" charset="0"/>
                <a:ea typeface="+mn-ea"/>
                <a:cs typeface="Arial" panose="020B0604020202020204" pitchFamily="34" charset="0"/>
              </a:rPr>
              <a:t>Avoiding phishing attacks</a:t>
            </a:r>
          </a:p>
        </p:txBody>
      </p:sp>
      <p:sp>
        <p:nvSpPr>
          <p:cNvPr id="23" name="TextBox 17">
            <a:extLst>
              <a:ext uri="{FF2B5EF4-FFF2-40B4-BE49-F238E27FC236}">
                <a16:creationId xmlns:a16="http://schemas.microsoft.com/office/drawing/2014/main" id="{C9DED4E0-9F09-4992-86E5-2710E2A8E2F6}"/>
              </a:ext>
            </a:extLst>
          </p:cNvPr>
          <p:cNvSpPr txBox="1"/>
          <p:nvPr/>
        </p:nvSpPr>
        <p:spPr>
          <a:xfrm>
            <a:off x="191802" y="2430836"/>
            <a:ext cx="4406399" cy="3304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0793" rIns="20793">
            <a:spAutoFit/>
          </a:bodyPr>
          <a:lstStyle/>
          <a:p>
            <a:pPr marL="155951" indent="-155951" algn="l" defTabSz="374282" fontAlgn="auto">
              <a:lnSpc>
                <a:spcPct val="85000"/>
              </a:lnSpc>
              <a:spcBef>
                <a:spcPts val="0"/>
              </a:spcBef>
              <a:spcAft>
                <a:spcPts val="0"/>
              </a:spcAft>
              <a:buSzPct val="100000"/>
              <a:buFont typeface="Arial"/>
              <a:buChar char="•"/>
              <a:defRPr sz="2400">
                <a:solidFill>
                  <a:srgbClr val="002060"/>
                </a:solidFill>
              </a:defRPr>
            </a:pPr>
            <a:r>
              <a:rPr sz="1820" dirty="0">
                <a:solidFill>
                  <a:prstClr val="white"/>
                </a:solidFill>
                <a:latin typeface="Arial" panose="020B0604020202020204" pitchFamily="34" charset="0"/>
                <a:ea typeface="+mn-ea"/>
                <a:cs typeface="Arial" panose="020B0604020202020204" pitchFamily="34" charset="0"/>
              </a:rPr>
              <a:t>Using passwords to protect your data</a:t>
            </a:r>
          </a:p>
        </p:txBody>
      </p:sp>
      <p:sp>
        <p:nvSpPr>
          <p:cNvPr id="24" name="TextBox 18">
            <a:extLst>
              <a:ext uri="{FF2B5EF4-FFF2-40B4-BE49-F238E27FC236}">
                <a16:creationId xmlns:a16="http://schemas.microsoft.com/office/drawing/2014/main" id="{4D47ECE1-9DCC-4FE8-AB6F-FBF52FCF1E5C}"/>
              </a:ext>
            </a:extLst>
          </p:cNvPr>
          <p:cNvSpPr txBox="1"/>
          <p:nvPr/>
        </p:nvSpPr>
        <p:spPr>
          <a:xfrm>
            <a:off x="184080" y="2772796"/>
            <a:ext cx="4102683" cy="5684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0793" rIns="20793" anchor="t">
            <a:spAutoFit/>
          </a:bodyPr>
          <a:lstStyle>
            <a:lvl1pPr marL="342900" indent="-342900" defTabSz="822960">
              <a:lnSpc>
                <a:spcPct val="85000"/>
              </a:lnSpc>
              <a:buSzPct val="100000"/>
              <a:buFont typeface="Arial"/>
              <a:buChar char="•"/>
              <a:defRPr sz="2400">
                <a:solidFill>
                  <a:srgbClr val="002060"/>
                </a:solidFill>
              </a:defRPr>
            </a:lvl1pPr>
          </a:lstStyle>
          <a:p>
            <a:pPr marL="257175" indent="-257175" algn="l" defTabSz="617220" fontAlgn="auto">
              <a:spcBef>
                <a:spcPts val="0"/>
              </a:spcBef>
              <a:spcAft>
                <a:spcPts val="0"/>
              </a:spcAft>
            </a:pPr>
            <a:r>
              <a:rPr sz="1820" dirty="0">
                <a:solidFill>
                  <a:prstClr val="white"/>
                </a:solidFill>
                <a:latin typeface="Arial" panose="020B0604020202020204" pitchFamily="34" charset="0"/>
                <a:ea typeface="+mn-ea"/>
                <a:cs typeface="Arial" panose="020B0604020202020204" pitchFamily="34" charset="0"/>
              </a:rPr>
              <a:t>Keeping your </a:t>
            </a:r>
            <a:r>
              <a:rPr lang="en-US" sz="1820" dirty="0">
                <a:solidFill>
                  <a:prstClr val="white"/>
                </a:solidFill>
                <a:latin typeface="Arial" panose="020B0604020202020204" pitchFamily="34" charset="0"/>
                <a:ea typeface="+mn-ea"/>
                <a:cs typeface="Arial" panose="020B0604020202020204" pitchFamily="34" charset="0"/>
              </a:rPr>
              <a:t>smartphones</a:t>
            </a:r>
            <a:r>
              <a:rPr sz="1820" dirty="0">
                <a:solidFill>
                  <a:prstClr val="white"/>
                </a:solidFill>
                <a:latin typeface="Arial" panose="020B0604020202020204" pitchFamily="34" charset="0"/>
                <a:ea typeface="+mn-ea"/>
                <a:cs typeface="Arial" panose="020B0604020202020204" pitchFamily="34" charset="0"/>
              </a:rPr>
              <a:t> and tablets safe.</a:t>
            </a:r>
          </a:p>
        </p:txBody>
      </p:sp>
      <p:sp>
        <p:nvSpPr>
          <p:cNvPr id="10" name="TextBox 9">
            <a:extLst>
              <a:ext uri="{FF2B5EF4-FFF2-40B4-BE49-F238E27FC236}">
                <a16:creationId xmlns:a16="http://schemas.microsoft.com/office/drawing/2014/main" id="{4710315F-7CB1-4B88-BC69-0FEF1214499A}"/>
              </a:ext>
            </a:extLst>
          </p:cNvPr>
          <p:cNvSpPr txBox="1"/>
          <p:nvPr/>
        </p:nvSpPr>
        <p:spPr>
          <a:xfrm>
            <a:off x="238430" y="916994"/>
            <a:ext cx="2276692" cy="37786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20793" rIns="20793">
            <a:spAutoFit/>
          </a:bodyPr>
          <a:lstStyle/>
          <a:p>
            <a:pPr algn="l" defTabSz="374282" fontAlgn="auto">
              <a:lnSpc>
                <a:spcPct val="85000"/>
              </a:lnSpc>
              <a:spcBef>
                <a:spcPts val="0"/>
              </a:spcBef>
              <a:spcAft>
                <a:spcPts val="0"/>
              </a:spcAft>
              <a:defRPr sz="3200" b="1">
                <a:solidFill>
                  <a:srgbClr val="002060"/>
                </a:solidFill>
              </a:defRPr>
            </a:pPr>
            <a:r>
              <a:rPr sz="2001" b="1" dirty="0">
                <a:solidFill>
                  <a:prstClr val="white"/>
                </a:solidFill>
                <a:latin typeface="Arial" panose="020B0604020202020204" pitchFamily="34" charset="0"/>
                <a:ea typeface="+mn-ea"/>
                <a:cs typeface="Arial" panose="020B0604020202020204" pitchFamily="34" charset="0"/>
              </a:rPr>
              <a:t>Themes</a:t>
            </a:r>
            <a:r>
              <a:rPr lang="en-GB" sz="2183" b="1" dirty="0">
                <a:solidFill>
                  <a:prstClr val="white"/>
                </a:solidFill>
                <a:latin typeface="Arial" panose="020B0604020202020204" pitchFamily="34" charset="0"/>
                <a:ea typeface="+mn-ea"/>
                <a:cs typeface="Arial" panose="020B0604020202020204" pitchFamily="34" charset="0"/>
              </a:rPr>
              <a:t>:</a:t>
            </a:r>
            <a:r>
              <a:rPr sz="1091" b="1" dirty="0">
                <a:solidFill>
                  <a:srgbClr val="002060"/>
                </a:solidFill>
                <a:latin typeface="Calibri" panose="020F0502020204030204"/>
                <a:ea typeface="+mn-ea"/>
              </a:rPr>
              <a:t>:</a:t>
            </a:r>
          </a:p>
        </p:txBody>
      </p:sp>
      <p:sp>
        <p:nvSpPr>
          <p:cNvPr id="26" name="TextBox 11">
            <a:extLst>
              <a:ext uri="{FF2B5EF4-FFF2-40B4-BE49-F238E27FC236}">
                <a16:creationId xmlns:a16="http://schemas.microsoft.com/office/drawing/2014/main" id="{01EB6A61-2462-493A-8EA5-58AFAE1A791E}"/>
              </a:ext>
            </a:extLst>
          </p:cNvPr>
          <p:cNvSpPr txBox="1"/>
          <p:nvPr/>
        </p:nvSpPr>
        <p:spPr>
          <a:xfrm>
            <a:off x="4906932" y="919956"/>
            <a:ext cx="2595569" cy="3778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0793" rIns="20793">
            <a:spAutoFit/>
          </a:bodyPr>
          <a:lstStyle/>
          <a:p>
            <a:pPr algn="l" defTabSz="374282" fontAlgn="auto">
              <a:lnSpc>
                <a:spcPct val="85000"/>
              </a:lnSpc>
              <a:spcBef>
                <a:spcPts val="0"/>
              </a:spcBef>
              <a:spcAft>
                <a:spcPts val="0"/>
              </a:spcAft>
              <a:defRPr sz="3200" b="1">
                <a:solidFill>
                  <a:srgbClr val="203864"/>
                </a:solidFill>
              </a:defRPr>
            </a:pPr>
            <a:r>
              <a:rPr sz="2001" b="1" dirty="0">
                <a:solidFill>
                  <a:prstClr val="white"/>
                </a:solidFill>
                <a:latin typeface="Arial" panose="020B0604020202020204" pitchFamily="34" charset="0"/>
                <a:ea typeface="+mn-ea"/>
                <a:cs typeface="Arial" panose="020B0604020202020204" pitchFamily="34" charset="0"/>
              </a:rPr>
              <a:t>Scenarios</a:t>
            </a:r>
            <a:r>
              <a:rPr sz="2183" b="1" dirty="0">
                <a:solidFill>
                  <a:prstClr val="white"/>
                </a:solidFill>
                <a:latin typeface="Arial" panose="020B0604020202020204" pitchFamily="34" charset="0"/>
                <a:ea typeface="+mn-ea"/>
                <a:cs typeface="Arial" panose="020B0604020202020204" pitchFamily="34" charset="0"/>
              </a:rPr>
              <a:t>:</a:t>
            </a:r>
          </a:p>
        </p:txBody>
      </p:sp>
      <p:sp>
        <p:nvSpPr>
          <p:cNvPr id="27" name="TextBox 20">
            <a:extLst>
              <a:ext uri="{FF2B5EF4-FFF2-40B4-BE49-F238E27FC236}">
                <a16:creationId xmlns:a16="http://schemas.microsoft.com/office/drawing/2014/main" id="{58E2FD3F-B42E-48A6-8AB0-303ACA6A729A}"/>
              </a:ext>
            </a:extLst>
          </p:cNvPr>
          <p:cNvSpPr txBox="1"/>
          <p:nvPr/>
        </p:nvSpPr>
        <p:spPr>
          <a:xfrm>
            <a:off x="4902614" y="1328251"/>
            <a:ext cx="4211003" cy="3304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0793" rIns="20793">
            <a:spAutoFit/>
          </a:bodyPr>
          <a:lstStyle>
            <a:lvl1pPr marL="342900" indent="-342900" defTabSz="822960">
              <a:lnSpc>
                <a:spcPct val="85000"/>
              </a:lnSpc>
              <a:buSzPct val="100000"/>
              <a:buFont typeface="Arial"/>
              <a:buChar char="•"/>
              <a:defRPr sz="2400">
                <a:solidFill>
                  <a:srgbClr val="002060"/>
                </a:solidFill>
              </a:defRPr>
            </a:lvl1pPr>
          </a:lstStyle>
          <a:p>
            <a:pPr marL="257175" indent="-257175" algn="l" defTabSz="617220" fontAlgn="auto">
              <a:spcBef>
                <a:spcPts val="0"/>
              </a:spcBef>
              <a:spcAft>
                <a:spcPts val="0"/>
              </a:spcAft>
            </a:pPr>
            <a:r>
              <a:rPr sz="1820" dirty="0">
                <a:solidFill>
                  <a:prstClr val="white"/>
                </a:solidFill>
                <a:latin typeface="Arial" panose="020B0604020202020204" pitchFamily="34" charset="0"/>
                <a:ea typeface="+mn-ea"/>
                <a:cs typeface="Arial" panose="020B0604020202020204" pitchFamily="34" charset="0"/>
              </a:rPr>
              <a:t>Phishing leading to ransomware</a:t>
            </a:r>
          </a:p>
        </p:txBody>
      </p:sp>
      <p:sp>
        <p:nvSpPr>
          <p:cNvPr id="28" name="TextBox 23">
            <a:extLst>
              <a:ext uri="{FF2B5EF4-FFF2-40B4-BE49-F238E27FC236}">
                <a16:creationId xmlns:a16="http://schemas.microsoft.com/office/drawing/2014/main" id="{34636DC6-8351-48C3-8A08-8FE6C9D9AF8C}"/>
              </a:ext>
            </a:extLst>
          </p:cNvPr>
          <p:cNvSpPr txBox="1"/>
          <p:nvPr/>
        </p:nvSpPr>
        <p:spPr>
          <a:xfrm>
            <a:off x="4900625" y="3435439"/>
            <a:ext cx="3626462" cy="3304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0793" rIns="20793">
            <a:spAutoFit/>
          </a:bodyPr>
          <a:lstStyle>
            <a:lvl1pPr marL="342900" indent="-342900" defTabSz="822960">
              <a:lnSpc>
                <a:spcPct val="85000"/>
              </a:lnSpc>
              <a:buSzPct val="100000"/>
              <a:buFont typeface="Arial"/>
              <a:buChar char="•"/>
              <a:defRPr sz="2400">
                <a:solidFill>
                  <a:srgbClr val="002060"/>
                </a:solidFill>
              </a:defRPr>
            </a:lvl1pPr>
          </a:lstStyle>
          <a:p>
            <a:pPr marL="257175" indent="-257175" algn="l" defTabSz="617220" fontAlgn="auto">
              <a:spcBef>
                <a:spcPts val="0"/>
              </a:spcBef>
              <a:spcAft>
                <a:spcPts val="0"/>
              </a:spcAft>
            </a:pPr>
            <a:r>
              <a:rPr lang="en-GB" sz="1820" dirty="0">
                <a:solidFill>
                  <a:prstClr val="white"/>
                </a:solidFill>
                <a:latin typeface="Arial" panose="020B0604020202020204" pitchFamily="34" charset="0"/>
                <a:ea typeface="+mn-ea"/>
                <a:cs typeface="Arial" panose="020B0604020202020204" pitchFamily="34" charset="0"/>
              </a:rPr>
              <a:t>U</a:t>
            </a:r>
            <a:r>
              <a:rPr sz="1820" dirty="0" err="1">
                <a:solidFill>
                  <a:prstClr val="white"/>
                </a:solidFill>
                <a:latin typeface="Arial" panose="020B0604020202020204" pitchFamily="34" charset="0"/>
                <a:ea typeface="+mn-ea"/>
                <a:cs typeface="Arial" panose="020B0604020202020204" pitchFamily="34" charset="0"/>
              </a:rPr>
              <a:t>nknown</a:t>
            </a:r>
            <a:r>
              <a:rPr sz="1820" dirty="0">
                <a:solidFill>
                  <a:prstClr val="white"/>
                </a:solidFill>
                <a:latin typeface="Arial" panose="020B0604020202020204" pitchFamily="34" charset="0"/>
                <a:ea typeface="+mn-ea"/>
                <a:cs typeface="Arial" panose="020B0604020202020204" pitchFamily="34" charset="0"/>
              </a:rPr>
              <a:t> Wi-Fi </a:t>
            </a:r>
            <a:r>
              <a:rPr lang="en-GB" sz="1820" dirty="0">
                <a:solidFill>
                  <a:prstClr val="white"/>
                </a:solidFill>
                <a:latin typeface="Arial" panose="020B0604020202020204" pitchFamily="34" charset="0"/>
                <a:ea typeface="+mn-ea"/>
                <a:cs typeface="Arial" panose="020B0604020202020204" pitchFamily="34" charset="0"/>
              </a:rPr>
              <a:t>attack</a:t>
            </a:r>
            <a:endParaRPr sz="1820" dirty="0">
              <a:solidFill>
                <a:prstClr val="white"/>
              </a:solidFill>
              <a:latin typeface="Arial" panose="020B0604020202020204" pitchFamily="34" charset="0"/>
              <a:ea typeface="+mn-ea"/>
              <a:cs typeface="Arial" panose="020B0604020202020204" pitchFamily="34" charset="0"/>
            </a:endParaRPr>
          </a:p>
        </p:txBody>
      </p:sp>
      <p:sp>
        <p:nvSpPr>
          <p:cNvPr id="29" name="TextBox 24">
            <a:extLst>
              <a:ext uri="{FF2B5EF4-FFF2-40B4-BE49-F238E27FC236}">
                <a16:creationId xmlns:a16="http://schemas.microsoft.com/office/drawing/2014/main" id="{68A63C5D-EF79-4058-B8E8-029E123A2F11}"/>
              </a:ext>
            </a:extLst>
          </p:cNvPr>
          <p:cNvSpPr txBox="1"/>
          <p:nvPr/>
        </p:nvSpPr>
        <p:spPr>
          <a:xfrm>
            <a:off x="4897870" y="1688869"/>
            <a:ext cx="4215747" cy="3304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0793" rIns="20793">
            <a:spAutoFit/>
          </a:bodyPr>
          <a:lstStyle>
            <a:lvl1pPr marL="342900" indent="-342900" defTabSz="822960">
              <a:lnSpc>
                <a:spcPct val="85000"/>
              </a:lnSpc>
              <a:buSzPct val="100000"/>
              <a:buFont typeface="Arial"/>
              <a:buChar char="•"/>
              <a:defRPr sz="2400">
                <a:solidFill>
                  <a:srgbClr val="002060"/>
                </a:solidFill>
              </a:defRPr>
            </a:lvl1pPr>
          </a:lstStyle>
          <a:p>
            <a:pPr marL="257175" indent="-257175" algn="l" defTabSz="617220" fontAlgn="auto">
              <a:spcBef>
                <a:spcPts val="0"/>
              </a:spcBef>
              <a:spcAft>
                <a:spcPts val="0"/>
              </a:spcAft>
            </a:pPr>
            <a:r>
              <a:rPr sz="1820" dirty="0">
                <a:solidFill>
                  <a:prstClr val="white"/>
                </a:solidFill>
                <a:latin typeface="Arial" panose="020B0604020202020204" pitchFamily="34" charset="0"/>
                <a:ea typeface="+mn-ea"/>
                <a:cs typeface="Arial" panose="020B0604020202020204" pitchFamily="34" charset="0"/>
              </a:rPr>
              <a:t>Mobile phone theft and response</a:t>
            </a:r>
          </a:p>
        </p:txBody>
      </p:sp>
      <p:sp>
        <p:nvSpPr>
          <p:cNvPr id="30" name="TextBox 25">
            <a:extLst>
              <a:ext uri="{FF2B5EF4-FFF2-40B4-BE49-F238E27FC236}">
                <a16:creationId xmlns:a16="http://schemas.microsoft.com/office/drawing/2014/main" id="{0C96B90A-076C-4CF1-AB4D-2BCA84A11C19}"/>
              </a:ext>
            </a:extLst>
          </p:cNvPr>
          <p:cNvSpPr txBox="1"/>
          <p:nvPr/>
        </p:nvSpPr>
        <p:spPr>
          <a:xfrm>
            <a:off x="4902615" y="2050471"/>
            <a:ext cx="4243946" cy="5684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0793" rIns="20793">
            <a:spAutoFit/>
          </a:bodyPr>
          <a:lstStyle>
            <a:lvl1pPr marL="342900" indent="-342900" defTabSz="822960">
              <a:lnSpc>
                <a:spcPct val="85000"/>
              </a:lnSpc>
              <a:buSzPct val="100000"/>
              <a:buFont typeface="Arial"/>
              <a:buChar char="•"/>
              <a:defRPr sz="2400">
                <a:solidFill>
                  <a:srgbClr val="002060"/>
                </a:solidFill>
              </a:defRPr>
            </a:lvl1pPr>
          </a:lstStyle>
          <a:p>
            <a:pPr marL="257175" indent="-257175" algn="l" defTabSz="617220" fontAlgn="auto">
              <a:spcBef>
                <a:spcPts val="0"/>
              </a:spcBef>
              <a:spcAft>
                <a:spcPts val="0"/>
              </a:spcAft>
            </a:pPr>
            <a:r>
              <a:rPr sz="1820" dirty="0">
                <a:solidFill>
                  <a:prstClr val="white"/>
                </a:solidFill>
                <a:latin typeface="Arial" panose="020B0604020202020204" pitchFamily="34" charset="0"/>
                <a:ea typeface="+mn-ea"/>
                <a:cs typeface="Arial" panose="020B0604020202020204" pitchFamily="34" charset="0"/>
              </a:rPr>
              <a:t>Insider threat Leading to a Data Breach</a:t>
            </a:r>
          </a:p>
        </p:txBody>
      </p:sp>
      <p:sp>
        <p:nvSpPr>
          <p:cNvPr id="31" name="TextBox 26">
            <a:extLst>
              <a:ext uri="{FF2B5EF4-FFF2-40B4-BE49-F238E27FC236}">
                <a16:creationId xmlns:a16="http://schemas.microsoft.com/office/drawing/2014/main" id="{B8883DBE-CD6E-4D70-A719-E1535A7FA246}"/>
              </a:ext>
            </a:extLst>
          </p:cNvPr>
          <p:cNvSpPr txBox="1"/>
          <p:nvPr/>
        </p:nvSpPr>
        <p:spPr>
          <a:xfrm>
            <a:off x="4861734" y="2499102"/>
            <a:ext cx="4215747" cy="3304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0793" rIns="20793">
            <a:spAutoFit/>
          </a:bodyPr>
          <a:lstStyle>
            <a:lvl1pPr marL="342900" indent="-342900" defTabSz="822960">
              <a:lnSpc>
                <a:spcPct val="85000"/>
              </a:lnSpc>
              <a:buSzPct val="100000"/>
              <a:buFont typeface="Arial"/>
              <a:buChar char="•"/>
              <a:defRPr sz="2400">
                <a:solidFill>
                  <a:srgbClr val="002060"/>
                </a:solidFill>
              </a:defRPr>
            </a:lvl1pPr>
          </a:lstStyle>
          <a:p>
            <a:pPr marL="257175" indent="-257175" algn="l" defTabSz="617220" fontAlgn="auto">
              <a:spcBef>
                <a:spcPts val="0"/>
              </a:spcBef>
              <a:spcAft>
                <a:spcPts val="0"/>
              </a:spcAft>
            </a:pPr>
            <a:r>
              <a:rPr sz="1820" dirty="0">
                <a:solidFill>
                  <a:prstClr val="white"/>
                </a:solidFill>
                <a:latin typeface="Arial" panose="020B0604020202020204" pitchFamily="34" charset="0"/>
                <a:ea typeface="+mn-ea"/>
                <a:cs typeface="Arial" panose="020B0604020202020204" pitchFamily="34" charset="0"/>
              </a:rPr>
              <a:t>Third party software compromise</a:t>
            </a:r>
          </a:p>
        </p:txBody>
      </p:sp>
      <p:sp>
        <p:nvSpPr>
          <p:cNvPr id="32" name="TextBox 27">
            <a:extLst>
              <a:ext uri="{FF2B5EF4-FFF2-40B4-BE49-F238E27FC236}">
                <a16:creationId xmlns:a16="http://schemas.microsoft.com/office/drawing/2014/main" id="{0DC99C49-22EA-4716-88C1-3206D52CD91D}"/>
              </a:ext>
            </a:extLst>
          </p:cNvPr>
          <p:cNvSpPr txBox="1"/>
          <p:nvPr/>
        </p:nvSpPr>
        <p:spPr>
          <a:xfrm>
            <a:off x="4895405" y="2768932"/>
            <a:ext cx="3373758" cy="3304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0793" rIns="20793">
            <a:spAutoFit/>
          </a:bodyPr>
          <a:lstStyle>
            <a:lvl1pPr marL="342900" indent="-342900" defTabSz="822960">
              <a:lnSpc>
                <a:spcPct val="85000"/>
              </a:lnSpc>
              <a:buSzPct val="100000"/>
              <a:buFont typeface="Arial"/>
              <a:buChar char="•"/>
              <a:defRPr sz="2400">
                <a:solidFill>
                  <a:srgbClr val="002060"/>
                </a:solidFill>
              </a:defRPr>
            </a:lvl1pPr>
          </a:lstStyle>
          <a:p>
            <a:pPr marL="257175" indent="-257175" algn="l" defTabSz="617220" fontAlgn="auto">
              <a:spcBef>
                <a:spcPts val="0"/>
              </a:spcBef>
              <a:spcAft>
                <a:spcPts val="0"/>
              </a:spcAft>
            </a:pPr>
            <a:r>
              <a:rPr sz="1820" dirty="0">
                <a:solidFill>
                  <a:prstClr val="white"/>
                </a:solidFill>
                <a:latin typeface="Arial" panose="020B0604020202020204" pitchFamily="34" charset="0"/>
                <a:ea typeface="+mn-ea"/>
                <a:cs typeface="Arial" panose="020B0604020202020204" pitchFamily="34" charset="0"/>
              </a:rPr>
              <a:t>BYOD</a:t>
            </a:r>
          </a:p>
        </p:txBody>
      </p:sp>
      <p:sp>
        <p:nvSpPr>
          <p:cNvPr id="33" name="TextBox 28">
            <a:extLst>
              <a:ext uri="{FF2B5EF4-FFF2-40B4-BE49-F238E27FC236}">
                <a16:creationId xmlns:a16="http://schemas.microsoft.com/office/drawing/2014/main" id="{35C9837D-C8FE-4EA6-8C87-EA8BFB9467D9}"/>
              </a:ext>
            </a:extLst>
          </p:cNvPr>
          <p:cNvSpPr txBox="1"/>
          <p:nvPr/>
        </p:nvSpPr>
        <p:spPr>
          <a:xfrm>
            <a:off x="4895405" y="3784704"/>
            <a:ext cx="3373758" cy="3304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0793" rIns="20793">
            <a:spAutoFit/>
          </a:bodyPr>
          <a:lstStyle>
            <a:lvl1pPr marL="342900" indent="-342900" defTabSz="822960">
              <a:lnSpc>
                <a:spcPct val="85000"/>
              </a:lnSpc>
              <a:buSzPct val="100000"/>
              <a:buFont typeface="Arial"/>
              <a:buChar char="•"/>
              <a:defRPr sz="2400">
                <a:solidFill>
                  <a:srgbClr val="002060"/>
                </a:solidFill>
              </a:defRPr>
            </a:lvl1pPr>
          </a:lstStyle>
          <a:p>
            <a:pPr marL="257175" indent="-257175" algn="l" defTabSz="617220" fontAlgn="auto">
              <a:spcBef>
                <a:spcPts val="0"/>
              </a:spcBef>
              <a:spcAft>
                <a:spcPts val="0"/>
              </a:spcAft>
            </a:pPr>
            <a:r>
              <a:rPr sz="1820" dirty="0">
                <a:solidFill>
                  <a:prstClr val="white"/>
                </a:solidFill>
                <a:latin typeface="Arial" panose="020B0604020202020204" pitchFamily="34" charset="0"/>
                <a:ea typeface="+mn-ea"/>
                <a:cs typeface="Arial" panose="020B0604020202020204" pitchFamily="34" charset="0"/>
              </a:rPr>
              <a:t>Supply Chain Risks</a:t>
            </a:r>
          </a:p>
        </p:txBody>
      </p:sp>
      <p:sp>
        <p:nvSpPr>
          <p:cNvPr id="34" name="TextBox 29">
            <a:extLst>
              <a:ext uri="{FF2B5EF4-FFF2-40B4-BE49-F238E27FC236}">
                <a16:creationId xmlns:a16="http://schemas.microsoft.com/office/drawing/2014/main" id="{1B688D6A-2317-4811-A913-F7E8488FC2C3}"/>
              </a:ext>
            </a:extLst>
          </p:cNvPr>
          <p:cNvSpPr txBox="1"/>
          <p:nvPr/>
        </p:nvSpPr>
        <p:spPr>
          <a:xfrm>
            <a:off x="4895405" y="4096606"/>
            <a:ext cx="3626462" cy="3304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0793" rIns="20793">
            <a:spAutoFit/>
          </a:bodyPr>
          <a:lstStyle>
            <a:lvl1pPr marL="342900" indent="-342900" defTabSz="822960">
              <a:lnSpc>
                <a:spcPct val="85000"/>
              </a:lnSpc>
              <a:buSzPct val="100000"/>
              <a:buFont typeface="Arial"/>
              <a:buChar char="•"/>
              <a:defRPr sz="2400">
                <a:solidFill>
                  <a:srgbClr val="002060"/>
                </a:solidFill>
              </a:defRPr>
            </a:lvl1pPr>
          </a:lstStyle>
          <a:p>
            <a:pPr marL="257175" indent="-257175" algn="l" defTabSz="617220" fontAlgn="auto">
              <a:spcBef>
                <a:spcPts val="0"/>
              </a:spcBef>
              <a:spcAft>
                <a:spcPts val="0"/>
              </a:spcAft>
            </a:pPr>
            <a:r>
              <a:rPr sz="1820" dirty="0">
                <a:solidFill>
                  <a:prstClr val="white"/>
                </a:solidFill>
                <a:latin typeface="Arial" panose="020B0604020202020204" pitchFamily="34" charset="0"/>
                <a:ea typeface="+mn-ea"/>
                <a:cs typeface="Arial" panose="020B0604020202020204" pitchFamily="34" charset="0"/>
              </a:rPr>
              <a:t>Home &amp; Remote Working</a:t>
            </a:r>
          </a:p>
        </p:txBody>
      </p:sp>
      <p:sp>
        <p:nvSpPr>
          <p:cNvPr id="35" name="TextBox 29">
            <a:extLst>
              <a:ext uri="{FF2B5EF4-FFF2-40B4-BE49-F238E27FC236}">
                <a16:creationId xmlns:a16="http://schemas.microsoft.com/office/drawing/2014/main" id="{A5BD4A57-82A7-42C3-9C05-504FE1B2DB67}"/>
              </a:ext>
            </a:extLst>
          </p:cNvPr>
          <p:cNvSpPr txBox="1"/>
          <p:nvPr/>
        </p:nvSpPr>
        <p:spPr>
          <a:xfrm>
            <a:off x="4900625" y="4443164"/>
            <a:ext cx="3626462" cy="3304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0793" rIns="20793">
            <a:spAutoFit/>
          </a:bodyPr>
          <a:lstStyle>
            <a:lvl1pPr marL="342900" indent="-342900" defTabSz="822960">
              <a:lnSpc>
                <a:spcPct val="85000"/>
              </a:lnSpc>
              <a:buSzPct val="100000"/>
              <a:buFont typeface="Arial"/>
              <a:buChar char="•"/>
              <a:defRPr sz="2400">
                <a:solidFill>
                  <a:srgbClr val="002060"/>
                </a:solidFill>
              </a:defRPr>
            </a:lvl1pPr>
          </a:lstStyle>
          <a:p>
            <a:pPr marL="257175" indent="-257175" algn="l" defTabSz="617220" fontAlgn="auto">
              <a:spcBef>
                <a:spcPts val="0"/>
              </a:spcBef>
              <a:spcAft>
                <a:spcPts val="0"/>
              </a:spcAft>
            </a:pPr>
            <a:r>
              <a:rPr lang="en-GB" sz="1820" dirty="0">
                <a:solidFill>
                  <a:prstClr val="white"/>
                </a:solidFill>
                <a:latin typeface="Arial" panose="020B0604020202020204" pitchFamily="34" charset="0"/>
                <a:ea typeface="+mn-ea"/>
                <a:cs typeface="Arial" panose="020B0604020202020204" pitchFamily="34" charset="0"/>
              </a:rPr>
              <a:t>Technical Scenario</a:t>
            </a:r>
            <a:endParaRPr sz="1820" dirty="0">
              <a:solidFill>
                <a:prstClr val="white"/>
              </a:solidFill>
              <a:latin typeface="Arial" panose="020B0604020202020204" pitchFamily="34" charset="0"/>
              <a:ea typeface="+mn-ea"/>
              <a:cs typeface="Arial" panose="020B0604020202020204" pitchFamily="34" charset="0"/>
            </a:endParaRPr>
          </a:p>
        </p:txBody>
      </p:sp>
      <p:sp>
        <p:nvSpPr>
          <p:cNvPr id="36" name="TextBox 35">
            <a:extLst>
              <a:ext uri="{FF2B5EF4-FFF2-40B4-BE49-F238E27FC236}">
                <a16:creationId xmlns:a16="http://schemas.microsoft.com/office/drawing/2014/main" id="{67FBEEDF-71F4-4F8A-A121-AF40F79576A7}"/>
              </a:ext>
            </a:extLst>
          </p:cNvPr>
          <p:cNvSpPr txBox="1"/>
          <p:nvPr/>
        </p:nvSpPr>
        <p:spPr>
          <a:xfrm>
            <a:off x="4900625" y="3056932"/>
            <a:ext cx="4247925" cy="3220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0793" tIns="20793" rIns="20793" bIns="20793" numCol="1" spcCol="38100" rtlCol="0" anchor="t">
            <a:spAutoFit/>
          </a:bodyPr>
          <a:lstStyle/>
          <a:p>
            <a:pPr marL="129959" indent="-129959" algn="l" defTabSz="685800" fontAlgn="auto">
              <a:spcBef>
                <a:spcPts val="0"/>
              </a:spcBef>
              <a:spcAft>
                <a:spcPts val="0"/>
              </a:spcAft>
              <a:buFont typeface="Arial" panose="020B0604020202020204" pitchFamily="34" charset="0"/>
              <a:buChar char="•"/>
            </a:pPr>
            <a:r>
              <a:rPr lang="en-GB" sz="1820" dirty="0">
                <a:solidFill>
                  <a:prstClr val="white"/>
                </a:solidFill>
                <a:latin typeface="Arial" panose="020B0604020202020204" pitchFamily="34" charset="0"/>
                <a:ea typeface="+mn-ea"/>
                <a:cs typeface="Arial" panose="020B0604020202020204" pitchFamily="34" charset="0"/>
              </a:rPr>
              <a:t> Threatened leak of sensitive data</a:t>
            </a:r>
          </a:p>
        </p:txBody>
      </p:sp>
    </p:spTree>
    <p:extLst>
      <p:ext uri="{BB962C8B-B14F-4D97-AF65-F5344CB8AC3E}">
        <p14:creationId xmlns:p14="http://schemas.microsoft.com/office/powerpoint/2010/main" val="2112469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fill="hold" grpId="0" nodeType="afterEffect">
                                  <p:stCondLst>
                                    <p:cond delay="500"/>
                                  </p:stCondLst>
                                  <p:iterate>
                                    <p:tmAbs val="0"/>
                                  </p:iterate>
                                  <p:childTnLst>
                                    <p:set>
                                      <p:cBhvr>
                                        <p:cTn id="6" fill="hold"/>
                                        <p:tgtEl>
                                          <p:spTgt spid="20">
                                            <p:bg/>
                                          </p:spTgt>
                                        </p:tgtEl>
                                        <p:attrNameLst>
                                          <p:attrName>style.visibility</p:attrName>
                                        </p:attrNameLst>
                                      </p:cBhvr>
                                      <p:to>
                                        <p:strVal val="visible"/>
                                      </p:to>
                                    </p:set>
                                    <p:animEffect transition="in" filter="fade">
                                      <p:cBhvr>
                                        <p:cTn id="7" dur="1500"/>
                                        <p:tgtEl>
                                          <p:spTgt spid="20">
                                            <p:bg/>
                                          </p:spTgt>
                                        </p:tgtEl>
                                      </p:cBhvr>
                                    </p:animEffect>
                                  </p:childTnLst>
                                </p:cTn>
                              </p:par>
                            </p:childTnLst>
                          </p:cTn>
                        </p:par>
                        <p:par>
                          <p:cTn id="8" fill="hold">
                            <p:stCondLst>
                              <p:cond delay="2000"/>
                            </p:stCondLst>
                            <p:childTnLst>
                              <p:par>
                                <p:cTn id="9" presetID="10" presetClass="entr" presetSubtype="0" fill="hold" grpId="0" nodeType="afterEffect">
                                  <p:stCondLst>
                                    <p:cond delay="500"/>
                                  </p:stCondLst>
                                  <p:iterate>
                                    <p:tmAbs val="0"/>
                                  </p:iterate>
                                  <p:childTnLst>
                                    <p:set>
                                      <p:cBhvr>
                                        <p:cTn id="10" fill="hold"/>
                                        <p:tgtEl>
                                          <p:spTgt spid="20">
                                            <p:txEl>
                                              <p:pRg st="0" end="0"/>
                                            </p:txEl>
                                          </p:spTgt>
                                        </p:tgtEl>
                                        <p:attrNameLst>
                                          <p:attrName>style.visibility</p:attrName>
                                        </p:attrNameLst>
                                      </p:cBhvr>
                                      <p:to>
                                        <p:strVal val="visible"/>
                                      </p:to>
                                    </p:set>
                                    <p:animEffect transition="in" filter="fade">
                                      <p:cBhvr>
                                        <p:cTn id="11" dur="1500"/>
                                        <p:tgtEl>
                                          <p:spTgt spid="20">
                                            <p:txEl>
                                              <p:pRg st="0" end="0"/>
                                            </p:txEl>
                                          </p:spTgt>
                                        </p:tgtEl>
                                      </p:cBhvr>
                                    </p:animEffect>
                                  </p:childTnLst>
                                </p:cTn>
                              </p:par>
                            </p:childTnLst>
                          </p:cTn>
                        </p:par>
                        <p:par>
                          <p:cTn id="12" fill="hold">
                            <p:stCondLst>
                              <p:cond delay="4000"/>
                            </p:stCondLst>
                            <p:childTnLst>
                              <p:par>
                                <p:cTn id="13" presetID="10" presetClass="entr" fill="hold" grpId="0" nodeType="afterEffect">
                                  <p:stCondLst>
                                    <p:cond delay="500"/>
                                  </p:stCondLst>
                                  <p:iterate>
                                    <p:tmAbs val="0"/>
                                  </p:iterate>
                                  <p:childTnLst>
                                    <p:set>
                                      <p:cBhvr>
                                        <p:cTn id="14" fill="hold"/>
                                        <p:tgtEl>
                                          <p:spTgt spid="21"/>
                                        </p:tgtEl>
                                        <p:attrNameLst>
                                          <p:attrName>style.visibility</p:attrName>
                                        </p:attrNameLst>
                                      </p:cBhvr>
                                      <p:to>
                                        <p:strVal val="visible"/>
                                      </p:to>
                                    </p:set>
                                    <p:animEffect transition="in" filter="fade">
                                      <p:cBhvr>
                                        <p:cTn id="15" dur="1500"/>
                                        <p:tgtEl>
                                          <p:spTgt spid="21"/>
                                        </p:tgtEl>
                                      </p:cBhvr>
                                    </p:animEffect>
                                  </p:childTnLst>
                                </p:cTn>
                              </p:par>
                            </p:childTnLst>
                          </p:cTn>
                        </p:par>
                        <p:par>
                          <p:cTn id="16" fill="hold">
                            <p:stCondLst>
                              <p:cond delay="6000"/>
                            </p:stCondLst>
                            <p:childTnLst>
                              <p:par>
                                <p:cTn id="17" presetID="10" presetClass="entr" fill="hold" grpId="0" nodeType="afterEffect">
                                  <p:stCondLst>
                                    <p:cond delay="500"/>
                                  </p:stCondLst>
                                  <p:iterate>
                                    <p:tmAbs val="0"/>
                                  </p:iterate>
                                  <p:childTnLst>
                                    <p:set>
                                      <p:cBhvr>
                                        <p:cTn id="18" fill="hold"/>
                                        <p:tgtEl>
                                          <p:spTgt spid="22"/>
                                        </p:tgtEl>
                                        <p:attrNameLst>
                                          <p:attrName>style.visibility</p:attrName>
                                        </p:attrNameLst>
                                      </p:cBhvr>
                                      <p:to>
                                        <p:strVal val="visible"/>
                                      </p:to>
                                    </p:set>
                                    <p:animEffect transition="in" filter="fade">
                                      <p:cBhvr>
                                        <p:cTn id="19" dur="1500"/>
                                        <p:tgtEl>
                                          <p:spTgt spid="22"/>
                                        </p:tgtEl>
                                      </p:cBhvr>
                                    </p:animEffect>
                                  </p:childTnLst>
                                </p:cTn>
                              </p:par>
                            </p:childTnLst>
                          </p:cTn>
                        </p:par>
                        <p:par>
                          <p:cTn id="20" fill="hold">
                            <p:stCondLst>
                              <p:cond delay="8000"/>
                            </p:stCondLst>
                            <p:childTnLst>
                              <p:par>
                                <p:cTn id="21" presetID="10" presetClass="entr" fill="hold" grpId="0" nodeType="afterEffect">
                                  <p:stCondLst>
                                    <p:cond delay="500"/>
                                  </p:stCondLst>
                                  <p:iterate>
                                    <p:tmAbs val="0"/>
                                  </p:iterate>
                                  <p:childTnLst>
                                    <p:set>
                                      <p:cBhvr>
                                        <p:cTn id="22" fill="hold"/>
                                        <p:tgtEl>
                                          <p:spTgt spid="23"/>
                                        </p:tgtEl>
                                        <p:attrNameLst>
                                          <p:attrName>style.visibility</p:attrName>
                                        </p:attrNameLst>
                                      </p:cBhvr>
                                      <p:to>
                                        <p:strVal val="visible"/>
                                      </p:to>
                                    </p:set>
                                    <p:animEffect transition="in" filter="fade">
                                      <p:cBhvr>
                                        <p:cTn id="23" dur="1500"/>
                                        <p:tgtEl>
                                          <p:spTgt spid="23"/>
                                        </p:tgtEl>
                                      </p:cBhvr>
                                    </p:animEffect>
                                  </p:childTnLst>
                                </p:cTn>
                              </p:par>
                            </p:childTnLst>
                          </p:cTn>
                        </p:par>
                        <p:par>
                          <p:cTn id="24" fill="hold">
                            <p:stCondLst>
                              <p:cond delay="10000"/>
                            </p:stCondLst>
                            <p:childTnLst>
                              <p:par>
                                <p:cTn id="25" presetID="10" presetClass="entr" fill="hold" grpId="0" nodeType="afterEffect">
                                  <p:stCondLst>
                                    <p:cond delay="500"/>
                                  </p:stCondLst>
                                  <p:iterate>
                                    <p:tmAbs val="0"/>
                                  </p:iterate>
                                  <p:childTnLst>
                                    <p:set>
                                      <p:cBhvr>
                                        <p:cTn id="26" fill="hold"/>
                                        <p:tgtEl>
                                          <p:spTgt spid="24"/>
                                        </p:tgtEl>
                                        <p:attrNameLst>
                                          <p:attrName>style.visibility</p:attrName>
                                        </p:attrNameLst>
                                      </p:cBhvr>
                                      <p:to>
                                        <p:strVal val="visible"/>
                                      </p:to>
                                    </p:set>
                                    <p:animEffect transition="in" filter="fade">
                                      <p:cBhvr>
                                        <p:cTn id="27" dur="1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fill="hold" grpId="0" nodeType="clickEffect">
                                  <p:stCondLst>
                                    <p:cond delay="0"/>
                                  </p:stCondLst>
                                  <p:iterate>
                                    <p:tmAbs val="0"/>
                                  </p:iterate>
                                  <p:childTnLst>
                                    <p:set>
                                      <p:cBhvr>
                                        <p:cTn id="31" fill="hold"/>
                                        <p:tgtEl>
                                          <p:spTgt spid="26"/>
                                        </p:tgtEl>
                                        <p:attrNameLst>
                                          <p:attrName>style.visibility</p:attrName>
                                        </p:attrNameLst>
                                      </p:cBhvr>
                                      <p:to>
                                        <p:strVal val="visible"/>
                                      </p:to>
                                    </p:set>
                                    <p:animEffect transition="in" filter="fade">
                                      <p:cBhvr>
                                        <p:cTn id="32" dur="1500"/>
                                        <p:tgtEl>
                                          <p:spTgt spid="2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1500"/>
                                        <p:tgtEl>
                                          <p:spTgt spid="27"/>
                                        </p:tgtEl>
                                      </p:cBhvr>
                                    </p:animEffect>
                                  </p:childTnLst>
                                </p:cTn>
                              </p:par>
                            </p:childTnLst>
                          </p:cTn>
                        </p:par>
                        <p:par>
                          <p:cTn id="36" fill="hold">
                            <p:stCondLst>
                              <p:cond delay="1500"/>
                            </p:stCondLst>
                            <p:childTnLst>
                              <p:par>
                                <p:cTn id="37" presetID="10" presetClass="entr" presetSubtype="0" fill="hold" grpId="0" nodeType="afterEffect">
                                  <p:stCondLst>
                                    <p:cond delay="50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1500"/>
                                        <p:tgtEl>
                                          <p:spTgt spid="29"/>
                                        </p:tgtEl>
                                      </p:cBhvr>
                                    </p:animEffect>
                                  </p:childTnLst>
                                </p:cTn>
                              </p:par>
                            </p:childTnLst>
                          </p:cTn>
                        </p:par>
                        <p:par>
                          <p:cTn id="40" fill="hold">
                            <p:stCondLst>
                              <p:cond delay="3500"/>
                            </p:stCondLst>
                            <p:childTnLst>
                              <p:par>
                                <p:cTn id="41" presetID="10" presetClass="entr" presetSubtype="0" fill="hold" grpId="0" nodeType="afterEffect">
                                  <p:stCondLst>
                                    <p:cond delay="50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1500"/>
                                        <p:tgtEl>
                                          <p:spTgt spid="30"/>
                                        </p:tgtEl>
                                      </p:cBhvr>
                                    </p:animEffect>
                                  </p:childTnLst>
                                </p:cTn>
                              </p:par>
                            </p:childTnLst>
                          </p:cTn>
                        </p:par>
                        <p:par>
                          <p:cTn id="44" fill="hold">
                            <p:stCondLst>
                              <p:cond delay="5500"/>
                            </p:stCondLst>
                            <p:childTnLst>
                              <p:par>
                                <p:cTn id="45" presetID="10" presetClass="entr" presetSubtype="0" fill="hold" grpId="0" nodeType="afterEffect">
                                  <p:stCondLst>
                                    <p:cond delay="50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1500"/>
                                        <p:tgtEl>
                                          <p:spTgt spid="31"/>
                                        </p:tgtEl>
                                      </p:cBhvr>
                                    </p:animEffect>
                                  </p:childTnLst>
                                </p:cTn>
                              </p:par>
                            </p:childTnLst>
                          </p:cTn>
                        </p:par>
                        <p:par>
                          <p:cTn id="48" fill="hold">
                            <p:stCondLst>
                              <p:cond delay="7500"/>
                            </p:stCondLst>
                            <p:childTnLst>
                              <p:par>
                                <p:cTn id="49" presetID="10" presetClass="entr" presetSubtype="0" fill="hold" grpId="0" nodeType="afterEffect">
                                  <p:stCondLst>
                                    <p:cond delay="50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1500"/>
                                        <p:tgtEl>
                                          <p:spTgt spid="32"/>
                                        </p:tgtEl>
                                      </p:cBhvr>
                                    </p:animEffect>
                                  </p:childTnLst>
                                </p:cTn>
                              </p:par>
                            </p:childTnLst>
                          </p:cTn>
                        </p:par>
                        <p:par>
                          <p:cTn id="52" fill="hold">
                            <p:stCondLst>
                              <p:cond delay="9500"/>
                            </p:stCondLst>
                            <p:childTnLst>
                              <p:par>
                                <p:cTn id="53" presetID="10" presetClass="entr" presetSubtype="0" fill="hold" grpId="0" nodeType="afterEffect">
                                  <p:stCondLst>
                                    <p:cond delay="500"/>
                                  </p:stCondLst>
                                  <p:childTnLst>
                                    <p:set>
                                      <p:cBhvr>
                                        <p:cTn id="54" dur="1" fill="hold">
                                          <p:stCondLst>
                                            <p:cond delay="0"/>
                                          </p:stCondLst>
                                        </p:cTn>
                                        <p:tgtEl>
                                          <p:spTgt spid="36"/>
                                        </p:tgtEl>
                                        <p:attrNameLst>
                                          <p:attrName>style.visibility</p:attrName>
                                        </p:attrNameLst>
                                      </p:cBhvr>
                                      <p:to>
                                        <p:strVal val="visible"/>
                                      </p:to>
                                    </p:set>
                                    <p:animEffect transition="in" filter="fade">
                                      <p:cBhvr>
                                        <p:cTn id="55" dur="1500"/>
                                        <p:tgtEl>
                                          <p:spTgt spid="36"/>
                                        </p:tgtEl>
                                      </p:cBhvr>
                                    </p:animEffect>
                                  </p:childTnLst>
                                </p:cTn>
                              </p:par>
                            </p:childTnLst>
                          </p:cTn>
                        </p:par>
                        <p:par>
                          <p:cTn id="56" fill="hold">
                            <p:stCondLst>
                              <p:cond delay="11500"/>
                            </p:stCondLst>
                            <p:childTnLst>
                              <p:par>
                                <p:cTn id="57" presetID="10" presetClass="entr" presetSubtype="0" fill="hold" grpId="0" nodeType="afterEffect">
                                  <p:stCondLst>
                                    <p:cond delay="50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1500"/>
                                        <p:tgtEl>
                                          <p:spTgt spid="28"/>
                                        </p:tgtEl>
                                      </p:cBhvr>
                                    </p:animEffect>
                                  </p:childTnLst>
                                </p:cTn>
                              </p:par>
                            </p:childTnLst>
                          </p:cTn>
                        </p:par>
                        <p:par>
                          <p:cTn id="60" fill="hold">
                            <p:stCondLst>
                              <p:cond delay="13500"/>
                            </p:stCondLst>
                            <p:childTnLst>
                              <p:par>
                                <p:cTn id="61" presetID="10" presetClass="entr" presetSubtype="0" fill="hold" grpId="0" nodeType="afterEffect">
                                  <p:stCondLst>
                                    <p:cond delay="500"/>
                                  </p:stCondLst>
                                  <p:childTnLst>
                                    <p:set>
                                      <p:cBhvr>
                                        <p:cTn id="62" dur="1" fill="hold">
                                          <p:stCondLst>
                                            <p:cond delay="0"/>
                                          </p:stCondLst>
                                        </p:cTn>
                                        <p:tgtEl>
                                          <p:spTgt spid="33"/>
                                        </p:tgtEl>
                                        <p:attrNameLst>
                                          <p:attrName>style.visibility</p:attrName>
                                        </p:attrNameLst>
                                      </p:cBhvr>
                                      <p:to>
                                        <p:strVal val="visible"/>
                                      </p:to>
                                    </p:set>
                                    <p:animEffect transition="in" filter="fade">
                                      <p:cBhvr>
                                        <p:cTn id="63" dur="1500"/>
                                        <p:tgtEl>
                                          <p:spTgt spid="33"/>
                                        </p:tgtEl>
                                      </p:cBhvr>
                                    </p:animEffect>
                                  </p:childTnLst>
                                </p:cTn>
                              </p:par>
                            </p:childTnLst>
                          </p:cTn>
                        </p:par>
                        <p:par>
                          <p:cTn id="64" fill="hold">
                            <p:stCondLst>
                              <p:cond delay="15500"/>
                            </p:stCondLst>
                            <p:childTnLst>
                              <p:par>
                                <p:cTn id="65" presetID="10" presetClass="entr" presetSubtype="0" fill="hold" grpId="0" nodeType="afterEffect">
                                  <p:stCondLst>
                                    <p:cond delay="50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1500"/>
                                        <p:tgtEl>
                                          <p:spTgt spid="34"/>
                                        </p:tgtEl>
                                      </p:cBhvr>
                                    </p:animEffect>
                                  </p:childTnLst>
                                </p:cTn>
                              </p:par>
                            </p:childTnLst>
                          </p:cTn>
                        </p:par>
                        <p:par>
                          <p:cTn id="68" fill="hold">
                            <p:stCondLst>
                              <p:cond delay="17500"/>
                            </p:stCondLst>
                            <p:childTnLst>
                              <p:par>
                                <p:cTn id="69" presetID="10" presetClass="entr" presetSubtype="0" fill="hold" grpId="0" nodeType="afterEffect">
                                  <p:stCondLst>
                                    <p:cond delay="500"/>
                                  </p:stCondLst>
                                  <p:childTnLst>
                                    <p:set>
                                      <p:cBhvr>
                                        <p:cTn id="70" dur="1" fill="hold">
                                          <p:stCondLst>
                                            <p:cond delay="0"/>
                                          </p:stCondLst>
                                        </p:cTn>
                                        <p:tgtEl>
                                          <p:spTgt spid="35"/>
                                        </p:tgtEl>
                                        <p:attrNameLst>
                                          <p:attrName>style.visibility</p:attrName>
                                        </p:attrNameLst>
                                      </p:cBhvr>
                                      <p:to>
                                        <p:strVal val="visible"/>
                                      </p:to>
                                    </p:set>
                                    <p:animEffect transition="in" filter="fade">
                                      <p:cBhvr>
                                        <p:cTn id="71" dur="1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bldLvl="5" animBg="1" advAuto="0"/>
      <p:bldP spid="21" grpId="0" animBg="1" advAuto="0"/>
      <p:bldP spid="22" grpId="0" animBg="1" advAuto="0"/>
      <p:bldP spid="23" grpId="0" animBg="1" advAuto="0"/>
      <p:bldP spid="24" grpId="0" animBg="1" advAuto="0"/>
      <p:bldP spid="26" grpId="0" animBg="1" advAuto="0"/>
      <p:bldP spid="27" grpId="0" animBg="1"/>
      <p:bldP spid="28" grpId="0" animBg="1"/>
      <p:bldP spid="29" grpId="0" animBg="1"/>
      <p:bldP spid="30" grpId="0" animBg="1"/>
      <p:bldP spid="31" grpId="0" animBg="1"/>
      <p:bldP spid="32" grpId="0" animBg="1"/>
      <p:bldP spid="33" grpId="0" animBg="1"/>
      <p:bldP spid="34" grpId="0" animBg="1"/>
      <p:bldP spid="35" grpId="0" animBg="1"/>
      <p:bldP spid="3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896441F1-FB6D-4C30-832B-CABBABEAD779}"/>
              </a:ext>
            </a:extLst>
          </p:cNvPr>
          <p:cNvSpPr>
            <a:spLocks noGrp="1"/>
          </p:cNvSpPr>
          <p:nvPr>
            <p:ph idx="1"/>
          </p:nvPr>
        </p:nvSpPr>
        <p:spPr/>
        <p:txBody>
          <a:bodyPr/>
          <a:lstStyle/>
          <a:p>
            <a:r>
              <a:rPr lang="en-GB" dirty="0"/>
              <a:t>Is Cyber insurance right for you?</a:t>
            </a:r>
          </a:p>
        </p:txBody>
      </p:sp>
      <p:pic>
        <p:nvPicPr>
          <p:cNvPr id="7" name="Picture 6" descr="A picture containing umbrella, open, holding, person&#10;&#10;Description automatically generated">
            <a:extLst>
              <a:ext uri="{FF2B5EF4-FFF2-40B4-BE49-F238E27FC236}">
                <a16:creationId xmlns:a16="http://schemas.microsoft.com/office/drawing/2014/main" id="{CE4B48F4-5214-42CD-B81D-185B560DA4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2827" y="1019632"/>
            <a:ext cx="4643438" cy="3579019"/>
          </a:xfrm>
          <a:prstGeom prst="rect">
            <a:avLst/>
          </a:prstGeom>
        </p:spPr>
      </p:pic>
    </p:spTree>
    <p:extLst>
      <p:ext uri="{BB962C8B-B14F-4D97-AF65-F5344CB8AC3E}">
        <p14:creationId xmlns:p14="http://schemas.microsoft.com/office/powerpoint/2010/main" val="3940105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1E1F220F-9D22-4306-9EAF-71B89E43FDC5}"/>
              </a:ext>
            </a:extLst>
          </p:cNvPr>
          <p:cNvSpPr>
            <a:spLocks noGrp="1"/>
          </p:cNvSpPr>
          <p:nvPr>
            <p:ph type="body" sz="quarter" idx="10"/>
          </p:nvPr>
        </p:nvSpPr>
        <p:spPr>
          <a:xfrm>
            <a:off x="2698620" y="1592754"/>
            <a:ext cx="3746761" cy="1836758"/>
          </a:xfrm>
        </p:spPr>
        <p:txBody>
          <a:bodyPr/>
          <a:lstStyle/>
          <a:p>
            <a:r>
              <a:rPr lang="en-GB" sz="1200" dirty="0"/>
              <a:t>The NCSC’s Early Warning system provides an organisation notifications of threat events against their networks. This may be alerting that a client on the network has joined a botnet, sharing that there is a vulnerable application on an IP address or that an IP address has been seen conducting abusive activities, such as participating in a DDOS. </a:t>
            </a:r>
          </a:p>
          <a:p>
            <a:endParaRPr lang="en-GB" dirty="0"/>
          </a:p>
        </p:txBody>
      </p:sp>
    </p:spTree>
    <p:extLst>
      <p:ext uri="{BB962C8B-B14F-4D97-AF65-F5344CB8AC3E}">
        <p14:creationId xmlns:p14="http://schemas.microsoft.com/office/powerpoint/2010/main" val="14971571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0079B-4CB2-4573-BF27-4415847FFD9D}"/>
              </a:ext>
            </a:extLst>
          </p:cNvPr>
          <p:cNvSpPr>
            <a:spLocks noGrp="1"/>
          </p:cNvSpPr>
          <p:nvPr>
            <p:ph type="title"/>
          </p:nvPr>
        </p:nvSpPr>
        <p:spPr/>
        <p:txBody>
          <a:bodyPr/>
          <a:lstStyle/>
          <a:p>
            <a:r>
              <a:rPr lang="en-GB" dirty="0"/>
              <a:t>Q&amp;A</a:t>
            </a:r>
          </a:p>
        </p:txBody>
      </p:sp>
      <p:sp>
        <p:nvSpPr>
          <p:cNvPr id="3" name="Content Placeholder 2">
            <a:extLst>
              <a:ext uri="{FF2B5EF4-FFF2-40B4-BE49-F238E27FC236}">
                <a16:creationId xmlns:a16="http://schemas.microsoft.com/office/drawing/2014/main" id="{99885A6F-40A0-44EB-BED6-7055916B08B4}"/>
              </a:ext>
            </a:extLst>
          </p:cNvPr>
          <p:cNvSpPr>
            <a:spLocks noGrp="1"/>
          </p:cNvSpPr>
          <p:nvPr>
            <p:ph idx="1"/>
          </p:nvPr>
        </p:nvSpPr>
        <p:spPr>
          <a:xfrm>
            <a:off x="250825" y="1131590"/>
            <a:ext cx="8642350" cy="3357563"/>
          </a:xfrm>
        </p:spPr>
        <p:txBody>
          <a:bodyPr/>
          <a:lstStyle/>
          <a:p>
            <a:r>
              <a:rPr lang="en-GB" sz="2400" dirty="0"/>
              <a:t>Question during the session </a:t>
            </a:r>
          </a:p>
          <a:p>
            <a:r>
              <a:rPr lang="en-GB" sz="2400" dirty="0"/>
              <a:t>Questions previously summited:</a:t>
            </a:r>
          </a:p>
          <a:p>
            <a:pPr lvl="1"/>
            <a:r>
              <a:rPr lang="en-GB" sz="2000" dirty="0"/>
              <a:t>Our IT system was hacked via email and our IT providers are working on protecting the system. They have told us not to tell anyone, is this correct?</a:t>
            </a:r>
          </a:p>
          <a:p>
            <a:pPr marL="457200" lvl="1" indent="0">
              <a:buNone/>
            </a:pPr>
            <a:endParaRPr lang="en-GB" sz="2000" dirty="0"/>
          </a:p>
          <a:p>
            <a:pPr lvl="1"/>
            <a:r>
              <a:rPr lang="en-GB" sz="2000" dirty="0"/>
              <a:t>Our cloud based case management system was attacked. We don’t think the clients are affected, do we need to tell them?</a:t>
            </a:r>
          </a:p>
          <a:p>
            <a:pPr marL="457200" lvl="1" indent="0">
              <a:buNone/>
            </a:pPr>
            <a:endParaRPr lang="en-GB" sz="2000" dirty="0"/>
          </a:p>
          <a:p>
            <a:pPr lvl="1"/>
            <a:r>
              <a:rPr lang="en-GB" sz="2000" dirty="0"/>
              <a:t>I know about phishing and ransomware, what new risks are there?</a:t>
            </a:r>
          </a:p>
          <a:p>
            <a:endParaRPr lang="en-GB" dirty="0"/>
          </a:p>
        </p:txBody>
      </p:sp>
    </p:spTree>
    <p:extLst>
      <p:ext uri="{BB962C8B-B14F-4D97-AF65-F5344CB8AC3E}">
        <p14:creationId xmlns:p14="http://schemas.microsoft.com/office/powerpoint/2010/main" val="2949615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357557F7-2222-4AF1-98D1-8E5E319022D0}"/>
              </a:ext>
            </a:extLst>
          </p:cNvPr>
          <p:cNvSpPr>
            <a:spLocks noGrp="1" noChangeArrowheads="1"/>
          </p:cNvSpPr>
          <p:nvPr>
            <p:ph type="title"/>
          </p:nvPr>
        </p:nvSpPr>
        <p:spPr>
          <a:xfrm>
            <a:off x="251520" y="15094"/>
            <a:ext cx="5904656" cy="972480"/>
          </a:xfrm>
        </p:spPr>
        <p:txBody>
          <a:bodyPr/>
          <a:lstStyle/>
          <a:p>
            <a:pPr eaLnBrk="1" hangingPunct="1"/>
            <a:r>
              <a:rPr lang="en-GB" sz="2800" dirty="0">
                <a:ea typeface="ＭＳ Ｐゴシック" pitchFamily="34" charset="-128"/>
              </a:rPr>
              <a:t>What might be coming? </a:t>
            </a:r>
          </a:p>
        </p:txBody>
      </p:sp>
      <p:sp>
        <p:nvSpPr>
          <p:cNvPr id="5" name="TextBox 4">
            <a:extLst>
              <a:ext uri="{FF2B5EF4-FFF2-40B4-BE49-F238E27FC236}">
                <a16:creationId xmlns:a16="http://schemas.microsoft.com/office/drawing/2014/main" id="{B06F4E84-AC9B-4B48-95CC-A81A8CD8CE39}"/>
              </a:ext>
            </a:extLst>
          </p:cNvPr>
          <p:cNvSpPr txBox="1"/>
          <p:nvPr/>
        </p:nvSpPr>
        <p:spPr>
          <a:xfrm>
            <a:off x="940519" y="3033774"/>
            <a:ext cx="2520117" cy="1200329"/>
          </a:xfrm>
          <a:prstGeom prst="rect">
            <a:avLst/>
          </a:prstGeom>
          <a:noFill/>
        </p:spPr>
        <p:txBody>
          <a:bodyPr wrap="square" rtlCol="0">
            <a:spAutoFit/>
          </a:bodyPr>
          <a:lstStyle/>
          <a:p>
            <a:r>
              <a:rPr lang="en-GB" dirty="0"/>
              <a:t>Criminals will find new ways to attack</a:t>
            </a:r>
          </a:p>
        </p:txBody>
      </p:sp>
      <p:sp>
        <p:nvSpPr>
          <p:cNvPr id="10" name="Rectangle: Rounded Corners 9">
            <a:extLst>
              <a:ext uri="{FF2B5EF4-FFF2-40B4-BE49-F238E27FC236}">
                <a16:creationId xmlns:a16="http://schemas.microsoft.com/office/drawing/2014/main" id="{B84B5943-D7FF-4312-99A5-70EFEFBB4AFE}"/>
              </a:ext>
            </a:extLst>
          </p:cNvPr>
          <p:cNvSpPr/>
          <p:nvPr/>
        </p:nvSpPr>
        <p:spPr bwMode="auto">
          <a:xfrm>
            <a:off x="940520" y="1152275"/>
            <a:ext cx="2520118" cy="3888432"/>
          </a:xfrm>
          <a:prstGeom prst="round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charset="0"/>
            </a:endParaRPr>
          </a:p>
        </p:txBody>
      </p:sp>
      <p:sp>
        <p:nvSpPr>
          <p:cNvPr id="15" name="Rectangle: Rounded Corners 14">
            <a:extLst>
              <a:ext uri="{FF2B5EF4-FFF2-40B4-BE49-F238E27FC236}">
                <a16:creationId xmlns:a16="http://schemas.microsoft.com/office/drawing/2014/main" id="{82D36167-CD77-4FC4-8CA6-9F2B2EF88B1E}"/>
              </a:ext>
            </a:extLst>
          </p:cNvPr>
          <p:cNvSpPr/>
          <p:nvPr/>
        </p:nvSpPr>
        <p:spPr bwMode="auto">
          <a:xfrm>
            <a:off x="5436096" y="1152275"/>
            <a:ext cx="2520118" cy="3888432"/>
          </a:xfrm>
          <a:prstGeom prst="roundRect">
            <a:avLst/>
          </a:prstGeom>
          <a:noFill/>
          <a:ln w="9525" cap="flat" cmpd="sng" algn="ctr">
            <a:solidFill>
              <a:srgbClr val="B5003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charset="0"/>
            </a:endParaRPr>
          </a:p>
        </p:txBody>
      </p:sp>
      <p:sp>
        <p:nvSpPr>
          <p:cNvPr id="18" name="TextBox 17">
            <a:extLst>
              <a:ext uri="{FF2B5EF4-FFF2-40B4-BE49-F238E27FC236}">
                <a16:creationId xmlns:a16="http://schemas.microsoft.com/office/drawing/2014/main" id="{5FC0CA55-1A1A-4CE0-AC5E-DA9EA2904EDE}"/>
              </a:ext>
            </a:extLst>
          </p:cNvPr>
          <p:cNvSpPr txBox="1"/>
          <p:nvPr/>
        </p:nvSpPr>
        <p:spPr>
          <a:xfrm>
            <a:off x="5436097" y="2664443"/>
            <a:ext cx="2520118" cy="1569660"/>
          </a:xfrm>
          <a:prstGeom prst="rect">
            <a:avLst/>
          </a:prstGeom>
          <a:noFill/>
        </p:spPr>
        <p:txBody>
          <a:bodyPr wrap="square" rtlCol="0">
            <a:spAutoFit/>
          </a:bodyPr>
          <a:lstStyle/>
          <a:p>
            <a:pPr algn="l"/>
            <a:endParaRPr lang="en-GB" dirty="0"/>
          </a:p>
          <a:p>
            <a:r>
              <a:rPr lang="en-GB" dirty="0"/>
              <a:t>Deepfakes may become a significant threat</a:t>
            </a:r>
          </a:p>
        </p:txBody>
      </p:sp>
      <p:pic>
        <p:nvPicPr>
          <p:cNvPr id="12" name="Graphic 11" descr="Open envelope">
            <a:extLst>
              <a:ext uri="{FF2B5EF4-FFF2-40B4-BE49-F238E27FC236}">
                <a16:creationId xmlns:a16="http://schemas.microsoft.com/office/drawing/2014/main" id="{510DC1F6-63CD-4AB5-A7A1-709B87344CC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80558" y="1601162"/>
            <a:ext cx="1240038" cy="1240038"/>
          </a:xfrm>
          <a:prstGeom prst="rect">
            <a:avLst/>
          </a:prstGeom>
        </p:spPr>
      </p:pic>
      <mc:AlternateContent xmlns:mc="http://schemas.openxmlformats.org/markup-compatibility/2006" xmlns:p14="http://schemas.microsoft.com/office/powerpoint/2010/main">
        <mc:Choice Requires="p14">
          <p:contentPart p14:bwMode="auto" r:id="rId5">
            <p14:nvContentPartPr>
              <p14:cNvPr id="6" name="Ink 5">
                <a:extLst>
                  <a:ext uri="{FF2B5EF4-FFF2-40B4-BE49-F238E27FC236}">
                    <a16:creationId xmlns:a16="http://schemas.microsoft.com/office/drawing/2014/main" id="{1769D843-C147-4551-9E67-B09BC06AB675}"/>
                  </a:ext>
                </a:extLst>
              </p14:cNvPr>
              <p14:cNvContentPartPr/>
              <p14:nvPr/>
            </p14:nvContentPartPr>
            <p14:xfrm>
              <a:off x="1499657" y="1604061"/>
              <a:ext cx="1401840" cy="1401840"/>
            </p14:xfrm>
          </p:contentPart>
        </mc:Choice>
        <mc:Fallback xmlns="">
          <p:pic>
            <p:nvPicPr>
              <p:cNvPr id="6" name="Ink 5">
                <a:extLst>
                  <a:ext uri="{FF2B5EF4-FFF2-40B4-BE49-F238E27FC236}">
                    <a16:creationId xmlns:a16="http://schemas.microsoft.com/office/drawing/2014/main" id="{1769D843-C147-4551-9E67-B09BC06AB675}"/>
                  </a:ext>
                </a:extLst>
              </p:cNvPr>
              <p:cNvPicPr/>
              <p:nvPr/>
            </p:nvPicPr>
            <p:blipFill>
              <a:blip r:embed="rId6"/>
              <a:stretch>
                <a:fillRect/>
              </a:stretch>
            </p:blipFill>
            <p:spPr>
              <a:xfrm>
                <a:off x="1481657" y="1586061"/>
                <a:ext cx="1437480" cy="1437480"/>
              </a:xfrm>
              <a:prstGeom prst="rect">
                <a:avLst/>
              </a:prstGeom>
            </p:spPr>
          </p:pic>
        </mc:Fallback>
      </mc:AlternateContent>
      <p:pic>
        <p:nvPicPr>
          <p:cNvPr id="3" name="Graphic 2" descr="Drama">
            <a:extLst>
              <a:ext uri="{FF2B5EF4-FFF2-40B4-BE49-F238E27FC236}">
                <a16:creationId xmlns:a16="http://schemas.microsoft.com/office/drawing/2014/main" id="{EA3D2A9B-1832-47BF-B518-B13B08FE95F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084087" y="1601162"/>
            <a:ext cx="1224136" cy="1224136"/>
          </a:xfrm>
          <a:prstGeom prst="rect">
            <a:avLst/>
          </a:prstGeom>
        </p:spPr>
      </p:pic>
    </p:spTree>
    <p:extLst>
      <p:ext uri="{BB962C8B-B14F-4D97-AF65-F5344CB8AC3E}">
        <p14:creationId xmlns:p14="http://schemas.microsoft.com/office/powerpoint/2010/main" val="26861289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DD80F-5B82-42C2-A16C-537E615ABBB4}"/>
              </a:ext>
            </a:extLst>
          </p:cNvPr>
          <p:cNvSpPr>
            <a:spLocks noGrp="1"/>
          </p:cNvSpPr>
          <p:nvPr>
            <p:ph type="title"/>
          </p:nvPr>
        </p:nvSpPr>
        <p:spPr>
          <a:xfrm>
            <a:off x="26645" y="83659"/>
            <a:ext cx="7129488" cy="857250"/>
          </a:xfrm>
        </p:spPr>
        <p:txBody>
          <a:bodyPr/>
          <a:lstStyle/>
          <a:p>
            <a:r>
              <a:rPr lang="en-GB" dirty="0"/>
              <a:t>Principles for a Cyber Secure Environment </a:t>
            </a:r>
          </a:p>
        </p:txBody>
      </p:sp>
      <p:graphicFrame>
        <p:nvGraphicFramePr>
          <p:cNvPr id="4" name="Content Placeholder 2">
            <a:extLst>
              <a:ext uri="{FF2B5EF4-FFF2-40B4-BE49-F238E27FC236}">
                <a16:creationId xmlns:a16="http://schemas.microsoft.com/office/drawing/2014/main" id="{8529E122-D698-4D74-AAA0-9BAD2C83CE9C}"/>
              </a:ext>
            </a:extLst>
          </p:cNvPr>
          <p:cNvGraphicFramePr>
            <a:graphicFrameLocks noGrp="1"/>
          </p:cNvGraphicFramePr>
          <p:nvPr>
            <p:ph sz="half" idx="1"/>
            <p:extLst>
              <p:ext uri="{D42A27DB-BD31-4B8C-83A1-F6EECF244321}">
                <p14:modId xmlns:p14="http://schemas.microsoft.com/office/powerpoint/2010/main" val="2189334605"/>
              </p:ext>
            </p:extLst>
          </p:nvPr>
        </p:nvGraphicFramePr>
        <p:xfrm>
          <a:off x="323528" y="1275606"/>
          <a:ext cx="8640959" cy="360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2">
            <a:extLst>
              <a:ext uri="{FF2B5EF4-FFF2-40B4-BE49-F238E27FC236}">
                <a16:creationId xmlns:a16="http://schemas.microsoft.com/office/drawing/2014/main" id="{A1CA149B-9F78-4EAD-9E80-867A69429BBE}"/>
              </a:ext>
            </a:extLst>
          </p:cNvPr>
          <p:cNvSpPr>
            <a:spLocks noGrp="1"/>
          </p:cNvSpPr>
          <p:nvPr>
            <p:ph sz="half" idx="2"/>
          </p:nvPr>
        </p:nvSpPr>
        <p:spPr>
          <a:xfrm>
            <a:off x="10476656" y="5380061"/>
            <a:ext cx="576064" cy="720079"/>
          </a:xfrm>
        </p:spPr>
        <p:txBody>
          <a:bodyPr/>
          <a:lstStyle/>
          <a:p>
            <a:endParaRPr lang="en-GB" dirty="0"/>
          </a:p>
        </p:txBody>
      </p:sp>
    </p:spTree>
    <p:extLst>
      <p:ext uri="{BB962C8B-B14F-4D97-AF65-F5344CB8AC3E}">
        <p14:creationId xmlns:p14="http://schemas.microsoft.com/office/powerpoint/2010/main" val="1300421412"/>
      </p:ext>
    </p:extLst>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Custom 1">
      <a:majorFont>
        <a:latin typeface="Calibri"/>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NCSC without HQ straplin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NCSC with HQ straplin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8B5FD6189B35E45A52473BCEB7E328A" ma:contentTypeVersion="13" ma:contentTypeDescription="Create a new document." ma:contentTypeScope="" ma:versionID="3390308ed5be6100389633608c7dd1c7">
  <xsd:schema xmlns:xsd="http://www.w3.org/2001/XMLSchema" xmlns:xs="http://www.w3.org/2001/XMLSchema" xmlns:p="http://schemas.microsoft.com/office/2006/metadata/properties" xmlns:ns3="034f807c-094b-4332-935f-00b24bf8c526" xmlns:ns4="c93b9354-0d01-4804-bd3d-18adf0c4c298" targetNamespace="http://schemas.microsoft.com/office/2006/metadata/properties" ma:root="true" ma:fieldsID="76badba0167060de21e06dec5f627ad3" ns3:_="" ns4:_="">
    <xsd:import namespace="034f807c-094b-4332-935f-00b24bf8c526"/>
    <xsd:import namespace="c93b9354-0d01-4804-bd3d-18adf0c4c298"/>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4:SharedWithUsers" minOccurs="0"/>
                <xsd:element ref="ns4:SharedWithDetails" minOccurs="0"/>
                <xsd:element ref="ns4:SharingHintHash" minOccurs="0"/>
                <xsd:element ref="ns3:MediaServiceEventHashCode" minOccurs="0"/>
                <xsd:element ref="ns3:MediaServiceGenerationTime" minOccurs="0"/>
                <xsd:element ref="ns3:MediaServiceOCR"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4f807c-094b-4332-935f-00b24bf8c52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3b9354-0d01-4804-bd3d-18adf0c4c298"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A93B82F-231E-4CAE-A4DA-64C1307EF6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34f807c-094b-4332-935f-00b24bf8c526"/>
    <ds:schemaRef ds:uri="c93b9354-0d01-4804-bd3d-18adf0c4c29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C98B4FC-30D3-4EC0-A860-6F41D3876ABE}">
  <ds:schemaRefs>
    <ds:schemaRef ds:uri="http://purl.org/dc/dcmitype/"/>
    <ds:schemaRef ds:uri="http://schemas.microsoft.com/office/infopath/2007/PartnerControls"/>
    <ds:schemaRef ds:uri="c93b9354-0d01-4804-bd3d-18adf0c4c298"/>
    <ds:schemaRef ds:uri="http://schemas.microsoft.com/office/2006/metadata/properties"/>
    <ds:schemaRef ds:uri="http://schemas.microsoft.com/office/2006/documentManagement/types"/>
    <ds:schemaRef ds:uri="http://purl.org/dc/terms/"/>
    <ds:schemaRef ds:uri="http://purl.org/dc/elements/1.1/"/>
    <ds:schemaRef ds:uri="http://schemas.openxmlformats.org/package/2006/metadata/core-properties"/>
    <ds:schemaRef ds:uri="034f807c-094b-4332-935f-00b24bf8c526"/>
    <ds:schemaRef ds:uri="http://www.w3.org/XML/1998/namespace"/>
  </ds:schemaRefs>
</ds:datastoreItem>
</file>

<file path=customXml/itemProps3.xml><?xml version="1.0" encoding="utf-8"?>
<ds:datastoreItem xmlns:ds="http://schemas.openxmlformats.org/officeDocument/2006/customXml" ds:itemID="{7A877D74-EAEA-4F39-92C3-29B8E3C139C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TotalTime>
  <Words>7573</Words>
  <Application>Microsoft Office PowerPoint</Application>
  <PresentationFormat>On-screen Show (16:9)</PresentationFormat>
  <Paragraphs>620</Paragraphs>
  <Slides>34</Slides>
  <Notes>33</Notes>
  <HiddenSlides>0</HiddenSlides>
  <MMClips>5</MMClips>
  <ScaleCrop>false</ScaleCrop>
  <HeadingPairs>
    <vt:vector size="6" baseType="variant">
      <vt:variant>
        <vt:lpstr>Fonts Used</vt:lpstr>
      </vt:variant>
      <vt:variant>
        <vt:i4>12</vt:i4>
      </vt:variant>
      <vt:variant>
        <vt:lpstr>Theme</vt:lpstr>
      </vt:variant>
      <vt:variant>
        <vt:i4>6</vt:i4>
      </vt:variant>
      <vt:variant>
        <vt:lpstr>Slide Titles</vt:lpstr>
      </vt:variant>
      <vt:variant>
        <vt:i4>34</vt:i4>
      </vt:variant>
    </vt:vector>
  </HeadingPairs>
  <TitlesOfParts>
    <vt:vector size="52" baseType="lpstr">
      <vt:lpstr>Arial</vt:lpstr>
      <vt:lpstr>Arial</vt:lpstr>
      <vt:lpstr>Calibri</vt:lpstr>
      <vt:lpstr>Calibri Light</vt:lpstr>
      <vt:lpstr>Helvetica</vt:lpstr>
      <vt:lpstr>Helvetica</vt:lpstr>
      <vt:lpstr>Open sans</vt:lpstr>
      <vt:lpstr>open-sans</vt:lpstr>
      <vt:lpstr>Poppins</vt:lpstr>
      <vt:lpstr>Symbol</vt:lpstr>
      <vt:lpstr>Times New Roman</vt:lpstr>
      <vt:lpstr>Wingdings</vt:lpstr>
      <vt:lpstr>Default Design</vt:lpstr>
      <vt:lpstr>Blank</vt:lpstr>
      <vt:lpstr>4_Office Theme</vt:lpstr>
      <vt:lpstr>NCSC without HQ strapline</vt:lpstr>
      <vt:lpstr>5_Office Theme</vt:lpstr>
      <vt:lpstr>NCSC with HQ strapline</vt:lpstr>
      <vt:lpstr>Cybercrime – Covid-19, homeworking and changing risks</vt:lpstr>
      <vt:lpstr>What we will be covering</vt:lpstr>
      <vt:lpstr>The developing situation</vt:lpstr>
      <vt:lpstr>Cybercrime – the trends</vt:lpstr>
      <vt:lpstr>The consequences</vt:lpstr>
      <vt:lpstr>How we are responding</vt:lpstr>
      <vt:lpstr>Cybercrime thematic review</vt:lpstr>
      <vt:lpstr>How risks looked in our review</vt:lpstr>
      <vt:lpstr>Key risks: training and support</vt:lpstr>
      <vt:lpstr>Test your knowledge</vt:lpstr>
      <vt:lpstr>Policies, controls and technology</vt:lpstr>
      <vt:lpstr>Remote working risks</vt:lpstr>
      <vt:lpstr>Managing client risks</vt:lpstr>
      <vt:lpstr>Test your knowledge</vt:lpstr>
      <vt:lpstr>  Help and support  </vt:lpstr>
      <vt:lpstr> 26th November 2020 </vt:lpstr>
      <vt:lpstr>PowerPoint Presentation</vt:lpstr>
      <vt:lpstr>PowerPoint Presentation</vt:lpstr>
      <vt:lpstr>2019 Incident trends</vt:lpstr>
      <vt:lpstr>Cloud Services</vt:lpstr>
      <vt:lpstr>PowerPoint Presentation</vt:lpstr>
      <vt:lpstr>Phishing and Vulnerability scanning</vt:lpstr>
      <vt:lpstr>Supply chain</vt:lpstr>
      <vt:lpstr>WHAT CAN WE DO TO PROTECT OURSELVES</vt:lpstr>
      <vt:lpstr>PowerPoint Presentation</vt:lpstr>
      <vt:lpstr>PowerPoint Presentation</vt:lpstr>
      <vt:lpstr>PowerPoint Presentation</vt:lpstr>
      <vt:lpstr>Products &amp; Services</vt:lpstr>
      <vt:lpstr>Themes &amp; Scenarios</vt:lpstr>
      <vt:lpstr>PowerPoint Presentation</vt:lpstr>
      <vt:lpstr>PowerPoint Presentation</vt:lpstr>
      <vt:lpstr>Q&amp;A</vt:lpstr>
      <vt:lpstr>What might be coming? </vt:lpstr>
      <vt:lpstr>Principles for a Cyber Secure Environment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Cybercrime – Covid-19, homeworking and changing risks</dc:title>
  <dc:creator>Solicitors Regulation Authority (SRA)</dc:creator>
  <cp:lastModifiedBy>Matthew Maidment</cp:lastModifiedBy>
  <cp:revision>2</cp:revision>
  <dcterms:created xsi:type="dcterms:W3CDTF">2020-11-26T10:20:35Z</dcterms:created>
  <dcterms:modified xsi:type="dcterms:W3CDTF">2020-11-27T09:01:06Z</dcterms:modified>
</cp:coreProperties>
</file>