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1" r:id="rId2"/>
    <p:sldId id="264" r:id="rId3"/>
    <p:sldId id="260" r:id="rId4"/>
    <p:sldId id="262" r:id="rId5"/>
    <p:sldId id="263" r:id="rId6"/>
    <p:sldId id="265" r:id="rId7"/>
  </p:sldIdLst>
  <p:sldSz cx="9144000" cy="5143500" type="screen16x9"/>
  <p:notesSz cx="6858000" cy="9144000"/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4">
          <p15:clr>
            <a:srgbClr val="A4A3A4"/>
          </p15:clr>
        </p15:guide>
        <p15:guide id="2" pos="40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0038"/>
    <a:srgbClr val="9E1B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D52946-FDC2-46E7-AA35-3F846D7F0F29}" v="2" dt="2023-03-22T17:12:34.991"/>
  </p1510:revLst>
</p1510:revInfo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>
      <p:cViewPr varScale="1">
        <p:scale>
          <a:sx n="144" d="100"/>
          <a:sy n="144" d="100"/>
        </p:scale>
        <p:origin x="636" y="126"/>
      </p:cViewPr>
      <p:guideLst>
        <p:guide orient="horz" pos="634"/>
        <p:guide pos="401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71937B9-9BEB-4715-9929-27D5D50C9E9C}" type="datetimeFigureOut">
              <a:rPr lang="en-US"/>
              <a:pPr>
                <a:defRPr/>
              </a:pPr>
              <a:t>3/22/2023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5915B72-6729-4D09-98FB-FD8BA4F4A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78A355-9AC4-4816-A92A-44B9E2DFC2AC}" type="datetimeFigureOut">
              <a:rPr lang="en-GB" smtClean="0"/>
              <a:t>22/03/2023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33B25-E944-4BE5-84F1-43CE8CB101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148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33B25-E944-4BE5-84F1-43CE8CB1015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63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33B25-E944-4BE5-84F1-43CE8CB1015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112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33B25-E944-4BE5-84F1-43CE8CB1015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4149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33B25-E944-4BE5-84F1-43CE8CB1015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324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4420487" y="987574"/>
            <a:ext cx="4723507" cy="415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2275" y="1491854"/>
            <a:ext cx="6694488" cy="1102519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4" y="2842022"/>
            <a:ext cx="6624637" cy="13144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D6084-95A3-4BB7-8923-648A28983E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28750"/>
            <a:ext cx="3714750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9064" y="1428750"/>
            <a:ext cx="3716337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926" y="94060"/>
            <a:ext cx="1895475" cy="46922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1913" y="94060"/>
            <a:ext cx="5535612" cy="46922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95263"/>
            <a:ext cx="48958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419225"/>
            <a:ext cx="864235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1A35C-E00E-4B04-97F8-B4BE76AEA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6C6FBF-8B80-F678-FCB2-2EB02B91215C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3970338" y="0"/>
            <a:ext cx="1241425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800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2400">
          <a:solidFill>
            <a:srgbClr val="262626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000">
          <a:solidFill>
            <a:srgbClr val="262626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rgbClr val="262626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59632" y="1491630"/>
            <a:ext cx="6694488" cy="1101725"/>
          </a:xfrm>
        </p:spPr>
        <p:txBody>
          <a:bodyPr/>
          <a:lstStyle/>
          <a:p>
            <a:pPr eaLnBrk="1" hangingPunct="1">
              <a:defRPr/>
            </a:pPr>
            <a:r>
              <a:rPr lang="en-GB" b="1" dirty="0">
                <a:ea typeface="ＭＳ Ｐゴシック" pitchFamily="34" charset="-128"/>
              </a:rPr>
              <a:t>Highlights from Independent Reviewer report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58888" y="2841625"/>
            <a:ext cx="6624637" cy="1314450"/>
          </a:xfrm>
        </p:spPr>
        <p:txBody>
          <a:bodyPr/>
          <a:lstStyle/>
          <a:p>
            <a:pPr eaLnBrk="1" hangingPunct="1"/>
            <a:r>
              <a:rPr lang="en-GB" dirty="0">
                <a:solidFill>
                  <a:srgbClr val="262626"/>
                </a:solidFill>
                <a:ea typeface="ＭＳ Ｐゴシック" pitchFamily="34" charset="-128"/>
              </a:rPr>
              <a:t>Geoff Coombe, SQE Independent Reviewer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F5BBC-AF03-69A3-3A4A-CA619B397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95263"/>
            <a:ext cx="5833344" cy="857250"/>
          </a:xfrm>
        </p:spPr>
        <p:txBody>
          <a:bodyPr/>
          <a:lstStyle/>
          <a:p>
            <a:r>
              <a:rPr lang="en-GB" dirty="0"/>
              <a:t>Role of Independent Reviewer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9DD7A-701B-5DA2-D668-C284AB133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provide external assurance to SRA and Kaplan that the SQE is fair, defensible and will command public confidence</a:t>
            </a:r>
          </a:p>
          <a:p>
            <a:endParaRPr lang="en-GB" dirty="0"/>
          </a:p>
          <a:p>
            <a:r>
              <a:rPr lang="en-GB" dirty="0"/>
              <a:t>Work involves: interviews, direct observation, review of management reports</a:t>
            </a:r>
          </a:p>
          <a:p>
            <a:endParaRPr lang="en-GB" dirty="0"/>
          </a:p>
          <a:p>
            <a:r>
              <a:rPr lang="en-GB" dirty="0"/>
              <a:t>Involved since 2019, party to design decisions and pilot activity prior to live operation</a:t>
            </a:r>
          </a:p>
        </p:txBody>
      </p:sp>
    </p:spTree>
    <p:extLst>
      <p:ext uri="{BB962C8B-B14F-4D97-AF65-F5344CB8AC3E}">
        <p14:creationId xmlns:p14="http://schemas.microsoft.com/office/powerpoint/2010/main" val="1626173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95263"/>
            <a:ext cx="4895850" cy="85725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A review so far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347614"/>
            <a:ext cx="7583487" cy="3357563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Overall the operation has been good</a:t>
            </a:r>
          </a:p>
          <a:p>
            <a:pPr eaLnBrk="1" hangingPunct="1"/>
            <a:r>
              <a:rPr lang="en-GB" dirty="0">
                <a:ea typeface="ＭＳ Ｐゴシック" pitchFamily="34" charset="-128"/>
              </a:rPr>
              <a:t>SQE is complex and operates in high stakes context</a:t>
            </a:r>
          </a:p>
          <a:p>
            <a:pPr eaLnBrk="1" hangingPunct="1"/>
            <a:r>
              <a:rPr lang="en-GB" dirty="0">
                <a:ea typeface="ＭＳ Ｐゴシック" pitchFamily="34" charset="-128"/>
              </a:rPr>
              <a:t>Outcomes appear fair and reliable</a:t>
            </a:r>
          </a:p>
          <a:p>
            <a:pPr eaLnBrk="1" hangingPunct="1"/>
            <a:r>
              <a:rPr lang="en-GB" dirty="0">
                <a:ea typeface="ＭＳ Ｐゴシック" pitchFamily="34" charset="-128"/>
              </a:rPr>
              <a:t>Some operational issues</a:t>
            </a:r>
          </a:p>
          <a:p>
            <a:pPr eaLnBrk="1" hangingPunct="1"/>
            <a:r>
              <a:rPr lang="en-GB" dirty="0">
                <a:ea typeface="ＭＳ Ｐゴシック" pitchFamily="34" charset="-128"/>
              </a:rPr>
              <a:t>Inevitably some improvements being implemented</a:t>
            </a:r>
          </a:p>
          <a:p>
            <a:pPr eaLnBrk="1" hangingPunct="1"/>
            <a:r>
              <a:rPr lang="en-GB" dirty="0">
                <a:ea typeface="ＭＳ Ｐゴシック" pitchFamily="34" charset="-128"/>
              </a:rPr>
              <a:t>Future scrutiny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SQE has started well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The SQE is a sophisticated and complex exam</a:t>
            </a:r>
          </a:p>
          <a:p>
            <a:r>
              <a:rPr lang="en-US" dirty="0">
                <a:ea typeface="ＭＳ Ｐゴシック" pitchFamily="34" charset="-128"/>
              </a:rPr>
              <a:t>The processes in place were well conceived, well piloted and have delivered</a:t>
            </a:r>
          </a:p>
          <a:p>
            <a:r>
              <a:rPr lang="en-US" dirty="0">
                <a:ea typeface="ＭＳ Ｐゴシック" pitchFamily="34" charset="-128"/>
              </a:rPr>
              <a:t>Some aspects of delivery are already excellent</a:t>
            </a:r>
          </a:p>
          <a:p>
            <a:r>
              <a:rPr lang="en-US" dirty="0">
                <a:ea typeface="ＭＳ Ｐゴシック" pitchFamily="34" charset="-128"/>
              </a:rPr>
              <a:t>Standards setting is robust</a:t>
            </a:r>
          </a:p>
          <a:p>
            <a:r>
              <a:rPr lang="en-US" dirty="0">
                <a:ea typeface="ＭＳ Ｐゴシック" pitchFamily="34" charset="-128"/>
              </a:rPr>
              <a:t>Approach to lessons learned is thorough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841A3-5579-89B9-05B2-AEAE23C0D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95263"/>
            <a:ext cx="5041256" cy="857250"/>
          </a:xfrm>
        </p:spPr>
        <p:txBody>
          <a:bodyPr/>
          <a:lstStyle/>
          <a:p>
            <a:r>
              <a:rPr lang="en-GB" dirty="0"/>
              <a:t>Challenges and responses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F6A8A-56F8-FFE8-96FD-68CC48FA9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Operational issues and some candidates were affected</a:t>
            </a:r>
          </a:p>
          <a:p>
            <a:r>
              <a:rPr lang="en-GB" dirty="0"/>
              <a:t>Response was thorough, quick and candidate experience was at the heart of decision making</a:t>
            </a:r>
          </a:p>
          <a:p>
            <a:r>
              <a:rPr lang="en-GB" dirty="0"/>
              <a:t>Appetite within SRA and Kaplan to learn lessons and implement improvements</a:t>
            </a:r>
          </a:p>
          <a:p>
            <a:r>
              <a:rPr lang="en-GB" dirty="0"/>
              <a:t>Predict the system will come under increasing scrutiny and challenge</a:t>
            </a:r>
          </a:p>
        </p:txBody>
      </p:sp>
    </p:spTree>
    <p:extLst>
      <p:ext uri="{BB962C8B-B14F-4D97-AF65-F5344CB8AC3E}">
        <p14:creationId xmlns:p14="http://schemas.microsoft.com/office/powerpoint/2010/main" val="2293391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D3C9E-EDAF-D4E4-3DC7-881C83524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3F18C-69D8-662A-54E5-814505E9FC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good start has been made</a:t>
            </a:r>
          </a:p>
          <a:p>
            <a:endParaRPr lang="en-GB" dirty="0"/>
          </a:p>
          <a:p>
            <a:r>
              <a:rPr lang="en-GB" dirty="0"/>
              <a:t>There is no room for complacency</a:t>
            </a:r>
          </a:p>
          <a:p>
            <a:endParaRPr lang="en-GB" dirty="0"/>
          </a:p>
          <a:p>
            <a:r>
              <a:rPr lang="en-GB" dirty="0"/>
              <a:t>The initial SQE outcomes appear fair, defensible and reliable</a:t>
            </a:r>
          </a:p>
        </p:txBody>
      </p:sp>
    </p:spTree>
    <p:extLst>
      <p:ext uri="{BB962C8B-B14F-4D97-AF65-F5344CB8AC3E}">
        <p14:creationId xmlns:p14="http://schemas.microsoft.com/office/powerpoint/2010/main" val="169891285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3FFA2C7F-83D0-40C6-A5BB-13E7A21FB118}" vid="{18DC078C-FCAF-4458-A6E5-E8AA0338CC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SRA template</Template>
  <TotalTime>0</TotalTime>
  <Words>211</Words>
  <Application>Microsoft Office PowerPoint</Application>
  <PresentationFormat>On-screen Show (16:9)</PresentationFormat>
  <Paragraphs>36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Default Design</vt:lpstr>
      <vt:lpstr>Highlights from Independent Reviewer report</vt:lpstr>
      <vt:lpstr>Role of Independent Reviewer</vt:lpstr>
      <vt:lpstr>A review so far</vt:lpstr>
      <vt:lpstr>SQE has started well</vt:lpstr>
      <vt:lpstr>Challenges and responses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2023-03-22T17:12:49Z</dcterms:created>
  <dcterms:modified xsi:type="dcterms:W3CDTF">2023-03-22T17:14:52Z</dcterms:modified>
</cp:coreProperties>
</file>